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2" r:id="rId9"/>
    <p:sldId id="263" r:id="rId10"/>
    <p:sldId id="265" r:id="rId11"/>
    <p:sldId id="264" r:id="rId12"/>
    <p:sldId id="267" r:id="rId1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4660"/>
  </p:normalViewPr>
  <p:slideViewPr>
    <p:cSldViewPr snapToGrid="0">
      <p:cViewPr varScale="1">
        <p:scale>
          <a:sx n="114" d="100"/>
          <a:sy n="114" d="100"/>
        </p:scale>
        <p:origin x="3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Einstein_LogoRGB_pp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3118" y="5410201"/>
            <a:ext cx="3839633"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p:nvSpPr>
        <p:spPr bwMode="auto">
          <a:xfrm>
            <a:off x="0" y="6565900"/>
            <a:ext cx="12192000" cy="304800"/>
          </a:xfrm>
          <a:prstGeom prst="rect">
            <a:avLst/>
          </a:prstGeom>
          <a:solidFill>
            <a:srgbClr val="18346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endParaRPr lang="en-US" altLang="en-US" sz="2400"/>
          </a:p>
        </p:txBody>
      </p:sp>
      <p:sp>
        <p:nvSpPr>
          <p:cNvPr id="6" name="Rectangle 14"/>
          <p:cNvSpPr>
            <a:spLocks noChangeArrowheads="1"/>
          </p:cNvSpPr>
          <p:nvPr/>
        </p:nvSpPr>
        <p:spPr bwMode="auto">
          <a:xfrm>
            <a:off x="0" y="228600"/>
            <a:ext cx="12192000" cy="4800600"/>
          </a:xfrm>
          <a:prstGeom prst="rect">
            <a:avLst/>
          </a:prstGeom>
          <a:gradFill rotWithShape="0">
            <a:gsLst>
              <a:gs pos="0">
                <a:srgbClr val="183465"/>
              </a:gs>
              <a:gs pos="100000">
                <a:srgbClr val="498DBD"/>
              </a:gs>
            </a:gsLst>
            <a:lin ang="5400000" scaled="1"/>
          </a:gra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endParaRPr lang="en-US" altLang="en-US" sz="2400"/>
          </a:p>
        </p:txBody>
      </p:sp>
      <p:sp>
        <p:nvSpPr>
          <p:cNvPr id="7" name="Line 7"/>
          <p:cNvSpPr>
            <a:spLocks noChangeShapeType="1"/>
          </p:cNvSpPr>
          <p:nvPr/>
        </p:nvSpPr>
        <p:spPr bwMode="auto">
          <a:xfrm flipV="1">
            <a:off x="4234" y="163513"/>
            <a:ext cx="12179300" cy="25400"/>
          </a:xfrm>
          <a:prstGeom prst="line">
            <a:avLst/>
          </a:prstGeom>
          <a:noFill/>
          <a:ln w="4445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sz="1800"/>
          </a:p>
        </p:txBody>
      </p:sp>
      <p:sp>
        <p:nvSpPr>
          <p:cNvPr id="8" name="Line 8"/>
          <p:cNvSpPr>
            <a:spLocks noChangeShapeType="1"/>
          </p:cNvSpPr>
          <p:nvPr/>
        </p:nvSpPr>
        <p:spPr bwMode="auto">
          <a:xfrm>
            <a:off x="0" y="6510338"/>
            <a:ext cx="12192000" cy="0"/>
          </a:xfrm>
          <a:prstGeom prst="line">
            <a:avLst/>
          </a:prstGeom>
          <a:noFill/>
          <a:ln w="3810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sz="1800"/>
          </a:p>
        </p:txBody>
      </p:sp>
      <p:sp>
        <p:nvSpPr>
          <p:cNvPr id="9" name="Text Box 16"/>
          <p:cNvSpPr txBox="1">
            <a:spLocks noChangeArrowheads="1"/>
          </p:cNvSpPr>
          <p:nvPr/>
        </p:nvSpPr>
        <p:spPr bwMode="auto">
          <a:xfrm>
            <a:off x="3048000" y="457200"/>
            <a:ext cx="6096000" cy="336550"/>
          </a:xfrm>
          <a:prstGeom prst="rect">
            <a:avLst/>
          </a:prstGeom>
          <a:noFill/>
          <a:ln w="9525">
            <a:noFill/>
            <a:miter lim="800000"/>
            <a:headEnd/>
            <a:tailEnd/>
          </a:ln>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spcBef>
                <a:spcPct val="50000"/>
              </a:spcBef>
              <a:defRPr/>
            </a:pPr>
            <a:r>
              <a:rPr lang="en-US" altLang="en-US" sz="1600">
                <a:solidFill>
                  <a:srgbClr val="8FBEDC"/>
                </a:solidFill>
              </a:rPr>
              <a:t>Science at the heart of medicine</a:t>
            </a:r>
            <a:endParaRPr lang="en-US" altLang="en-US" sz="1400">
              <a:solidFill>
                <a:srgbClr val="8FBEDC"/>
              </a:solidFill>
            </a:endParaRPr>
          </a:p>
        </p:txBody>
      </p:sp>
      <p:sp>
        <p:nvSpPr>
          <p:cNvPr id="4098" name="Rectangle 2"/>
          <p:cNvSpPr>
            <a:spLocks noGrp="1" noChangeArrowheads="1"/>
          </p:cNvSpPr>
          <p:nvPr>
            <p:ph type="ctrTitle"/>
          </p:nvPr>
        </p:nvSpPr>
        <p:spPr>
          <a:xfrm>
            <a:off x="914400" y="1371600"/>
            <a:ext cx="10363200" cy="1143000"/>
          </a:xfrm>
        </p:spPr>
        <p:txBody>
          <a:bodyPr/>
          <a:lstStyle>
            <a:lvl1pPr algn="ctr">
              <a:defRPr sz="3600">
                <a:latin typeface="Arial Bold" pitchFamily="-32" charset="0"/>
              </a:defRPr>
            </a:lvl1pPr>
          </a:lstStyle>
          <a:p>
            <a:r>
              <a:rPr lang="en-US"/>
              <a:t>Click to edit Master title style</a:t>
            </a:r>
          </a:p>
        </p:txBody>
      </p:sp>
      <p:sp>
        <p:nvSpPr>
          <p:cNvPr id="4099" name="Rectangle 3"/>
          <p:cNvSpPr>
            <a:spLocks noGrp="1" noChangeArrowheads="1"/>
          </p:cNvSpPr>
          <p:nvPr>
            <p:ph type="subTitle" idx="1"/>
          </p:nvPr>
        </p:nvSpPr>
        <p:spPr>
          <a:xfrm>
            <a:off x="1828800" y="2971800"/>
            <a:ext cx="8534400" cy="1752600"/>
          </a:xfrm>
        </p:spPr>
        <p:txBody>
          <a:bodyPr/>
          <a:lstStyle>
            <a:lvl1pPr marL="0" indent="0" algn="ctr">
              <a:buFontTx/>
              <a:buNone/>
              <a:defRPr sz="2200">
                <a:solidFill>
                  <a:schemeClr val="bg1"/>
                </a:solidFill>
              </a:defRPr>
            </a:lvl1pPr>
          </a:lstStyle>
          <a:p>
            <a:r>
              <a:rPr lang="en-US"/>
              <a:t>Click to edit Master subtitle style</a:t>
            </a:r>
          </a:p>
        </p:txBody>
      </p:sp>
    </p:spTree>
    <p:extLst>
      <p:ext uri="{BB962C8B-B14F-4D97-AF65-F5344CB8AC3E}">
        <p14:creationId xmlns:p14="http://schemas.microsoft.com/office/powerpoint/2010/main" val="3795787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Date Placeholder 5"/>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38302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95300"/>
            <a:ext cx="2641600" cy="5600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495300"/>
            <a:ext cx="7721600" cy="56007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Date Placeholder 5"/>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242717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Date Placeholder 5"/>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1127839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Slide Number Placeholder 3"/>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Date Placeholder 5"/>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181226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181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99200" y="1981200"/>
            <a:ext cx="5181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Date Placeholder 6"/>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178410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Date Placeholder 8"/>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34989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Date Placeholder 4"/>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144447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Date Placeholder 3"/>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176440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Date Placeholder 6"/>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398776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4CD4E13B-1EA6-4CB5-A602-0A9817B279CD}" type="slidenum">
              <a:rPr lang="en-US" smtClean="0"/>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Date Placeholder 6"/>
          <p:cNvSpPr>
            <a:spLocks noGrp="1"/>
          </p:cNvSpPr>
          <p:nvPr>
            <p:ph type="dt" sz="half" idx="12"/>
          </p:nvPr>
        </p:nvSpPr>
        <p:spPr/>
        <p:txBody>
          <a:bodyPr/>
          <a:lstStyle>
            <a:lvl1pPr>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540243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6"/>
          <p:cNvSpPr>
            <a:spLocks noChangeArrowheads="1"/>
          </p:cNvSpPr>
          <p:nvPr/>
        </p:nvSpPr>
        <p:spPr bwMode="auto">
          <a:xfrm>
            <a:off x="0" y="6553200"/>
            <a:ext cx="12192000" cy="304800"/>
          </a:xfrm>
          <a:prstGeom prst="rect">
            <a:avLst/>
          </a:prstGeom>
          <a:solidFill>
            <a:srgbClr val="18346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endParaRPr lang="en-US" altLang="en-US" sz="2400"/>
          </a:p>
        </p:txBody>
      </p:sp>
      <p:sp>
        <p:nvSpPr>
          <p:cNvPr id="1027" name="Line 27"/>
          <p:cNvSpPr>
            <a:spLocks noChangeShapeType="1"/>
          </p:cNvSpPr>
          <p:nvPr/>
        </p:nvSpPr>
        <p:spPr bwMode="auto">
          <a:xfrm>
            <a:off x="0" y="6497638"/>
            <a:ext cx="12192000" cy="0"/>
          </a:xfrm>
          <a:prstGeom prst="line">
            <a:avLst/>
          </a:prstGeom>
          <a:noFill/>
          <a:ln w="3810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sz="1800"/>
          </a:p>
        </p:txBody>
      </p:sp>
      <p:pic>
        <p:nvPicPr>
          <p:cNvPr id="1028" name="Picture 25" descr="Einstein_LogoRGB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008534" y="5715000"/>
            <a:ext cx="251883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16"/>
          <p:cNvSpPr>
            <a:spLocks noChangeArrowheads="1"/>
          </p:cNvSpPr>
          <p:nvPr/>
        </p:nvSpPr>
        <p:spPr bwMode="auto">
          <a:xfrm>
            <a:off x="0" y="228600"/>
            <a:ext cx="12192000" cy="1524000"/>
          </a:xfrm>
          <a:prstGeom prst="rect">
            <a:avLst/>
          </a:prstGeom>
          <a:gradFill rotWithShape="0">
            <a:gsLst>
              <a:gs pos="0">
                <a:srgbClr val="193567"/>
              </a:gs>
              <a:gs pos="100000">
                <a:srgbClr val="498DBD"/>
              </a:gs>
            </a:gsLst>
            <a:lin ang="5400000" scaled="1"/>
          </a:gra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endParaRPr lang="en-US" altLang="en-US" sz="2400"/>
          </a:p>
        </p:txBody>
      </p:sp>
      <p:sp>
        <p:nvSpPr>
          <p:cNvPr id="1030" name="Rectangle 2"/>
          <p:cNvSpPr>
            <a:spLocks noGrp="1" noChangeArrowheads="1"/>
          </p:cNvSpPr>
          <p:nvPr>
            <p:ph type="title"/>
          </p:nvPr>
        </p:nvSpPr>
        <p:spPr bwMode="auto">
          <a:xfrm>
            <a:off x="914400" y="495300"/>
            <a:ext cx="105664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1" name="Rectangle 3"/>
          <p:cNvSpPr>
            <a:spLocks noGrp="1" noChangeArrowheads="1"/>
          </p:cNvSpPr>
          <p:nvPr>
            <p:ph type="body" idx="1"/>
          </p:nvPr>
        </p:nvSpPr>
        <p:spPr bwMode="auto">
          <a:xfrm>
            <a:off x="914400" y="1981200"/>
            <a:ext cx="1056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6"/>
          <p:cNvSpPr>
            <a:spLocks noGrp="1" noChangeArrowheads="1"/>
          </p:cNvSpPr>
          <p:nvPr>
            <p:ph type="sldNum" sz="quarter" idx="4"/>
          </p:nvPr>
        </p:nvSpPr>
        <p:spPr bwMode="auto">
          <a:xfrm>
            <a:off x="10668000" y="6553200"/>
            <a:ext cx="9144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bg1"/>
                </a:solidFill>
                <a:ea typeface="ＭＳ Ｐゴシック" panose="020B0600070205080204" pitchFamily="34" charset="-128"/>
              </a:defRPr>
            </a:lvl1pPr>
          </a:lstStyle>
          <a:p>
            <a:fld id="{4CD4E13B-1EA6-4CB5-A602-0A9817B279CD}" type="slidenum">
              <a:rPr lang="en-US" smtClean="0"/>
              <a:t>‹#›</a:t>
            </a:fld>
            <a:endParaRPr lang="en-US"/>
          </a:p>
        </p:txBody>
      </p:sp>
      <p:sp>
        <p:nvSpPr>
          <p:cNvPr id="1033" name="Line 9"/>
          <p:cNvSpPr>
            <a:spLocks noChangeShapeType="1"/>
          </p:cNvSpPr>
          <p:nvPr/>
        </p:nvSpPr>
        <p:spPr bwMode="auto">
          <a:xfrm flipV="1">
            <a:off x="0" y="163514"/>
            <a:ext cx="12192000" cy="20637"/>
          </a:xfrm>
          <a:prstGeom prst="line">
            <a:avLst/>
          </a:prstGeom>
          <a:noFill/>
          <a:ln w="50800">
            <a:solidFill>
              <a:srgbClr val="BCB3A9"/>
            </a:solidFill>
            <a:round/>
            <a:headEnd/>
            <a:tailEnd/>
          </a:ln>
          <a:extLst>
            <a:ext uri="{909E8E84-426E-40DD-AFC4-6F175D3DCCD1}">
              <a14:hiddenFill xmlns:a14="http://schemas.microsoft.com/office/drawing/2010/main">
                <a:noFill/>
              </a14:hiddenFill>
            </a:ext>
          </a:extLst>
        </p:spPr>
        <p:txBody>
          <a:bodyPr wrap="none" anchor="ctr"/>
          <a:lstStyle/>
          <a:p>
            <a:endParaRPr lang="en-US" sz="1800"/>
          </a:p>
        </p:txBody>
      </p:sp>
      <p:sp>
        <p:nvSpPr>
          <p:cNvPr id="1045" name="Rectangle 21"/>
          <p:cNvSpPr>
            <a:spLocks noGrp="1" noChangeArrowheads="1"/>
          </p:cNvSpPr>
          <p:nvPr>
            <p:ph type="ftr" sz="quarter" idx="3"/>
          </p:nvPr>
        </p:nvSpPr>
        <p:spPr bwMode="auto">
          <a:xfrm>
            <a:off x="762000" y="6578600"/>
            <a:ext cx="3860800" cy="279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100">
                <a:solidFill>
                  <a:srgbClr val="8FBEDC"/>
                </a:solidFill>
                <a:ea typeface="ＭＳ Ｐゴシック" panose="020B0600070205080204" pitchFamily="34" charset="-128"/>
              </a:defRPr>
            </a:lvl1pPr>
          </a:lstStyle>
          <a:p>
            <a:endParaRPr lang="en-US"/>
          </a:p>
        </p:txBody>
      </p:sp>
      <p:sp>
        <p:nvSpPr>
          <p:cNvPr id="1047" name="Rectangle 23"/>
          <p:cNvSpPr>
            <a:spLocks noGrp="1" noChangeArrowheads="1"/>
          </p:cNvSpPr>
          <p:nvPr>
            <p:ph type="dt" sz="half" idx="2"/>
          </p:nvPr>
        </p:nvSpPr>
        <p:spPr bwMode="auto">
          <a:xfrm>
            <a:off x="7569200" y="6591300"/>
            <a:ext cx="3420533" cy="26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solidFill>
                  <a:schemeClr val="bg1"/>
                </a:solidFill>
                <a:ea typeface="ＭＳ Ｐゴシック" panose="020B0600070205080204" pitchFamily="34" charset="-128"/>
              </a:defRPr>
            </a:lvl1pPr>
          </a:lstStyle>
          <a:p>
            <a:fld id="{7095372F-E54B-4E7F-86B9-4C315BC6B0DF}" type="datetimeFigureOut">
              <a:rPr lang="en-US" smtClean="0"/>
              <a:t>2/8/2023</a:t>
            </a:fld>
            <a:endParaRPr lang="en-US"/>
          </a:p>
        </p:txBody>
      </p:sp>
    </p:spTree>
    <p:extLst>
      <p:ext uri="{BB962C8B-B14F-4D97-AF65-F5344CB8AC3E}">
        <p14:creationId xmlns:p14="http://schemas.microsoft.com/office/powerpoint/2010/main" val="1161730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800" b="1">
          <a:solidFill>
            <a:schemeClr val="bg1"/>
          </a:solidFill>
          <a:latin typeface="+mj-lt"/>
          <a:ea typeface="MS PGothic" panose="020B0600070205080204" pitchFamily="34" charset="-128"/>
          <a:cs typeface="+mj-cs"/>
        </a:defRPr>
      </a:lvl1pPr>
      <a:lvl2pPr algn="l" rtl="0" eaLnBrk="1" fontAlgn="base" hangingPunct="1">
        <a:spcBef>
          <a:spcPct val="0"/>
        </a:spcBef>
        <a:spcAft>
          <a:spcPct val="0"/>
        </a:spcAft>
        <a:defRPr sz="2800" b="1">
          <a:solidFill>
            <a:schemeClr val="bg1"/>
          </a:solidFill>
          <a:latin typeface="Arial" charset="0"/>
          <a:ea typeface="MS PGothic" panose="020B0600070205080204" pitchFamily="34" charset="-128"/>
          <a:cs typeface="ＭＳ Ｐゴシック" charset="-128"/>
        </a:defRPr>
      </a:lvl2pPr>
      <a:lvl3pPr algn="l" rtl="0" eaLnBrk="1" fontAlgn="base" hangingPunct="1">
        <a:spcBef>
          <a:spcPct val="0"/>
        </a:spcBef>
        <a:spcAft>
          <a:spcPct val="0"/>
        </a:spcAft>
        <a:defRPr sz="2800" b="1">
          <a:solidFill>
            <a:schemeClr val="bg1"/>
          </a:solidFill>
          <a:latin typeface="Arial" charset="0"/>
          <a:ea typeface="MS PGothic" panose="020B0600070205080204" pitchFamily="34" charset="-128"/>
          <a:cs typeface="ＭＳ Ｐゴシック" charset="-128"/>
        </a:defRPr>
      </a:lvl3pPr>
      <a:lvl4pPr algn="l" rtl="0" eaLnBrk="1" fontAlgn="base" hangingPunct="1">
        <a:spcBef>
          <a:spcPct val="0"/>
        </a:spcBef>
        <a:spcAft>
          <a:spcPct val="0"/>
        </a:spcAft>
        <a:defRPr sz="2800" b="1">
          <a:solidFill>
            <a:schemeClr val="bg1"/>
          </a:solidFill>
          <a:latin typeface="Arial" charset="0"/>
          <a:ea typeface="MS PGothic" panose="020B0600070205080204" pitchFamily="34" charset="-128"/>
          <a:cs typeface="ＭＳ Ｐゴシック" charset="-128"/>
        </a:defRPr>
      </a:lvl4pPr>
      <a:lvl5pPr algn="l" rtl="0" eaLnBrk="1" fontAlgn="base" hangingPunct="1">
        <a:spcBef>
          <a:spcPct val="0"/>
        </a:spcBef>
        <a:spcAft>
          <a:spcPct val="0"/>
        </a:spcAft>
        <a:defRPr sz="2800" b="1">
          <a:solidFill>
            <a:schemeClr val="bg1"/>
          </a:solidFill>
          <a:latin typeface="Arial" charset="0"/>
          <a:ea typeface="MS PGothic" panose="020B0600070205080204" pitchFamily="34" charset="-128"/>
          <a:cs typeface="ＭＳ Ｐゴシック" charset="-128"/>
        </a:defRPr>
      </a:lvl5pPr>
      <a:lvl6pPr marL="457200" algn="l" rtl="0" eaLnBrk="1" fontAlgn="base" hangingPunct="1">
        <a:spcBef>
          <a:spcPct val="0"/>
        </a:spcBef>
        <a:spcAft>
          <a:spcPct val="0"/>
        </a:spcAft>
        <a:defRPr sz="2800" b="1">
          <a:solidFill>
            <a:schemeClr val="bg1"/>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chemeClr val="bg1"/>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chemeClr val="bg1"/>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chemeClr val="bg1"/>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buClr>
          <a:srgbClr val="6CA5DC"/>
        </a:buClr>
        <a:buChar char="•"/>
        <a:defRPr sz="2400">
          <a:solidFill>
            <a:srgbClr val="193567"/>
          </a:solidFill>
          <a:latin typeface="+mn-lt"/>
          <a:ea typeface="MS PGothic" panose="020B0600070205080204" pitchFamily="34" charset="-128"/>
          <a:cs typeface="+mn-cs"/>
        </a:defRPr>
      </a:lvl1pPr>
      <a:lvl2pPr marL="742950" indent="-285750" algn="l" rtl="0" eaLnBrk="1" fontAlgn="base" hangingPunct="1">
        <a:spcBef>
          <a:spcPct val="20000"/>
        </a:spcBef>
        <a:spcAft>
          <a:spcPct val="0"/>
        </a:spcAft>
        <a:buClr>
          <a:srgbClr val="6CA5DC"/>
        </a:buClr>
        <a:buSzPct val="90000"/>
        <a:buChar char="&gt;"/>
        <a:defRPr sz="2200">
          <a:solidFill>
            <a:srgbClr val="193567"/>
          </a:solidFill>
          <a:latin typeface="+mn-lt"/>
          <a:ea typeface="MS PGothic" panose="020B0600070205080204" pitchFamily="34" charset="-128"/>
        </a:defRPr>
      </a:lvl2pPr>
      <a:lvl3pPr marL="1143000" indent="-228600" algn="l" rtl="0" eaLnBrk="1" fontAlgn="base" hangingPunct="1">
        <a:spcBef>
          <a:spcPct val="20000"/>
        </a:spcBef>
        <a:spcAft>
          <a:spcPct val="0"/>
        </a:spcAft>
        <a:buClr>
          <a:srgbClr val="6CA5DC"/>
        </a:buClr>
        <a:buChar char="•"/>
        <a:defRPr sz="2200">
          <a:solidFill>
            <a:srgbClr val="193567"/>
          </a:solidFill>
          <a:latin typeface="+mn-lt"/>
          <a:ea typeface="MS PGothic" panose="020B0600070205080204" pitchFamily="34" charset="-128"/>
        </a:defRPr>
      </a:lvl3pPr>
      <a:lvl4pPr marL="1600200" indent="-228600" algn="l" rtl="0" eaLnBrk="1" fontAlgn="base" hangingPunct="1">
        <a:spcBef>
          <a:spcPct val="20000"/>
        </a:spcBef>
        <a:spcAft>
          <a:spcPct val="0"/>
        </a:spcAft>
        <a:buClr>
          <a:srgbClr val="6CA5DC"/>
        </a:buClr>
        <a:buChar char="–"/>
        <a:defRPr sz="2000">
          <a:solidFill>
            <a:srgbClr val="193567"/>
          </a:solidFill>
          <a:latin typeface="+mn-lt"/>
          <a:ea typeface="MS PGothic" panose="020B0600070205080204" pitchFamily="34" charset="-128"/>
        </a:defRPr>
      </a:lvl4pPr>
      <a:lvl5pPr marL="2057400" indent="-228600" algn="l" rtl="0" eaLnBrk="1" fontAlgn="base" hangingPunct="1">
        <a:spcBef>
          <a:spcPct val="20000"/>
        </a:spcBef>
        <a:spcAft>
          <a:spcPct val="0"/>
        </a:spcAft>
        <a:buClr>
          <a:srgbClr val="6CA5DC"/>
        </a:buClr>
        <a:buChar char="»"/>
        <a:defRPr sz="2000">
          <a:solidFill>
            <a:srgbClr val="193567"/>
          </a:solidFill>
          <a:latin typeface="+mn-lt"/>
          <a:ea typeface="MS PGothic" panose="020B0600070205080204" pitchFamily="34" charset="-128"/>
        </a:defRPr>
      </a:lvl5pPr>
      <a:lvl6pPr marL="2514600" indent="-228600" algn="l" rtl="0" eaLnBrk="1" fontAlgn="base" hangingPunct="1">
        <a:spcBef>
          <a:spcPct val="20000"/>
        </a:spcBef>
        <a:spcAft>
          <a:spcPct val="0"/>
        </a:spcAft>
        <a:buClr>
          <a:srgbClr val="6CA5DC"/>
        </a:buClr>
        <a:buChar char="»"/>
        <a:defRPr sz="2000">
          <a:solidFill>
            <a:srgbClr val="193567"/>
          </a:solidFill>
          <a:latin typeface="+mn-lt"/>
          <a:ea typeface="+mn-ea"/>
        </a:defRPr>
      </a:lvl6pPr>
      <a:lvl7pPr marL="2971800" indent="-228600" algn="l" rtl="0" eaLnBrk="1" fontAlgn="base" hangingPunct="1">
        <a:spcBef>
          <a:spcPct val="20000"/>
        </a:spcBef>
        <a:spcAft>
          <a:spcPct val="0"/>
        </a:spcAft>
        <a:buClr>
          <a:srgbClr val="6CA5DC"/>
        </a:buClr>
        <a:buChar char="»"/>
        <a:defRPr sz="2000">
          <a:solidFill>
            <a:srgbClr val="193567"/>
          </a:solidFill>
          <a:latin typeface="+mn-lt"/>
          <a:ea typeface="+mn-ea"/>
        </a:defRPr>
      </a:lvl7pPr>
      <a:lvl8pPr marL="3429000" indent="-228600" algn="l" rtl="0" eaLnBrk="1" fontAlgn="base" hangingPunct="1">
        <a:spcBef>
          <a:spcPct val="20000"/>
        </a:spcBef>
        <a:spcAft>
          <a:spcPct val="0"/>
        </a:spcAft>
        <a:buClr>
          <a:srgbClr val="6CA5DC"/>
        </a:buClr>
        <a:buChar char="»"/>
        <a:defRPr sz="2000">
          <a:solidFill>
            <a:srgbClr val="193567"/>
          </a:solidFill>
          <a:latin typeface="+mn-lt"/>
          <a:ea typeface="+mn-ea"/>
        </a:defRPr>
      </a:lvl8pPr>
      <a:lvl9pPr marL="3886200" indent="-228600" algn="l" rtl="0" eaLnBrk="1" fontAlgn="base" hangingPunct="1">
        <a:spcBef>
          <a:spcPct val="20000"/>
        </a:spcBef>
        <a:spcAft>
          <a:spcPct val="0"/>
        </a:spcAft>
        <a:buClr>
          <a:srgbClr val="6CA5DC"/>
        </a:buClr>
        <a:buChar char="»"/>
        <a:defRPr sz="2000">
          <a:solidFill>
            <a:srgbClr val="193567"/>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insteinmed.edu/administration/environmental-health-safety/" TargetMode="External"/><Relationship Id="rId2" Type="http://schemas.openxmlformats.org/officeDocument/2006/relationships/hyperlink" Target="mailto:Einstein-Safety@einsteinmed.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hemmanagement.ehs.com/9/cc417007-593a-4c55-88db-f420c2f852c8/ebind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einsteinmed.co1.qualtrics.com/jfe/form/SV_3ekaK7BfohCAKk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cfr.gov/current/title-29/subtitle-B/chapter-XVII/part-1910/subpart-Z/section-1910.1048" TargetMode="External"/><Relationship Id="rId2" Type="http://schemas.openxmlformats.org/officeDocument/2006/relationships/hyperlink" Target="https://www.osha.gov/sites/default/files/publications/formaldehyde-factsheet.pdf" TargetMode="External"/><Relationship Id="rId1" Type="http://schemas.openxmlformats.org/officeDocument/2006/relationships/slideLayout" Target="../slideLayouts/slideLayout2.xml"/><Relationship Id="rId4" Type="http://schemas.openxmlformats.org/officeDocument/2006/relationships/hyperlink" Target="https://www.osha.gov/laws-regs/regulations/standardnumber/1910/1910.1048App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sigmaaldrich.com/US/en/sds/sigma/f877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Formaldehyde Awareness and Training</a:t>
            </a:r>
          </a:p>
        </p:txBody>
      </p:sp>
      <p:sp>
        <p:nvSpPr>
          <p:cNvPr id="3" name="Subtitle 2"/>
          <p:cNvSpPr>
            <a:spLocks noGrp="1"/>
          </p:cNvSpPr>
          <p:nvPr>
            <p:ph type="subTitle" idx="1"/>
          </p:nvPr>
        </p:nvSpPr>
        <p:spPr>
          <a:xfrm>
            <a:off x="997527" y="2971800"/>
            <a:ext cx="9365673" cy="1752600"/>
          </a:xfrm>
        </p:spPr>
        <p:txBody>
          <a:bodyPr/>
          <a:lstStyle/>
          <a:p>
            <a:r>
              <a:rPr lang="en-US" dirty="0"/>
              <a:t>Environmental Health and Safety</a:t>
            </a:r>
          </a:p>
          <a:p>
            <a:r>
              <a:rPr lang="en-US" dirty="0"/>
              <a:t>Forchheimer 800</a:t>
            </a:r>
          </a:p>
          <a:p>
            <a:r>
              <a:rPr lang="en-US" dirty="0">
                <a:solidFill>
                  <a:srgbClr val="002060"/>
                </a:solidFill>
                <a:hlinkClick r:id="rId2"/>
              </a:rPr>
              <a:t>Einstein-Safety@einsteinmed.edu</a:t>
            </a:r>
            <a:endParaRPr lang="en-US" dirty="0">
              <a:solidFill>
                <a:srgbClr val="002060"/>
              </a:solidFill>
            </a:endParaRPr>
          </a:p>
          <a:p>
            <a:r>
              <a:rPr lang="en-US" dirty="0">
                <a:solidFill>
                  <a:srgbClr val="002060"/>
                </a:solidFill>
                <a:hlinkClick r:id="rId3"/>
              </a:rPr>
              <a:t>https://www.einsteinmed.edu/administration/environmental-health-safety/</a:t>
            </a:r>
            <a:endParaRPr lang="en-US"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4045799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May I Obtain an SDS?</a:t>
            </a:r>
          </a:p>
        </p:txBody>
      </p:sp>
      <p:sp>
        <p:nvSpPr>
          <p:cNvPr id="3" name="Content Placeholder 2"/>
          <p:cNvSpPr>
            <a:spLocks noGrp="1"/>
          </p:cNvSpPr>
          <p:nvPr>
            <p:ph idx="1"/>
          </p:nvPr>
        </p:nvSpPr>
        <p:spPr/>
        <p:txBody>
          <a:bodyPr/>
          <a:lstStyle/>
          <a:p>
            <a:pPr marL="0" indent="0">
              <a:buNone/>
            </a:pPr>
            <a:r>
              <a:rPr lang="en-US" dirty="0"/>
              <a:t>Ask your supervisor.</a:t>
            </a:r>
          </a:p>
          <a:p>
            <a:r>
              <a:rPr lang="en-US" dirty="0"/>
              <a:t>Supervisors should keep a list and a file of the SDS for each chemical regularly used by the laboratory employees.</a:t>
            </a:r>
          </a:p>
          <a:p>
            <a:r>
              <a:rPr lang="en-US" dirty="0"/>
              <a:t>If you need help in setting up a file, please contact EH&amp;S.  You can also request an SDS from the manufacturer of the product, or from the </a:t>
            </a:r>
            <a:r>
              <a:rPr lang="en-US" u="sng" dirty="0">
                <a:hlinkClick r:id="rId2"/>
              </a:rPr>
              <a:t>Montefiore Safety Data Sheet database (SDS Online). </a:t>
            </a:r>
            <a:r>
              <a:rPr lang="en-US" dirty="0"/>
              <a:t> </a:t>
            </a:r>
          </a:p>
          <a:p>
            <a:pPr marL="0" indent="0">
              <a:buNone/>
            </a:pPr>
            <a:endParaRPr lang="en-US" dirty="0"/>
          </a:p>
        </p:txBody>
      </p:sp>
    </p:spTree>
    <p:extLst>
      <p:ext uri="{BB962C8B-B14F-4D97-AF65-F5344CB8AC3E}">
        <p14:creationId xmlns:p14="http://schemas.microsoft.com/office/powerpoint/2010/main" val="4213677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006" y="495300"/>
            <a:ext cx="10566400" cy="1028700"/>
          </a:xfrm>
        </p:spPr>
        <p:txBody>
          <a:bodyPr/>
          <a:lstStyle/>
          <a:p>
            <a:r>
              <a:rPr lang="en-US" dirty="0"/>
              <a:t>Other Means of Acquiring an SDS are: </a:t>
            </a:r>
          </a:p>
        </p:txBody>
      </p:sp>
      <p:sp>
        <p:nvSpPr>
          <p:cNvPr id="3" name="Content Placeholder 2"/>
          <p:cNvSpPr>
            <a:spLocks noGrp="1"/>
          </p:cNvSpPr>
          <p:nvPr>
            <p:ph idx="1"/>
          </p:nvPr>
        </p:nvSpPr>
        <p:spPr>
          <a:xfrm>
            <a:off x="181203" y="1819454"/>
            <a:ext cx="8618485" cy="3596640"/>
          </a:xfrm>
        </p:spPr>
        <p:txBody>
          <a:bodyPr/>
          <a:lstStyle/>
          <a:p>
            <a:pPr marL="0" indent="0">
              <a:buNone/>
            </a:pPr>
            <a:r>
              <a:rPr lang="en-US" dirty="0"/>
              <a:t>SDSs come with the chemical products you order. You should save these in a binder in your laboratory for reference and training. If you need an SDS in an emergency, contact EH&amp;S at X4150 or visit the EH&amp;S Office located on the 8</a:t>
            </a:r>
            <a:r>
              <a:rPr lang="en-US" baseline="30000" dirty="0"/>
              <a:t>th</a:t>
            </a:r>
            <a:r>
              <a:rPr lang="en-US" dirty="0"/>
              <a:t> floor of the Forchheimer Building.  SDSs are also available 24 hours at our SDS Centers located on the 4</a:t>
            </a:r>
            <a:r>
              <a:rPr lang="en-US" baseline="30000" dirty="0"/>
              <a:t>th</a:t>
            </a:r>
            <a:r>
              <a:rPr lang="en-US" dirty="0"/>
              <a:t> floor and the Lobby of the Forchheimer Building; the 3</a:t>
            </a:r>
            <a:r>
              <a:rPr lang="en-US" baseline="30000" dirty="0"/>
              <a:t>rd</a:t>
            </a:r>
            <a:r>
              <a:rPr lang="en-US" dirty="0"/>
              <a:t> floor of the Kennedy Building; the basement, 1</a:t>
            </a:r>
            <a:r>
              <a:rPr lang="en-US" baseline="30000" dirty="0"/>
              <a:t>st</a:t>
            </a:r>
            <a:r>
              <a:rPr lang="en-US" dirty="0"/>
              <a:t>, 4</a:t>
            </a:r>
            <a:r>
              <a:rPr lang="en-US" baseline="30000" dirty="0"/>
              <a:t>th</a:t>
            </a:r>
            <a:r>
              <a:rPr lang="en-US" dirty="0"/>
              <a:t>, and 5</a:t>
            </a:r>
            <a:r>
              <a:rPr lang="en-US" baseline="30000" dirty="0"/>
              <a:t>th</a:t>
            </a:r>
            <a:r>
              <a:rPr lang="en-US" dirty="0"/>
              <a:t> floors of the Price Building; and in the basement of the Van Etten Building.</a:t>
            </a:r>
          </a:p>
          <a:p>
            <a:pPr marL="0" indent="0">
              <a:buNone/>
            </a:pPr>
            <a:endParaRPr lang="en-US" dirty="0"/>
          </a:p>
        </p:txBody>
      </p:sp>
      <p:pic>
        <p:nvPicPr>
          <p:cNvPr id="3074" name="Picture 2" descr="BRADY RK211Y-E PRINZING 1-1/2 INCH DOUBLE MSDS STATION | Gordon Electric  Supply, In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8092" y="2911534"/>
            <a:ext cx="1748040" cy="1748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136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Your Knowledge</a:t>
            </a:r>
          </a:p>
        </p:txBody>
      </p:sp>
      <p:sp>
        <p:nvSpPr>
          <p:cNvPr id="3" name="Content Placeholder 2"/>
          <p:cNvSpPr>
            <a:spLocks noGrp="1"/>
          </p:cNvSpPr>
          <p:nvPr>
            <p:ph idx="1"/>
          </p:nvPr>
        </p:nvSpPr>
        <p:spPr/>
        <p:txBody>
          <a:bodyPr/>
          <a:lstStyle/>
          <a:p>
            <a:pPr marL="0" indent="0">
              <a:buNone/>
            </a:pPr>
            <a:r>
              <a:rPr lang="en-US" dirty="0"/>
              <a:t>Please click the link below or scan the QR code to take a short, one-time quiz regarding the safety information on Formaldehyde:</a:t>
            </a:r>
          </a:p>
          <a:p>
            <a:pPr marL="0" indent="0">
              <a:buNone/>
            </a:pPr>
            <a:endParaRPr lang="en-US" dirty="0"/>
          </a:p>
          <a:p>
            <a:pPr marL="0" indent="0">
              <a:buNone/>
            </a:pPr>
            <a:r>
              <a:rPr lang="en-US" b="0" i="0" dirty="0">
                <a:solidFill>
                  <a:srgbClr val="000000"/>
                </a:solidFill>
                <a:effectLst/>
                <a:latin typeface="72"/>
                <a:hlinkClick r:id="rId2"/>
              </a:rPr>
              <a:t>https://einsteinmed.co1.qualtrics.com/jfe/form/SV_3ekaK7BfohCAKk6</a:t>
            </a:r>
            <a:endParaRPr lang="en-US" b="0" i="0" dirty="0">
              <a:solidFill>
                <a:srgbClr val="000000"/>
              </a:solidFill>
              <a:effectLst/>
              <a:latin typeface="72"/>
            </a:endParaRPr>
          </a:p>
          <a:p>
            <a:pPr marL="0" indent="0">
              <a:buNone/>
            </a:pPr>
            <a:endParaRPr lang="en-US" dirty="0">
              <a:solidFill>
                <a:srgbClr val="000000"/>
              </a:solidFill>
              <a:latin typeface="72"/>
            </a:endParaRPr>
          </a:p>
          <a:p>
            <a:pPr marL="0" indent="0">
              <a:buNone/>
            </a:pPr>
            <a:endParaRPr lang="en-US" dirty="0"/>
          </a:p>
          <a:p>
            <a:pPr marL="0" indent="0">
              <a:buNone/>
            </a:pPr>
            <a:endParaRPr lang="en-US" dirty="0"/>
          </a:p>
          <a:p>
            <a:pPr marL="0" indent="0">
              <a:buNone/>
            </a:pPr>
            <a:endParaRPr lang="en-US" dirty="0"/>
          </a:p>
        </p:txBody>
      </p:sp>
      <p:pic>
        <p:nvPicPr>
          <p:cNvPr id="5" name="Picture 4" descr="Qr code&#10;&#10;Description automatically generated">
            <a:extLst>
              <a:ext uri="{FF2B5EF4-FFF2-40B4-BE49-F238E27FC236}">
                <a16:creationId xmlns:a16="http://schemas.microsoft.com/office/drawing/2014/main" id="{5660A6F5-B2D3-4532-820B-3AD3A4EE26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202" y="3714750"/>
            <a:ext cx="2381250" cy="2381250"/>
          </a:xfrm>
          <a:prstGeom prst="rect">
            <a:avLst/>
          </a:prstGeom>
        </p:spPr>
      </p:pic>
    </p:spTree>
    <p:extLst>
      <p:ext uri="{BB962C8B-B14F-4D97-AF65-F5344CB8AC3E}">
        <p14:creationId xmlns:p14="http://schemas.microsoft.com/office/powerpoint/2010/main" val="400501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&amp; Safety Hazards of Formaldehyde</a:t>
            </a:r>
            <a:br>
              <a:rPr lang="en-US" dirty="0"/>
            </a:br>
            <a:endParaRPr lang="en-US" dirty="0"/>
          </a:p>
        </p:txBody>
      </p:sp>
      <p:sp>
        <p:nvSpPr>
          <p:cNvPr id="3" name="Content Placeholder 2"/>
          <p:cNvSpPr>
            <a:spLocks noGrp="1"/>
          </p:cNvSpPr>
          <p:nvPr>
            <p:ph idx="1"/>
          </p:nvPr>
        </p:nvSpPr>
        <p:spPr>
          <a:xfrm>
            <a:off x="914400" y="1803862"/>
            <a:ext cx="10566400" cy="4292138"/>
          </a:xfrm>
        </p:spPr>
        <p:txBody>
          <a:bodyPr/>
          <a:lstStyle/>
          <a:p>
            <a:r>
              <a:rPr lang="en-US" dirty="0"/>
              <a:t>Formaldehyde is classified as a human carcinogen.</a:t>
            </a:r>
          </a:p>
          <a:p>
            <a:r>
              <a:rPr lang="en-US" dirty="0"/>
              <a:t>It is listed in the International Agency for Research on Cancer (IARC) Group 2A as a probable human carcinogen.</a:t>
            </a:r>
          </a:p>
          <a:p>
            <a:r>
              <a:rPr lang="en-US" dirty="0"/>
              <a:t>Formaldehyde is a colorless, strong-smelling gas often found in aqueous (water-based) solutions.</a:t>
            </a:r>
          </a:p>
          <a:p>
            <a:r>
              <a:rPr lang="en-US" dirty="0"/>
              <a:t>Commonly used as a preservative in medical laboratories and mortuaries, formaldehyde is also found in many products such as chemicals, particle board, household products, glues, permanent press fabrics, paper product coatings, fiberboard, and plywood.</a:t>
            </a:r>
          </a:p>
          <a:p>
            <a:endParaRPr lang="en-US" dirty="0"/>
          </a:p>
        </p:txBody>
      </p:sp>
      <p:pic>
        <p:nvPicPr>
          <p:cNvPr id="1026" name="Picture 2" descr="Formaldehyde 3D Model CH2O 3D Model $5 - .3ds .unknown .max .fbx .obj -  Free3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6485" y="430183"/>
            <a:ext cx="2069522" cy="1158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82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&amp; Safety Hazards of Formaldehyde…</a:t>
            </a:r>
            <a:r>
              <a:rPr lang="en-US" sz="1800" dirty="0"/>
              <a:t>continued</a:t>
            </a:r>
            <a:br>
              <a:rPr lang="en-US" dirty="0"/>
            </a:br>
            <a:endParaRPr lang="en-US" dirty="0"/>
          </a:p>
        </p:txBody>
      </p:sp>
      <p:sp>
        <p:nvSpPr>
          <p:cNvPr id="3" name="Content Placeholder 2"/>
          <p:cNvSpPr>
            <a:spLocks noGrp="1"/>
          </p:cNvSpPr>
          <p:nvPr>
            <p:ph idx="1"/>
          </p:nvPr>
        </p:nvSpPr>
        <p:spPr/>
        <p:txBody>
          <a:bodyPr/>
          <a:lstStyle/>
          <a:p>
            <a:r>
              <a:rPr lang="en-US" dirty="0"/>
              <a:t>It is also widely used as an industrial fungicide, germicide, and disinfectant.  Short-term exposure to formaldehyde can be fatal. </a:t>
            </a:r>
          </a:p>
          <a:p>
            <a:r>
              <a:rPr lang="en-US" dirty="0"/>
              <a:t>Formaldehyde is moderately toxic by skin contact and inhalation. Long-term exposure to low levels of formaldehyde may cause respiratory difficulty, eczema, and sensitization.</a:t>
            </a:r>
          </a:p>
          <a:p>
            <a:r>
              <a:rPr lang="en-US" dirty="0"/>
              <a:t>Chronic exposure to formaldehyde can cause dermatitis and sensitization of the skin and respiratory tract. After contact with the skin, a symptom-free period may follow in sensitized individuals.</a:t>
            </a:r>
          </a:p>
        </p:txBody>
      </p:sp>
    </p:spTree>
    <p:extLst>
      <p:ext uri="{BB962C8B-B14F-4D97-AF65-F5344CB8AC3E}">
        <p14:creationId xmlns:p14="http://schemas.microsoft.com/office/powerpoint/2010/main" val="4233483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&amp; Safety Hazards of Formaldehyde…</a:t>
            </a:r>
            <a:r>
              <a:rPr lang="en-US" sz="1800" dirty="0"/>
              <a:t>continued</a:t>
            </a:r>
            <a:br>
              <a:rPr lang="en-US" dirty="0"/>
            </a:br>
            <a:endParaRPr lang="en-US" dirty="0"/>
          </a:p>
        </p:txBody>
      </p:sp>
      <p:sp>
        <p:nvSpPr>
          <p:cNvPr id="3" name="Content Placeholder 2"/>
          <p:cNvSpPr>
            <a:spLocks noGrp="1"/>
          </p:cNvSpPr>
          <p:nvPr>
            <p:ph idx="1"/>
          </p:nvPr>
        </p:nvSpPr>
        <p:spPr/>
        <p:txBody>
          <a:bodyPr/>
          <a:lstStyle/>
          <a:p>
            <a:r>
              <a:rPr lang="en-US" dirty="0"/>
              <a:t>Subsequent exposures can then lead to itching, redness, and the formation of blisters. Ingestion of formaldehyde can result in irritation of the mouth, throat and stomach, nausea, vomiting, convulsions and coma.</a:t>
            </a:r>
          </a:p>
          <a:p>
            <a:endParaRPr lang="en-US" dirty="0"/>
          </a:p>
          <a:p>
            <a:r>
              <a:rPr lang="en-US" dirty="0"/>
              <a:t>Exposure to formaldehyde gas can cause irritation of the eyes and respiratory tract, coughing, dry throat, tightening of the chest, headache, a sensation of pressure in the head, and palpitations of the heart. The OSHA standard for formaldehyde is found in the 29 CFR 1910.1048.  </a:t>
            </a:r>
          </a:p>
          <a:p>
            <a:pPr marL="0" indent="0">
              <a:buNone/>
            </a:pPr>
            <a:endParaRPr lang="en-US" dirty="0"/>
          </a:p>
        </p:txBody>
      </p:sp>
    </p:spTree>
    <p:extLst>
      <p:ext uri="{BB962C8B-B14F-4D97-AF65-F5344CB8AC3E}">
        <p14:creationId xmlns:p14="http://schemas.microsoft.com/office/powerpoint/2010/main" val="268480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730" y="621135"/>
            <a:ext cx="10566400" cy="1028700"/>
          </a:xfrm>
        </p:spPr>
        <p:txBody>
          <a:bodyPr/>
          <a:lstStyle/>
          <a:p>
            <a:r>
              <a:rPr lang="en-US" dirty="0"/>
              <a:t>Health &amp; Safety Hazards of Formaldehyde…</a:t>
            </a:r>
            <a:r>
              <a:rPr lang="en-US" sz="1800" dirty="0"/>
              <a:t>continued</a:t>
            </a:r>
            <a:br>
              <a:rPr lang="en-US" dirty="0"/>
            </a:br>
            <a:endParaRPr lang="en-US" dirty="0"/>
          </a:p>
        </p:txBody>
      </p:sp>
      <p:sp>
        <p:nvSpPr>
          <p:cNvPr id="3" name="Content Placeholder 2"/>
          <p:cNvSpPr>
            <a:spLocks noGrp="1"/>
          </p:cNvSpPr>
          <p:nvPr>
            <p:ph idx="1"/>
          </p:nvPr>
        </p:nvSpPr>
        <p:spPr>
          <a:xfrm>
            <a:off x="444617" y="1872143"/>
            <a:ext cx="10566400" cy="4114800"/>
          </a:xfrm>
        </p:spPr>
        <p:txBody>
          <a:bodyPr/>
          <a:lstStyle/>
          <a:p>
            <a:pPr lvl="0"/>
            <a:r>
              <a:rPr lang="en-US" dirty="0"/>
              <a:t>The permissible exposure limit (PEL) for formaldehyde in the workplace is 0.75 parts formaldehyde per million parts of air (0.75 ppm) measured as an 8-hour time-weighted average (TWA). </a:t>
            </a:r>
          </a:p>
          <a:p>
            <a:pPr lvl="0"/>
            <a:r>
              <a:rPr lang="en-US" dirty="0"/>
              <a:t>The standard includes a second PEL in the form of a short-term exposure limit (STEL) of 2 ppm which is the maximum exposure allowed during a 15-minute period. </a:t>
            </a:r>
          </a:p>
          <a:p>
            <a:pPr lvl="0"/>
            <a:r>
              <a:rPr lang="en-US" dirty="0"/>
              <a:t>The action level – which is the standard’s trigger for increased industrial hygiene monitoring and initiation of worker medical surveillance – is 0.5 ppm when calculated as an 8-hour TWA.) </a:t>
            </a:r>
          </a:p>
          <a:p>
            <a:endParaRPr lang="en-US" dirty="0"/>
          </a:p>
        </p:txBody>
      </p:sp>
    </p:spTree>
    <p:extLst>
      <p:ext uri="{BB962C8B-B14F-4D97-AF65-F5344CB8AC3E}">
        <p14:creationId xmlns:p14="http://schemas.microsoft.com/office/powerpoint/2010/main" val="582903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94" y="570801"/>
            <a:ext cx="10566400" cy="1028700"/>
          </a:xfrm>
        </p:spPr>
        <p:txBody>
          <a:bodyPr/>
          <a:lstStyle/>
          <a:p>
            <a:r>
              <a:rPr lang="en-US" dirty="0"/>
              <a:t>Health &amp; Safety Hazards of Formaldehyde…</a:t>
            </a:r>
            <a:r>
              <a:rPr lang="en-US" sz="1800" dirty="0"/>
              <a:t>continued</a:t>
            </a:r>
            <a:br>
              <a:rPr lang="en-US" dirty="0"/>
            </a:br>
            <a:endParaRPr lang="en-US" dirty="0"/>
          </a:p>
        </p:txBody>
      </p:sp>
      <p:sp>
        <p:nvSpPr>
          <p:cNvPr id="3" name="Content Placeholder 2"/>
          <p:cNvSpPr>
            <a:spLocks noGrp="1"/>
          </p:cNvSpPr>
          <p:nvPr>
            <p:ph idx="1"/>
          </p:nvPr>
        </p:nvSpPr>
        <p:spPr>
          <a:xfrm>
            <a:off x="290946" y="1873134"/>
            <a:ext cx="10566400" cy="4114800"/>
          </a:xfrm>
        </p:spPr>
        <p:txBody>
          <a:bodyPr/>
          <a:lstStyle/>
          <a:p>
            <a:r>
              <a:rPr lang="en-US" dirty="0"/>
              <a:t>Exposure to 0.1 to 5 ppm causes irritation of the eyes, nose, and throat. </a:t>
            </a:r>
          </a:p>
          <a:p>
            <a:endParaRPr lang="en-US" dirty="0"/>
          </a:p>
          <a:p>
            <a:r>
              <a:rPr lang="en-US" dirty="0"/>
              <a:t>Exposure to above 20 ppm can cause severe lacrimation, burning in the nose and throat, and breathing becomes difficult. Acute exposure to concentrations above 25 ppm can cause serious injury, including fatal pulmonary edema. </a:t>
            </a:r>
          </a:p>
          <a:p>
            <a:pPr marL="0" indent="0">
              <a:buNone/>
            </a:pPr>
            <a:endParaRPr lang="en-US" dirty="0"/>
          </a:p>
        </p:txBody>
      </p:sp>
    </p:spTree>
    <p:extLst>
      <p:ext uri="{BB962C8B-B14F-4D97-AF65-F5344CB8AC3E}">
        <p14:creationId xmlns:p14="http://schemas.microsoft.com/office/powerpoint/2010/main" val="115012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 on Formaldehyde</a:t>
            </a:r>
          </a:p>
        </p:txBody>
      </p:sp>
      <p:sp>
        <p:nvSpPr>
          <p:cNvPr id="3" name="Content Placeholder 2"/>
          <p:cNvSpPr>
            <a:spLocks noGrp="1"/>
          </p:cNvSpPr>
          <p:nvPr>
            <p:ph idx="1"/>
          </p:nvPr>
        </p:nvSpPr>
        <p:spPr/>
        <p:txBody>
          <a:bodyPr/>
          <a:lstStyle/>
          <a:p>
            <a:r>
              <a:rPr lang="en-US" u="sng" dirty="0">
                <a:hlinkClick r:id="rId2"/>
              </a:rPr>
              <a:t>OSHA Fact Sheet: Occupational Exposure to Formaldehyde</a:t>
            </a:r>
            <a:r>
              <a:rPr lang="en-US" b="1" dirty="0"/>
              <a:t> </a:t>
            </a:r>
            <a:r>
              <a:rPr lang="en-US" i="1" dirty="0"/>
              <a:t>(PDF Format)</a:t>
            </a:r>
            <a:r>
              <a:rPr lang="en-US" dirty="0"/>
              <a:t> </a:t>
            </a:r>
          </a:p>
          <a:p>
            <a:pPr marL="0" indent="0">
              <a:buNone/>
            </a:pPr>
            <a:endParaRPr lang="en-US" dirty="0"/>
          </a:p>
          <a:p>
            <a:r>
              <a:rPr lang="en-US" u="sng" dirty="0">
                <a:hlinkClick r:id="rId3"/>
              </a:rPr>
              <a:t>OSHA Standard 29CFR1910.1048, Formaldehyde</a:t>
            </a:r>
            <a:r>
              <a:rPr lang="en-US" b="1" dirty="0"/>
              <a:t> </a:t>
            </a:r>
            <a:r>
              <a:rPr lang="en-US" i="1" dirty="0"/>
              <a:t>(PDF Format)</a:t>
            </a:r>
          </a:p>
          <a:p>
            <a:pPr marL="0" indent="0">
              <a:buNone/>
            </a:pPr>
            <a:r>
              <a:rPr lang="en-US" dirty="0"/>
              <a:t> </a:t>
            </a:r>
          </a:p>
          <a:p>
            <a:r>
              <a:rPr lang="en-US" u="sng" dirty="0">
                <a:hlinkClick r:id="rId4"/>
              </a:rPr>
              <a:t>OSHA Standard 29CFR1910.1048 App. C, Medical Surveillance - Formaldehyde</a:t>
            </a:r>
            <a:r>
              <a:rPr lang="en-US" b="1" dirty="0"/>
              <a:t> </a:t>
            </a:r>
            <a:r>
              <a:rPr lang="en-US" i="1" dirty="0"/>
              <a:t>(PDF Format)</a:t>
            </a:r>
            <a:r>
              <a:rPr lang="en-US" dirty="0"/>
              <a:t> </a:t>
            </a:r>
          </a:p>
        </p:txBody>
      </p:sp>
    </p:spTree>
    <p:extLst>
      <p:ext uri="{BB962C8B-B14F-4D97-AF65-F5344CB8AC3E}">
        <p14:creationId xmlns:p14="http://schemas.microsoft.com/office/powerpoint/2010/main" val="161998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Safety Data Sheets (SDS)</a:t>
            </a:r>
          </a:p>
        </p:txBody>
      </p:sp>
      <p:sp>
        <p:nvSpPr>
          <p:cNvPr id="3" name="Content Placeholder 2"/>
          <p:cNvSpPr>
            <a:spLocks noGrp="1"/>
          </p:cNvSpPr>
          <p:nvPr>
            <p:ph idx="1"/>
          </p:nvPr>
        </p:nvSpPr>
        <p:spPr>
          <a:xfrm>
            <a:off x="249382" y="1823258"/>
            <a:ext cx="10566400" cy="4114800"/>
          </a:xfrm>
        </p:spPr>
        <p:txBody>
          <a:bodyPr/>
          <a:lstStyle/>
          <a:p>
            <a:pPr marL="0" indent="0">
              <a:buNone/>
            </a:pPr>
            <a:r>
              <a:rPr lang="en-US" dirty="0"/>
              <a:t>The Occupational Safety and Health Administration (OSHA) has issued standards requiring employers to provide employees with safety information of the hazardous materials and chemicals to which they are exposed while conducting their job duties.  </a:t>
            </a:r>
          </a:p>
          <a:p>
            <a:pPr marL="0" indent="0">
              <a:buNone/>
            </a:pPr>
            <a:endParaRPr lang="en-US" dirty="0"/>
          </a:p>
          <a:p>
            <a:pPr marL="0" indent="0">
              <a:buNone/>
            </a:pPr>
            <a:r>
              <a:rPr lang="en-US" dirty="0"/>
              <a:t>The intent of these regulations enacted by OSHA is to ensure chemical safety in the workplace, to communicate and provide information to workers on how to safely handle chemicals by using the information provided by chemical manufacturers in the Safety Data Sheet (SDS).</a:t>
            </a:r>
          </a:p>
          <a:p>
            <a:pPr marL="0" indent="0">
              <a:buNone/>
            </a:pPr>
            <a:endParaRPr lang="en-US" dirty="0"/>
          </a:p>
        </p:txBody>
      </p:sp>
    </p:spTree>
    <p:extLst>
      <p:ext uri="{BB962C8B-B14F-4D97-AF65-F5344CB8AC3E}">
        <p14:creationId xmlns:p14="http://schemas.microsoft.com/office/powerpoint/2010/main" val="233084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SDS?</a:t>
            </a:r>
          </a:p>
        </p:txBody>
      </p:sp>
      <p:sp>
        <p:nvSpPr>
          <p:cNvPr id="3" name="Content Placeholder 2"/>
          <p:cNvSpPr>
            <a:spLocks noGrp="1"/>
          </p:cNvSpPr>
          <p:nvPr>
            <p:ph idx="1"/>
          </p:nvPr>
        </p:nvSpPr>
        <p:spPr>
          <a:xfrm>
            <a:off x="199505" y="1770611"/>
            <a:ext cx="9272180" cy="4721629"/>
          </a:xfrm>
        </p:spPr>
        <p:txBody>
          <a:bodyPr/>
          <a:lstStyle/>
          <a:p>
            <a:pPr marL="0" indent="0">
              <a:buNone/>
            </a:pPr>
            <a:r>
              <a:rPr lang="en-US" dirty="0"/>
              <a:t>A Safety Data Sheet (SDS) is a 16-section document that important information such as the properties of each chemical; the physical, health (melting point, boiling point, flash point, etc.), and environmental health hazards; protective measures; and safety precautions for handling, storing, and transporting the chemical, and spill/leak cleanup procedures.   It is designed to provide workers and emergency personnel with the proper procedures for handling or working with a potentially hazardous substance to understand the hazardous properties of a material </a:t>
            </a:r>
            <a:r>
              <a:rPr lang="en-US" b="1" dirty="0"/>
              <a:t>BEFORE</a:t>
            </a:r>
            <a:r>
              <a:rPr lang="en-US" dirty="0"/>
              <a:t> you work with it.  </a:t>
            </a:r>
          </a:p>
          <a:p>
            <a:pPr marL="0" indent="0">
              <a:buNone/>
            </a:pPr>
            <a:endParaRPr lang="en-US" sz="2000" dirty="0"/>
          </a:p>
          <a:p>
            <a:pPr marL="0" indent="0">
              <a:buNone/>
            </a:pPr>
            <a:r>
              <a:rPr lang="en-US" sz="2000" dirty="0"/>
              <a:t>Feel free to review and retain this SDS for your records. </a:t>
            </a:r>
            <a:r>
              <a:rPr lang="en-US" sz="2000" u="sng" dirty="0">
                <a:hlinkClick r:id="rId2"/>
              </a:rPr>
              <a:t>Formaldehyde</a:t>
            </a:r>
            <a:r>
              <a:rPr lang="en-US" sz="2000" dirty="0"/>
              <a:t>.  </a:t>
            </a:r>
          </a:p>
          <a:p>
            <a:pPr marL="0" indent="0">
              <a:buNone/>
            </a:pPr>
            <a:endParaRPr lang="en-US" dirty="0"/>
          </a:p>
        </p:txBody>
      </p:sp>
      <p:pic>
        <p:nvPicPr>
          <p:cNvPr id="2050" name="Picture 2" descr="MSDS Sheet on Formaldehyde - ScienceLab: Chemicals ... - Flipbook by |  FlipHTML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71685" y="1889760"/>
            <a:ext cx="2507879" cy="3245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194388"/>
      </p:ext>
    </p:extLst>
  </p:cSld>
  <p:clrMapOvr>
    <a:masterClrMapping/>
  </p:clrMapOvr>
</p:sld>
</file>

<file path=ppt/theme/theme1.xml><?xml version="1.0" encoding="utf-8"?>
<a:theme xmlns:a="http://schemas.openxmlformats.org/drawingml/2006/main" name="Einstein_Them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instein_Theme" id="{D65F3ADD-401A-4BA8-AE95-15F93E4E2651}" vid="{16D79625-CFB5-4E07-86A0-19F414EA638C}"/>
    </a:ext>
  </a:extLst>
</a:theme>
</file>

<file path=docProps/app.xml><?xml version="1.0" encoding="utf-8"?>
<Properties xmlns="http://schemas.openxmlformats.org/officeDocument/2006/extended-properties" xmlns:vt="http://schemas.openxmlformats.org/officeDocument/2006/docPropsVTypes">
  <Template>Einstein_Theme</Template>
  <TotalTime>51785</TotalTime>
  <Words>972</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72</vt:lpstr>
      <vt:lpstr>Arial</vt:lpstr>
      <vt:lpstr>Arial Bold</vt:lpstr>
      <vt:lpstr>Einstein_Theme</vt:lpstr>
      <vt:lpstr>Formaldehyde Awareness and Training</vt:lpstr>
      <vt:lpstr>Health &amp; Safety Hazards of Formaldehyde </vt:lpstr>
      <vt:lpstr>Health &amp; Safety Hazards of Formaldehyde…continued </vt:lpstr>
      <vt:lpstr>Health &amp; Safety Hazards of Formaldehyde…continued </vt:lpstr>
      <vt:lpstr>Health &amp; Safety Hazards of Formaldehyde…continued </vt:lpstr>
      <vt:lpstr>Health &amp; Safety Hazards of Formaldehyde…continued </vt:lpstr>
      <vt:lpstr>Additional Information on Formaldehyde</vt:lpstr>
      <vt:lpstr>Safety Data Sheets (SDS)</vt:lpstr>
      <vt:lpstr>What is an SDS?</vt:lpstr>
      <vt:lpstr>How May I Obtain an SDS?</vt:lpstr>
      <vt:lpstr>Other Means of Acquiring an SDS are: </vt:lpstr>
      <vt:lpstr>Testing Your Knowledge</vt:lpstr>
    </vt:vector>
  </TitlesOfParts>
  <Company>Albert Einstein 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Formaldehyde Awareness and Training</dc:title>
  <dc:creator>Melanie C Brown</dc:creator>
  <cp:lastModifiedBy>Melanie C Brown</cp:lastModifiedBy>
  <cp:revision>12</cp:revision>
  <dcterms:created xsi:type="dcterms:W3CDTF">2022-06-09T17:25:28Z</dcterms:created>
  <dcterms:modified xsi:type="dcterms:W3CDTF">2023-02-08T19:26:02Z</dcterms:modified>
</cp:coreProperties>
</file>