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8"/>
  </p:notesMasterIdLst>
  <p:handoutMasterIdLst>
    <p:handoutMasterId r:id="rId29"/>
  </p:handoutMasterIdLst>
  <p:sldIdLst>
    <p:sldId id="269" r:id="rId2"/>
    <p:sldId id="257" r:id="rId3"/>
    <p:sldId id="670" r:id="rId4"/>
    <p:sldId id="669" r:id="rId5"/>
    <p:sldId id="258" r:id="rId6"/>
    <p:sldId id="259" r:id="rId7"/>
    <p:sldId id="512" r:id="rId8"/>
    <p:sldId id="695" r:id="rId9"/>
    <p:sldId id="696" r:id="rId10"/>
    <p:sldId id="681" r:id="rId11"/>
    <p:sldId id="688" r:id="rId12"/>
    <p:sldId id="682" r:id="rId13"/>
    <p:sldId id="689" r:id="rId14"/>
    <p:sldId id="702" r:id="rId15"/>
    <p:sldId id="703" r:id="rId16"/>
    <p:sldId id="706" r:id="rId17"/>
    <p:sldId id="705" r:id="rId18"/>
    <p:sldId id="708" r:id="rId19"/>
    <p:sldId id="704" r:id="rId20"/>
    <p:sldId id="707" r:id="rId21"/>
    <p:sldId id="692" r:id="rId22"/>
    <p:sldId id="693" r:id="rId23"/>
    <p:sldId id="694" r:id="rId24"/>
    <p:sldId id="266" r:id="rId25"/>
    <p:sldId id="268" r:id="rId26"/>
    <p:sldId id="274"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05"/>
    <p:restoredTop sz="95903" autoAdjust="0"/>
  </p:normalViewPr>
  <p:slideViewPr>
    <p:cSldViewPr>
      <p:cViewPr varScale="1">
        <p:scale>
          <a:sx n="114" d="100"/>
          <a:sy n="114" d="100"/>
        </p:scale>
        <p:origin x="864"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696B7-C6BE-48CA-B4B2-D9A740DD709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B4A21281-BC57-2A4C-2CD6-B2298F6A72D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42EE0C8-BC70-5447-923F-1C17C8715B1B}" type="datetimeFigureOut">
              <a:rPr lang="en-US"/>
              <a:pPr>
                <a:defRPr/>
              </a:pPr>
              <a:t>9/29/23</a:t>
            </a:fld>
            <a:endParaRPr lang="en-US" dirty="0"/>
          </a:p>
        </p:txBody>
      </p:sp>
      <p:sp>
        <p:nvSpPr>
          <p:cNvPr id="4" name="Footer Placeholder 3">
            <a:extLst>
              <a:ext uri="{FF2B5EF4-FFF2-40B4-BE49-F238E27FC236}">
                <a16:creationId xmlns:a16="http://schemas.microsoft.com/office/drawing/2014/main" id="{0993CE15-70A4-4BE3-2C35-DBB98A5DC4C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34672C-7265-BE93-AFBD-A0BDB2F12712}"/>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D5EA107-CDEC-0548-85C5-865D4153B7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A2B979A-FC4F-6125-CDD0-37C1B23F261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762EE816-02E0-7BA2-AB4D-D40D61DE7E8A}"/>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1268" name="Rectangle 4">
            <a:extLst>
              <a:ext uri="{FF2B5EF4-FFF2-40B4-BE49-F238E27FC236}">
                <a16:creationId xmlns:a16="http://schemas.microsoft.com/office/drawing/2014/main" id="{20F621C4-2C23-2BCA-C8DA-DD70B210205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750B2C3-7B2F-B34E-79F6-753887C7018E}"/>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6AC0BC1-2DC8-36B8-DF08-9393F04449D3}"/>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A55F373-B072-9AF4-BA39-A3E2EA2527EB}"/>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31BC62F1-F2CE-074F-8FEE-11EFC46E5B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2</a:t>
            </a:fld>
            <a:endParaRPr lang="en-US" altLang="en-US"/>
          </a:p>
        </p:txBody>
      </p:sp>
    </p:spTree>
    <p:extLst>
      <p:ext uri="{BB962C8B-B14F-4D97-AF65-F5344CB8AC3E}">
        <p14:creationId xmlns:p14="http://schemas.microsoft.com/office/powerpoint/2010/main" val="197084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a:t>
            </a:fld>
            <a:endParaRPr lang="en-US" altLang="en-US"/>
          </a:p>
        </p:txBody>
      </p:sp>
    </p:spTree>
    <p:extLst>
      <p:ext uri="{BB962C8B-B14F-4D97-AF65-F5344CB8AC3E}">
        <p14:creationId xmlns:p14="http://schemas.microsoft.com/office/powerpoint/2010/main" val="225920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JIT materials: IRB approval, IUCAC approval, IUCAC and IRB training</a:t>
            </a:r>
            <a:r>
              <a:rPr lang="en-US" baseline="0" dirty="0"/>
              <a:t>/certificate, Budget and other supporting material</a:t>
            </a:r>
            <a:endParaRPr lang="en-US" dirty="0"/>
          </a:p>
        </p:txBody>
      </p:sp>
      <p:sp>
        <p:nvSpPr>
          <p:cNvPr id="4" name="Slide Number Placeholder 3"/>
          <p:cNvSpPr>
            <a:spLocks noGrp="1"/>
          </p:cNvSpPr>
          <p:nvPr>
            <p:ph type="sldNum" sz="quarter" idx="10"/>
          </p:nvPr>
        </p:nvSpPr>
        <p:spPr/>
        <p:txBody>
          <a:bodyPr/>
          <a:lstStyle/>
          <a:p>
            <a:fld id="{45E13917-57F5-49C7-B9D9-96553FE44600}" type="slidenum">
              <a:rPr lang="en-US" smtClean="0"/>
              <a:t>6</a:t>
            </a:fld>
            <a:endParaRPr lang="en-US"/>
          </a:p>
        </p:txBody>
      </p:sp>
    </p:spTree>
    <p:extLst>
      <p:ext uri="{BB962C8B-B14F-4D97-AF65-F5344CB8AC3E}">
        <p14:creationId xmlns:p14="http://schemas.microsoft.com/office/powerpoint/2010/main" val="99365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25</a:t>
            </a:fld>
            <a:endParaRPr lang="en-US" altLang="en-US"/>
          </a:p>
        </p:txBody>
      </p:sp>
    </p:spTree>
    <p:extLst>
      <p:ext uri="{BB962C8B-B14F-4D97-AF65-F5344CB8AC3E}">
        <p14:creationId xmlns:p14="http://schemas.microsoft.com/office/powerpoint/2010/main" val="2292270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0A98E38-0661-9F2E-5564-280C5EDFE583}"/>
              </a:ext>
            </a:extLst>
          </p:cNvPr>
          <p:cNvSpPr>
            <a:spLocks noChangeArrowheads="1"/>
          </p:cNvSpPr>
          <p:nvPr userDrawn="1"/>
        </p:nvSpPr>
        <p:spPr bwMode="auto">
          <a:xfrm>
            <a:off x="0" y="65659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3" name="Rectangle 14">
            <a:extLst>
              <a:ext uri="{FF2B5EF4-FFF2-40B4-BE49-F238E27FC236}">
                <a16:creationId xmlns:a16="http://schemas.microsoft.com/office/drawing/2014/main" id="{09AB8C7A-2074-1C20-FB81-21F88EC6A2E3}"/>
              </a:ext>
            </a:extLst>
          </p:cNvPr>
          <p:cNvSpPr>
            <a:spLocks noChangeArrowheads="1"/>
          </p:cNvSpPr>
          <p:nvPr userDrawn="1"/>
        </p:nvSpPr>
        <p:spPr bwMode="auto">
          <a:xfrm>
            <a:off x="0" y="228600"/>
            <a:ext cx="9144000" cy="4800600"/>
          </a:xfrm>
          <a:prstGeom prst="rect">
            <a:avLst/>
          </a:prstGeom>
          <a:gradFill rotWithShape="0">
            <a:gsLst>
              <a:gs pos="0">
                <a:srgbClr val="183465"/>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4" name="Line 7">
            <a:extLst>
              <a:ext uri="{FF2B5EF4-FFF2-40B4-BE49-F238E27FC236}">
                <a16:creationId xmlns:a16="http://schemas.microsoft.com/office/drawing/2014/main" id="{E0EE20E9-A430-D523-EFC6-8C6EB1D56F18}"/>
              </a:ext>
            </a:extLst>
          </p:cNvPr>
          <p:cNvSpPr>
            <a:spLocks noChangeShapeType="1"/>
          </p:cNvSpPr>
          <p:nvPr userDrawn="1"/>
        </p:nvSpPr>
        <p:spPr bwMode="auto">
          <a:xfrm flipV="1">
            <a:off x="3175" y="163513"/>
            <a:ext cx="9134475" cy="25400"/>
          </a:xfrm>
          <a:prstGeom prst="line">
            <a:avLst/>
          </a:prstGeom>
          <a:noFill/>
          <a:ln w="4445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8">
            <a:extLst>
              <a:ext uri="{FF2B5EF4-FFF2-40B4-BE49-F238E27FC236}">
                <a16:creationId xmlns:a16="http://schemas.microsoft.com/office/drawing/2014/main" id="{F03849E5-4509-387C-3564-3B02BB2574E3}"/>
              </a:ext>
            </a:extLst>
          </p:cNvPr>
          <p:cNvSpPr>
            <a:spLocks noChangeShapeType="1"/>
          </p:cNvSpPr>
          <p:nvPr userDrawn="1"/>
        </p:nvSpPr>
        <p:spPr bwMode="auto">
          <a:xfrm>
            <a:off x="0" y="65103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7" descr="EinsteinMontefioreRGB.png">
            <a:extLst>
              <a:ext uri="{FF2B5EF4-FFF2-40B4-BE49-F238E27FC236}">
                <a16:creationId xmlns:a16="http://schemas.microsoft.com/office/drawing/2014/main" id="{E28B859C-6CD9-BC85-9DD1-747B84202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7388" y="5502275"/>
            <a:ext cx="5281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371600"/>
            <a:ext cx="7772400" cy="1143000"/>
          </a:xfrm>
        </p:spPr>
        <p:txBody>
          <a:bodyPr/>
          <a:lstStyle>
            <a:lvl1pPr algn="ctr">
              <a:defRPr sz="3600">
                <a:latin typeface="Arial Bold" pitchFamily="-32" charset="0"/>
              </a:defRPr>
            </a:lvl1pPr>
          </a:lstStyle>
          <a:p>
            <a:r>
              <a:rPr lang="en-US"/>
              <a:t>Click to edit Master title style</a:t>
            </a:r>
          </a:p>
        </p:txBody>
      </p:sp>
      <p:sp>
        <p:nvSpPr>
          <p:cNvPr id="4099" name="Rectangle 3"/>
          <p:cNvSpPr>
            <a:spLocks noGrp="1" noChangeArrowheads="1"/>
          </p:cNvSpPr>
          <p:nvPr>
            <p:ph type="subTitle" idx="1"/>
          </p:nvPr>
        </p:nvSpPr>
        <p:spPr>
          <a:xfrm>
            <a:off x="1371600" y="2971800"/>
            <a:ext cx="6400800" cy="1752600"/>
          </a:xfrm>
        </p:spPr>
        <p:txBody>
          <a:bodyPr/>
          <a:lstStyle>
            <a:lvl1pPr marL="0" indent="0" algn="ctr">
              <a:buFontTx/>
              <a:buNone/>
              <a:defRPr sz="2200">
                <a:solidFill>
                  <a:schemeClr val="bg1"/>
                </a:solidFill>
              </a:defRPr>
            </a:lvl1pPr>
          </a:lstStyle>
          <a:p>
            <a:r>
              <a:rPr lang="en-US"/>
              <a:t>Click to edit Master subtitle style</a:t>
            </a:r>
          </a:p>
          <a:p>
            <a:endParaRPr lang="en-US"/>
          </a:p>
        </p:txBody>
      </p:sp>
    </p:spTree>
    <p:extLst>
      <p:ext uri="{BB962C8B-B14F-4D97-AF65-F5344CB8AC3E}">
        <p14:creationId xmlns:p14="http://schemas.microsoft.com/office/powerpoint/2010/main" val="37943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83BD5A2-22CB-80FB-A8C1-64500A2E890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6B5C1D0A-DDD3-BBF0-2AB3-415E41F3A0CA}"/>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9082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5E8AF134-873D-996E-F9CD-58EC36707EF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3A95BCF-0CB8-9B43-9F61-FFA2BC810FD2}"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AC132C2E-12FF-8755-4EF9-3B5DDE6B4FF2}"/>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123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29AE3B9-100F-CBCE-C179-48FF0061ECF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850FFDA3-893C-0C45-BE80-1B6A0EFE5411}"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E941626C-BFB5-47D5-32EA-4ED46F57AC5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91263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AEC4CA-3910-91EA-1CED-941D46F3EA6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6C80CB9-5C8C-AC4F-8CD1-6DC105553BD1}" type="slidenum">
              <a:rPr lang="en-US" altLang="en-US" sz="1100" smtClean="0"/>
              <a:pPr>
                <a:defRPr/>
              </a:pPr>
              <a:t>‹#›</a:t>
            </a:fld>
            <a:endParaRPr lang="en-US" altLang="en-US" sz="1100">
              <a:solidFill>
                <a:srgbClr val="383272"/>
              </a:solidFill>
            </a:endParaRPr>
          </a:p>
        </p:txBody>
      </p:sp>
      <p:sp>
        <p:nvSpPr>
          <p:cNvPr id="8" name="Date Placeholder 8">
            <a:extLst>
              <a:ext uri="{FF2B5EF4-FFF2-40B4-BE49-F238E27FC236}">
                <a16:creationId xmlns:a16="http://schemas.microsoft.com/office/drawing/2014/main" id="{56816EC6-7C65-6954-7EE2-1110E8D92A4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1863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3573F60-E1EF-166C-51E7-6A26F4536239}"/>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A528876E-BA36-804E-9120-F4BFFB321730}" type="slidenum">
              <a:rPr lang="en-US" altLang="en-US" sz="1100" smtClean="0"/>
              <a:pPr>
                <a:defRPr/>
              </a:pPr>
              <a:t>‹#›</a:t>
            </a:fld>
            <a:endParaRPr lang="en-US" altLang="en-US" sz="1100">
              <a:solidFill>
                <a:srgbClr val="383272"/>
              </a:solidFill>
            </a:endParaRPr>
          </a:p>
        </p:txBody>
      </p:sp>
      <p:sp>
        <p:nvSpPr>
          <p:cNvPr id="4" name="Date Placeholder 4">
            <a:extLst>
              <a:ext uri="{FF2B5EF4-FFF2-40B4-BE49-F238E27FC236}">
                <a16:creationId xmlns:a16="http://schemas.microsoft.com/office/drawing/2014/main" id="{467B7868-8864-305B-6619-D6D2DB913ED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332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0D96F-883D-489B-A651-5D3305DB5E8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8A03EEC-18D6-E846-904F-89F9B79DC448}" type="slidenum">
              <a:rPr lang="en-US" altLang="en-US" sz="1100" smtClean="0"/>
              <a:pPr>
                <a:defRPr/>
              </a:pPr>
              <a:t>‹#›</a:t>
            </a:fld>
            <a:endParaRPr lang="en-US" altLang="en-US" sz="1100">
              <a:solidFill>
                <a:srgbClr val="383272"/>
              </a:solidFill>
            </a:endParaRPr>
          </a:p>
        </p:txBody>
      </p:sp>
      <p:sp>
        <p:nvSpPr>
          <p:cNvPr id="3" name="Date Placeholder 3">
            <a:extLst>
              <a:ext uri="{FF2B5EF4-FFF2-40B4-BE49-F238E27FC236}">
                <a16:creationId xmlns:a16="http://schemas.microsoft.com/office/drawing/2014/main" id="{17D4A71A-48AC-367C-EC6F-009968374B0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709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F74C0B-5D8A-0767-D0B0-12A40C3852D4}"/>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433A8860-C3BB-7D43-B0B4-FD5BA718533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47F33C6E-A713-690D-E212-1A8725C2EEA7}"/>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8467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340667-AC26-6E01-C055-D6E33CD22EC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DF3E2B4-ECF8-214E-BEF8-51680C52E18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3A4C972B-BF71-5A31-A07F-E769669E0DBD}"/>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753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54A95AD2-E4E0-BA59-4AA3-58D27A560921}"/>
              </a:ext>
            </a:extLst>
          </p:cNvPr>
          <p:cNvSpPr>
            <a:spLocks noChangeArrowheads="1"/>
          </p:cNvSpPr>
          <p:nvPr userDrawn="1"/>
        </p:nvSpPr>
        <p:spPr bwMode="auto">
          <a:xfrm>
            <a:off x="0" y="65532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Line 27">
            <a:extLst>
              <a:ext uri="{FF2B5EF4-FFF2-40B4-BE49-F238E27FC236}">
                <a16:creationId xmlns:a16="http://schemas.microsoft.com/office/drawing/2014/main" id="{107A36DD-0C58-997E-203D-4F20FAF70056}"/>
              </a:ext>
            </a:extLst>
          </p:cNvPr>
          <p:cNvSpPr>
            <a:spLocks noChangeShapeType="1"/>
          </p:cNvSpPr>
          <p:nvPr userDrawn="1"/>
        </p:nvSpPr>
        <p:spPr bwMode="auto">
          <a:xfrm>
            <a:off x="0" y="64976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Rectangle 16">
            <a:extLst>
              <a:ext uri="{FF2B5EF4-FFF2-40B4-BE49-F238E27FC236}">
                <a16:creationId xmlns:a16="http://schemas.microsoft.com/office/drawing/2014/main" id="{0703C7F1-1487-158C-536D-3612A58FB98F}"/>
              </a:ext>
            </a:extLst>
          </p:cNvPr>
          <p:cNvSpPr>
            <a:spLocks noChangeArrowheads="1"/>
          </p:cNvSpPr>
          <p:nvPr userDrawn="1"/>
        </p:nvSpPr>
        <p:spPr bwMode="auto">
          <a:xfrm>
            <a:off x="0" y="228600"/>
            <a:ext cx="9144000" cy="1524000"/>
          </a:xfrm>
          <a:prstGeom prst="rect">
            <a:avLst/>
          </a:prstGeom>
          <a:gradFill rotWithShape="0">
            <a:gsLst>
              <a:gs pos="0">
                <a:srgbClr val="193567"/>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9" name="Rectangle 2">
            <a:extLst>
              <a:ext uri="{FF2B5EF4-FFF2-40B4-BE49-F238E27FC236}">
                <a16:creationId xmlns:a16="http://schemas.microsoft.com/office/drawing/2014/main" id="{BC28C9F4-09B7-4B19-8B2F-23D1FAD6722C}"/>
              </a:ext>
            </a:extLst>
          </p:cNvPr>
          <p:cNvSpPr>
            <a:spLocks noGrp="1" noChangeArrowheads="1"/>
          </p:cNvSpPr>
          <p:nvPr>
            <p:ph type="title"/>
          </p:nvPr>
        </p:nvSpPr>
        <p:spPr bwMode="auto">
          <a:xfrm>
            <a:off x="685800" y="495300"/>
            <a:ext cx="792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CFD39FC9-D170-7F14-3180-C9DFDA7064E6}"/>
              </a:ext>
            </a:extLst>
          </p:cNvPr>
          <p:cNvSpPr>
            <a:spLocks noGrp="1" noChangeArrowheads="1"/>
          </p:cNvSpPr>
          <p:nvPr>
            <p:ph type="body" idx="1"/>
          </p:nvPr>
        </p:nvSpPr>
        <p:spPr bwMode="auto">
          <a:xfrm>
            <a:off x="6858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a:extLst>
              <a:ext uri="{FF2B5EF4-FFF2-40B4-BE49-F238E27FC236}">
                <a16:creationId xmlns:a16="http://schemas.microsoft.com/office/drawing/2014/main" id="{289FC436-77C4-537F-7543-59148312EAE7}"/>
              </a:ext>
            </a:extLst>
          </p:cNvPr>
          <p:cNvSpPr>
            <a:spLocks noGrp="1" noChangeArrowheads="1"/>
          </p:cNvSpPr>
          <p:nvPr>
            <p:ph type="sldNum" sz="quarter" idx="4"/>
          </p:nvPr>
        </p:nvSpPr>
        <p:spPr bwMode="auto">
          <a:xfrm>
            <a:off x="8001000" y="65532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en-US"/>
              <a:t>  </a:t>
            </a:r>
            <a:r>
              <a:rPr lang="en-US" altLang="en-US">
                <a:solidFill>
                  <a:srgbClr val="8FBEDC"/>
                </a:solidFill>
              </a:rPr>
              <a:t>| </a:t>
            </a:r>
            <a:r>
              <a:rPr lang="en-US" altLang="en-US" sz="1100"/>
              <a:t> </a:t>
            </a:r>
            <a:fld id="{12923F4F-D473-A743-9995-ADD7E28109AE}" type="slidenum">
              <a:rPr lang="en-US" altLang="en-US" sz="1100" smtClean="0"/>
              <a:pPr>
                <a:defRPr/>
              </a:pPr>
              <a:t>‹#›</a:t>
            </a:fld>
            <a:endParaRPr lang="en-US" altLang="en-US" sz="1100">
              <a:solidFill>
                <a:srgbClr val="383272"/>
              </a:solidFill>
            </a:endParaRPr>
          </a:p>
        </p:txBody>
      </p:sp>
      <p:sp>
        <p:nvSpPr>
          <p:cNvPr id="1032" name="Line 9">
            <a:extLst>
              <a:ext uri="{FF2B5EF4-FFF2-40B4-BE49-F238E27FC236}">
                <a16:creationId xmlns:a16="http://schemas.microsoft.com/office/drawing/2014/main" id="{2E77ADFC-9B3C-7927-4B72-715EAB6A9FD4}"/>
              </a:ext>
            </a:extLst>
          </p:cNvPr>
          <p:cNvSpPr>
            <a:spLocks noChangeShapeType="1"/>
          </p:cNvSpPr>
          <p:nvPr userDrawn="1"/>
        </p:nvSpPr>
        <p:spPr bwMode="auto">
          <a:xfrm flipV="1">
            <a:off x="0" y="163513"/>
            <a:ext cx="9144000" cy="20637"/>
          </a:xfrm>
          <a:prstGeom prst="line">
            <a:avLst/>
          </a:prstGeom>
          <a:noFill/>
          <a:ln w="50800">
            <a:solidFill>
              <a:srgbClr val="BCB3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Rectangle 23">
            <a:extLst>
              <a:ext uri="{FF2B5EF4-FFF2-40B4-BE49-F238E27FC236}">
                <a16:creationId xmlns:a16="http://schemas.microsoft.com/office/drawing/2014/main" id="{1AB632DC-8EBD-87E4-57DD-96E0020916F9}"/>
              </a:ext>
            </a:extLst>
          </p:cNvPr>
          <p:cNvSpPr>
            <a:spLocks noGrp="1" noChangeArrowheads="1"/>
          </p:cNvSpPr>
          <p:nvPr>
            <p:ph type="dt" sz="half" idx="2"/>
          </p:nvPr>
        </p:nvSpPr>
        <p:spPr bwMode="auto">
          <a:xfrm>
            <a:off x="5676900" y="6591300"/>
            <a:ext cx="25654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anose="020B0604020202020204" pitchFamily="34" charset="0"/>
              </a:defRPr>
            </a:lvl1pPr>
          </a:lstStyle>
          <a:p>
            <a:pPr>
              <a:defRPr/>
            </a:pPr>
            <a:endParaRPr lang="en-US"/>
          </a:p>
        </p:txBody>
      </p:sp>
      <p:pic>
        <p:nvPicPr>
          <p:cNvPr id="1034" name="Picture 11" descr="EinsteinMontefioreRGB.png">
            <a:extLst>
              <a:ext uri="{FF2B5EF4-FFF2-40B4-BE49-F238E27FC236}">
                <a16:creationId xmlns:a16="http://schemas.microsoft.com/office/drawing/2014/main" id="{E6845EA5-73CA-6EFA-419C-8695B27951B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38800" y="5865813"/>
            <a:ext cx="2971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6CA5DC"/>
        </a:buClr>
        <a:buChar char="•"/>
        <a:defRPr sz="2400">
          <a:solidFill>
            <a:srgbClr val="193567"/>
          </a:solidFill>
          <a:latin typeface="+mn-lt"/>
          <a:ea typeface="+mn-ea"/>
          <a:cs typeface="+mn-cs"/>
        </a:defRPr>
      </a:lvl1pPr>
      <a:lvl2pPr marL="742950" indent="-285750" algn="l" rtl="0" eaLnBrk="0" fontAlgn="base" hangingPunct="0">
        <a:spcBef>
          <a:spcPct val="20000"/>
        </a:spcBef>
        <a:spcAft>
          <a:spcPct val="0"/>
        </a:spcAft>
        <a:buClr>
          <a:srgbClr val="6CA5DC"/>
        </a:buClr>
        <a:buSzPct val="90000"/>
        <a:buChar char="&gt;"/>
        <a:defRPr sz="2200">
          <a:solidFill>
            <a:srgbClr val="193567"/>
          </a:solidFill>
          <a:latin typeface="+mn-lt"/>
          <a:ea typeface="+mn-ea"/>
        </a:defRPr>
      </a:lvl2pPr>
      <a:lvl3pPr marL="1143000" indent="-228600" algn="l" rtl="0" eaLnBrk="0" fontAlgn="base" hangingPunct="0">
        <a:spcBef>
          <a:spcPct val="20000"/>
        </a:spcBef>
        <a:spcAft>
          <a:spcPct val="0"/>
        </a:spcAft>
        <a:buClr>
          <a:srgbClr val="6CA5DC"/>
        </a:buClr>
        <a:buChar char="•"/>
        <a:defRPr sz="2200">
          <a:solidFill>
            <a:srgbClr val="193567"/>
          </a:solidFill>
          <a:latin typeface="+mn-lt"/>
          <a:ea typeface="+mn-ea"/>
        </a:defRPr>
      </a:lvl3pPr>
      <a:lvl4pPr marL="1600200" indent="-228600" algn="l" rtl="0" eaLnBrk="0" fontAlgn="base" hangingPunct="0">
        <a:spcBef>
          <a:spcPct val="20000"/>
        </a:spcBef>
        <a:spcAft>
          <a:spcPct val="0"/>
        </a:spcAft>
        <a:buClr>
          <a:srgbClr val="6CA5DC"/>
        </a:buClr>
        <a:buChar char="–"/>
        <a:defRPr sz="2000">
          <a:solidFill>
            <a:srgbClr val="193567"/>
          </a:solidFill>
          <a:latin typeface="+mn-lt"/>
          <a:ea typeface="+mn-ea"/>
        </a:defRPr>
      </a:lvl4pPr>
      <a:lvl5pPr marL="2057400" indent="-228600" algn="l" rtl="0" eaLnBrk="0" fontAlgn="base" hangingPunct="0">
        <a:spcBef>
          <a:spcPct val="20000"/>
        </a:spcBef>
        <a:spcAft>
          <a:spcPct val="0"/>
        </a:spcAft>
        <a:buClr>
          <a:srgbClr val="6CA5DC"/>
        </a:buClr>
        <a:buChar char="»"/>
        <a:defRPr sz="2000">
          <a:solidFill>
            <a:srgbClr val="193567"/>
          </a:solidFill>
          <a:latin typeface="+mn-lt"/>
          <a:ea typeface="+mn-ea"/>
        </a:defRPr>
      </a:lvl5pPr>
      <a:lvl6pPr marL="2514600" indent="-228600" algn="l" rtl="0" fontAlgn="base">
        <a:spcBef>
          <a:spcPct val="20000"/>
        </a:spcBef>
        <a:spcAft>
          <a:spcPct val="0"/>
        </a:spcAft>
        <a:buClr>
          <a:srgbClr val="6CA5DC"/>
        </a:buClr>
        <a:buChar char="»"/>
        <a:defRPr sz="2000">
          <a:solidFill>
            <a:srgbClr val="193567"/>
          </a:solidFill>
          <a:latin typeface="+mn-lt"/>
          <a:ea typeface="+mn-ea"/>
        </a:defRPr>
      </a:lvl6pPr>
      <a:lvl7pPr marL="2971800" indent="-228600" algn="l" rtl="0" fontAlgn="base">
        <a:spcBef>
          <a:spcPct val="20000"/>
        </a:spcBef>
        <a:spcAft>
          <a:spcPct val="0"/>
        </a:spcAft>
        <a:buClr>
          <a:srgbClr val="6CA5DC"/>
        </a:buClr>
        <a:buChar char="»"/>
        <a:defRPr sz="2000">
          <a:solidFill>
            <a:srgbClr val="193567"/>
          </a:solidFill>
          <a:latin typeface="+mn-lt"/>
          <a:ea typeface="+mn-ea"/>
        </a:defRPr>
      </a:lvl7pPr>
      <a:lvl8pPr marL="3429000" indent="-228600" algn="l" rtl="0" fontAlgn="base">
        <a:spcBef>
          <a:spcPct val="20000"/>
        </a:spcBef>
        <a:spcAft>
          <a:spcPct val="0"/>
        </a:spcAft>
        <a:buClr>
          <a:srgbClr val="6CA5DC"/>
        </a:buClr>
        <a:buChar char="»"/>
        <a:defRPr sz="2000">
          <a:solidFill>
            <a:srgbClr val="193567"/>
          </a:solidFill>
          <a:latin typeface="+mn-lt"/>
          <a:ea typeface="+mn-ea"/>
        </a:defRPr>
      </a:lvl8pPr>
      <a:lvl9pPr marL="3886200" indent="-228600" algn="l" rtl="0" fontAlgn="base">
        <a:spcBef>
          <a:spcPct val="20000"/>
        </a:spcBef>
        <a:spcAft>
          <a:spcPct val="0"/>
        </a:spcAft>
        <a:buClr>
          <a:srgbClr val="6CA5DC"/>
        </a:buClr>
        <a:buChar char="»"/>
        <a:defRPr sz="2000">
          <a:solidFill>
            <a:srgbClr val="19356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sf.gov/statistics/wom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ehs.nih.gov/research/supported/training/fellowships/f31/" TargetMode="External"/><Relationship Id="rId2" Type="http://schemas.openxmlformats.org/officeDocument/2006/relationships/hyperlink" Target="https://researchtraining.nih.gov/programs/fellowships/F30" TargetMode="External"/><Relationship Id="rId1" Type="http://schemas.openxmlformats.org/officeDocument/2006/relationships/slideLayout" Target="../slideLayouts/slideLayout2.xml"/><Relationship Id="rId4" Type="http://schemas.openxmlformats.org/officeDocument/2006/relationships/hyperlink" Target="https://www.drugabuse.gov/about-nida/organization/offices/office-diversity-health-disparities-odh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rants.nih.gov/grants/guide/pa-files/PA-21-05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ncer.gov/grants-training/training/funding/f30#:~:text=The%20NCI%20Ruth%20L.,the%20tenure%20of%20the%20awar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pa-files/PA-21-052.html" TargetMode="External"/><Relationship Id="rId2" Type="http://schemas.openxmlformats.org/officeDocument/2006/relationships/hyperlink" Target="https://researchtraining.nih.gov/programs/fellowships/F3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iehs.nih.gov/research/supported/training/fellowships/f32/index.cfm#:~:text=NRSA%20F32%20fellowships%20provide%20up,%2C%20behavioral%2C%20or%20clinical%20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dranil.basu@einsteinmed.edu" TargetMode="External"/><Relationship Id="rId2" Type="http://schemas.openxmlformats.org/officeDocument/2006/relationships/hyperlink" Target="mailto:OGS@einsteinmed.edu"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indranil.basu@einsteinmed.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hosein@montefior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preaward@einsteinme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ndranil.basu@einsteinme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erard.mcmorrow@einsteinme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insteinmed.edu/administration/grant-support/" TargetMode="External"/><Relationship Id="rId2" Type="http://schemas.openxmlformats.org/officeDocument/2006/relationships/hyperlink" Target="https://www.einsteinmed.edu/administration/grant-support/grant-advisory-service/" TargetMode="External"/><Relationship Id="rId1" Type="http://schemas.openxmlformats.org/officeDocument/2006/relationships/slideLayout" Target="../slideLayouts/slideLayout2.xml"/><Relationship Id="rId4" Type="http://schemas.openxmlformats.org/officeDocument/2006/relationships/hyperlink" Target="mailto:OGS@Einsteinmed.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nam04.safelinks.protection.outlook.com/?url=https%3A%2F%2Fwww.niaid.nih.gov%2Fgrants-contracts%2Funderrepresented-person-definition%23%3A~%3Atext%3DNIH%2520considers%2520the%2520following%2520groups%2CIndividuals%2520with%2520disabilities&amp;data=05%7C01%7Cdhanonjoy.saha%40einsteinmed.edu%7Caaf500496d8e4b35792408db0aab1294%7C9c01f0fd65e040c089a82dfd51e62025%7C0%7C0%7C638115502093598287%7CUnknown%7CTWFpbGZsb3d8eyJWIjoiMC4wLjAwMDAiLCJQIjoiV2luMzIiLCJBTiI6Ik1haWwiLCJXVCI6Mn0%3D%7C3000%7C%7C%7C&amp;sdata=sM3o0bSXUayYSTn6zjD1oS11jIJtBKmRKuBZ11I07JM%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rants.nih.gov/grants/guide/notice-files/NOT-OD-20-031.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4724400"/>
          </a:xfrm>
        </p:spPr>
        <p:txBody>
          <a:bodyPr>
            <a:noAutofit/>
          </a:bodyPr>
          <a:lstStyle/>
          <a:p>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F30/F31 NRSA Fellowship 101 Workshop</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br>
              <a:rPr lang="en-US" sz="3200" dirty="0">
                <a:effectLst/>
                <a:latin typeface="Calibri" panose="020F0502020204030204" pitchFamily="34" charset="0"/>
                <a:ea typeface="Times New Roman" panose="02020603050405020304" pitchFamily="18" charset="0"/>
                <a:cs typeface="Calibri" panose="020F0502020204030204" pitchFamily="34" charset="0"/>
              </a:rPr>
            </a:br>
            <a:br>
              <a:rPr lang="en-US" sz="2800" dirty="0">
                <a:effectLst/>
                <a:latin typeface="Calibri" panose="020F0502020204030204" pitchFamily="34" charset="0"/>
                <a:ea typeface="Times New Roman" panose="02020603050405020304" pitchFamily="18" charset="0"/>
                <a:cs typeface="Calibri" panose="020F0502020204030204" pitchFamily="34" charset="0"/>
              </a:rPr>
            </a:br>
            <a:r>
              <a:rPr lang="en-US" sz="2800" dirty="0">
                <a:effectLst/>
                <a:latin typeface="Calibri" panose="020F0502020204030204" pitchFamily="34" charset="0"/>
                <a:ea typeface="Times New Roman" panose="02020603050405020304" pitchFamily="18" charset="0"/>
                <a:cs typeface="Calibri" panose="020F0502020204030204" pitchFamily="34" charset="0"/>
              </a:rPr>
              <a:t>Indranil Basu, PhD, MBA - Assistant Director</a:t>
            </a:r>
            <a:br>
              <a:rPr lang="en-US" sz="2800" dirty="0">
                <a:effectLst/>
                <a:latin typeface="Calibri" panose="020F0502020204030204" pitchFamily="34" charset="0"/>
                <a:cs typeface="Calibri" panose="020F0502020204030204" pitchFamily="34" charset="0"/>
              </a:rPr>
            </a:br>
            <a:br>
              <a:rPr lang="en-US" sz="2800" dirty="0">
                <a:effectLst/>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Office of Grant Support </a:t>
            </a:r>
            <a:br>
              <a:rPr lang="en-US" sz="28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r>
              <a:rPr lang="en-US" sz="2800" cap="small" dirty="0">
                <a:latin typeface="Calibri" panose="020F0502020204030204" pitchFamily="34" charset="0"/>
                <a:cs typeface="Calibri" panose="020F0502020204030204" pitchFamily="34" charset="0"/>
              </a:rPr>
              <a:t>February </a:t>
            </a:r>
            <a:r>
              <a:rPr lang="en-US" sz="2800" b="1" cap="small" dirty="0">
                <a:latin typeface="Calibri" panose="020F0502020204030204" pitchFamily="34" charset="0"/>
                <a:cs typeface="Calibri" panose="020F0502020204030204" pitchFamily="34" charset="0"/>
              </a:rPr>
              <a:t>9, 2023</a:t>
            </a:r>
            <a:br>
              <a:rPr lang="en-US" sz="3000" b="1" cap="small"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9462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NSF Definition of Underrepresented Groups</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9</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609600" y="1905000"/>
            <a:ext cx="8001000" cy="4114800"/>
          </a:xfrm>
        </p:spPr>
        <p:txBody>
          <a:bodyPr>
            <a:noAutofit/>
          </a:bodyPr>
          <a:lstStyle/>
          <a:p>
            <a:pPr>
              <a:spcBef>
                <a:spcPts val="0"/>
              </a:spcBef>
              <a:buFont typeface="Wingdings" panose="05000000000000000000" pitchFamily="2" charset="2"/>
              <a:buChar char="q"/>
            </a:pPr>
            <a:r>
              <a:rPr lang="en-US" sz="2000" dirty="0">
                <a:solidFill>
                  <a:srgbClr val="002060"/>
                </a:solidFill>
                <a:latin typeface="Calibri" panose="020F0502020204030204" pitchFamily="34" charset="0"/>
                <a:cs typeface="Calibri" panose="020F0502020204030204" pitchFamily="34" charset="0"/>
              </a:rPr>
              <a:t>“U</a:t>
            </a:r>
            <a:r>
              <a:rPr lang="en-US" sz="2000" b="0" i="0" u="none" strike="noStrike" dirty="0">
                <a:solidFill>
                  <a:srgbClr val="002060"/>
                </a:solidFill>
                <a:effectLst/>
                <a:latin typeface="Calibri" panose="020F0502020204030204" pitchFamily="34" charset="0"/>
                <a:cs typeface="Calibri" panose="020F0502020204030204" pitchFamily="34" charset="0"/>
              </a:rPr>
              <a:t>nderrepresented minorities include individuals of races or ethnicities whose representation in STEM employment and S&amp;E education is smaller than their representation in the U.S. population. This includes Blacks or African Americans, Hispanics or Latinos, and American Indians or Alaska Natives.”</a:t>
            </a:r>
          </a:p>
          <a:p>
            <a:pPr marL="0" indent="0">
              <a:spcBef>
                <a:spcPts val="0"/>
              </a:spcBef>
              <a:buNone/>
            </a:pPr>
            <a:endParaRPr lang="en-US" sz="2000" b="0" i="0" u="none" strike="noStrike" dirty="0">
              <a:solidFill>
                <a:srgbClr val="002060"/>
              </a:solidFill>
              <a:effectLst/>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q"/>
            </a:pPr>
            <a:r>
              <a:rPr lang="en-US" sz="2000" dirty="0">
                <a:latin typeface="Calibri" panose="020F0502020204030204" pitchFamily="34" charset="0"/>
                <a:cs typeface="Calibri" panose="020F0502020204030204" pitchFamily="34" charset="0"/>
              </a:rPr>
              <a:t>Among many fields of STEM, the definition </a:t>
            </a:r>
            <a:r>
              <a:rPr lang="en-US" sz="2000" b="1" dirty="0">
                <a:latin typeface="Calibri" panose="020F0502020204030204" pitchFamily="34" charset="0"/>
                <a:cs typeface="Calibri" panose="020F0502020204030204" pitchFamily="34" charset="0"/>
              </a:rPr>
              <a:t>may vary by discipline </a:t>
            </a:r>
            <a:r>
              <a:rPr lang="en-US" sz="2000" dirty="0">
                <a:latin typeface="Calibri" panose="020F0502020204030204" pitchFamily="34" charset="0"/>
                <a:cs typeface="Calibri" panose="020F0502020204030204" pitchFamily="34" charset="0"/>
              </a:rPr>
              <a:t>(e.g., women are underrepresented in some STEM fields, Asian Americans in social science and humanities fields). This NSF </a:t>
            </a:r>
            <a:r>
              <a:rPr lang="en-US" sz="2000" b="1" i="1" dirty="0">
                <a:latin typeface="Calibri" panose="020F0502020204030204" pitchFamily="34" charset="0"/>
                <a:cs typeface="Calibri" panose="020F0502020204030204" pitchFamily="34" charset="0"/>
                <a:hlinkClick r:id="rId2"/>
              </a:rPr>
              <a:t>resource link </a:t>
            </a:r>
            <a:r>
              <a:rPr lang="en-US" sz="2000" dirty="0">
                <a:latin typeface="Calibri" panose="020F0502020204030204" pitchFamily="34" charset="0"/>
                <a:cs typeface="Calibri" panose="020F0502020204030204" pitchFamily="34" charset="0"/>
              </a:rPr>
              <a:t>provides information/ overview (statistical data) of the underrepresented groups in different fields of study.</a:t>
            </a: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52772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453B7F-6369-D76B-2616-96709B214559}"/>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10</a:t>
            </a:fld>
            <a:endParaRPr lang="en-US" altLang="en-US" sz="1100">
              <a:solidFill>
                <a:srgbClr val="383272"/>
              </a:solidFill>
            </a:endParaRPr>
          </a:p>
        </p:txBody>
      </p:sp>
      <p:sp>
        <p:nvSpPr>
          <p:cNvPr id="5" name="object 3">
            <a:extLst>
              <a:ext uri="{FF2B5EF4-FFF2-40B4-BE49-F238E27FC236}">
                <a16:creationId xmlns:a16="http://schemas.microsoft.com/office/drawing/2014/main" id="{64F38286-B47C-0651-5048-CE943ED98EC9}"/>
              </a:ext>
            </a:extLst>
          </p:cNvPr>
          <p:cNvSpPr txBox="1">
            <a:spLocks noGrp="1"/>
          </p:cNvSpPr>
          <p:nvPr>
            <p:ph type="title"/>
          </p:nvPr>
        </p:nvSpPr>
        <p:spPr>
          <a:xfrm>
            <a:off x="0" y="728485"/>
            <a:ext cx="6629400" cy="509755"/>
          </a:xfrm>
          <a:prstGeom prst="rect">
            <a:avLst/>
          </a:prstGeom>
        </p:spPr>
        <p:txBody>
          <a:bodyPr vert="horz" wrap="square" lIns="0" tIns="17145" rIns="0" bIns="0" rtlCol="0">
            <a:spAutoFit/>
          </a:bodyPr>
          <a:lstStyle/>
          <a:p>
            <a:pPr marL="2774315">
              <a:lnSpc>
                <a:spcPct val="100000"/>
              </a:lnSpc>
              <a:spcBef>
                <a:spcPts val="135"/>
              </a:spcBef>
            </a:pPr>
            <a:r>
              <a:rPr sz="3200" spc="-35" dirty="0">
                <a:latin typeface="Calibri" panose="020F0502020204030204" pitchFamily="34" charset="0"/>
                <a:cs typeface="Calibri" panose="020F0502020204030204" pitchFamily="34" charset="0"/>
              </a:rPr>
              <a:t>Definition</a:t>
            </a:r>
            <a:r>
              <a:rPr sz="3200" spc="-13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of</a:t>
            </a:r>
            <a:r>
              <a:rPr sz="3200" spc="-125" dirty="0">
                <a:latin typeface="Calibri" panose="020F0502020204030204" pitchFamily="34" charset="0"/>
                <a:cs typeface="Calibri" panose="020F0502020204030204" pitchFamily="34" charset="0"/>
              </a:rPr>
              <a:t> </a:t>
            </a:r>
            <a:r>
              <a:rPr sz="3200" spc="-65" dirty="0">
                <a:latin typeface="Calibri" panose="020F0502020204030204" pitchFamily="34" charset="0"/>
                <a:cs typeface="Calibri" panose="020F0502020204030204" pitchFamily="34" charset="0"/>
              </a:rPr>
              <a:t>Disability</a:t>
            </a:r>
            <a:endParaRPr sz="3200" dirty="0">
              <a:latin typeface="Calibri" panose="020F0502020204030204" pitchFamily="34" charset="0"/>
              <a:cs typeface="Calibri" panose="020F0502020204030204" pitchFamily="34" charset="0"/>
            </a:endParaRPr>
          </a:p>
        </p:txBody>
      </p:sp>
      <p:sp>
        <p:nvSpPr>
          <p:cNvPr id="6" name="object 4">
            <a:extLst>
              <a:ext uri="{FF2B5EF4-FFF2-40B4-BE49-F238E27FC236}">
                <a16:creationId xmlns:a16="http://schemas.microsoft.com/office/drawing/2014/main" id="{4795B7CD-CD12-83FD-2034-F4032327AAFC}"/>
              </a:ext>
            </a:extLst>
          </p:cNvPr>
          <p:cNvSpPr txBox="1">
            <a:spLocks noGrp="1"/>
          </p:cNvSpPr>
          <p:nvPr>
            <p:ph idx="1"/>
          </p:nvPr>
        </p:nvSpPr>
        <p:spPr>
          <a:xfrm>
            <a:off x="609600" y="1981200"/>
            <a:ext cx="7924800" cy="3070712"/>
          </a:xfrm>
          <a:prstGeom prst="rect">
            <a:avLst/>
          </a:prstGeom>
        </p:spPr>
        <p:txBody>
          <a:bodyPr vert="horz" wrap="square" lIns="0" tIns="86995" rIns="0" bIns="0" rtlCol="0">
            <a:spAutoFit/>
          </a:bodyPr>
          <a:lstStyle/>
          <a:p>
            <a:pPr marL="355600" marR="99695">
              <a:lnSpc>
                <a:spcPct val="79600"/>
              </a:lnSpc>
              <a:spcBef>
                <a:spcPts val="685"/>
              </a:spcBef>
              <a:buFont typeface="Wingdings" panose="05000000000000000000" pitchFamily="2" charset="2"/>
              <a:buChar char="q"/>
              <a:tabLst>
                <a:tab pos="241300" algn="l"/>
              </a:tabLst>
            </a:pPr>
            <a:r>
              <a:rPr sz="2000" spc="-80" dirty="0">
                <a:latin typeface="Calibri" panose="020F0502020204030204" pitchFamily="34" charset="0"/>
                <a:cs typeface="Calibri" panose="020F0502020204030204" pitchFamily="34" charset="0"/>
              </a:rPr>
              <a:t>Rehabilitation</a:t>
            </a:r>
            <a:r>
              <a:rPr sz="2000" spc="-120"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Act</a:t>
            </a:r>
            <a:r>
              <a:rPr sz="2000" spc="-1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a:t>
            </a:r>
            <a:r>
              <a:rPr sz="2000" spc="-114" dirty="0">
                <a:latin typeface="Calibri" panose="020F0502020204030204" pitchFamily="34" charset="0"/>
                <a:cs typeface="Calibri" panose="020F0502020204030204" pitchFamily="34" charset="0"/>
              </a:rPr>
              <a:t> 1973, </a:t>
            </a:r>
            <a:r>
              <a:rPr sz="2000" spc="-35" dirty="0">
                <a:latin typeface="Calibri" panose="020F0502020204030204" pitchFamily="34" charset="0"/>
                <a:cs typeface="Calibri" panose="020F0502020204030204" pitchFamily="34" charset="0"/>
              </a:rPr>
              <a:t>the</a:t>
            </a:r>
            <a:r>
              <a:rPr sz="2000" spc="-110" dirty="0">
                <a:latin typeface="Calibri" panose="020F0502020204030204" pitchFamily="34" charset="0"/>
                <a:cs typeface="Calibri" panose="020F0502020204030204" pitchFamily="34" charset="0"/>
              </a:rPr>
              <a:t> </a:t>
            </a:r>
            <a:r>
              <a:rPr sz="2000" spc="-125" dirty="0">
                <a:latin typeface="Calibri" panose="020F0502020204030204" pitchFamily="34" charset="0"/>
                <a:cs typeface="Calibri" panose="020F0502020204030204" pitchFamily="34" charset="0"/>
              </a:rPr>
              <a:t>Education</a:t>
            </a:r>
            <a:r>
              <a:rPr sz="2000" spc="-12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for</a:t>
            </a:r>
            <a:r>
              <a:rPr sz="2000" spc="-114" dirty="0">
                <a:latin typeface="Calibri" panose="020F0502020204030204" pitchFamily="34" charset="0"/>
                <a:cs typeface="Calibri" panose="020F0502020204030204" pitchFamily="34" charset="0"/>
              </a:rPr>
              <a:t> </a:t>
            </a:r>
            <a:r>
              <a:rPr sz="2000" spc="-75" dirty="0">
                <a:latin typeface="Calibri" panose="020F0502020204030204" pitchFamily="34" charset="0"/>
                <a:cs typeface="Calibri" panose="020F0502020204030204" pitchFamily="34" charset="0"/>
              </a:rPr>
              <a:t>All</a:t>
            </a:r>
            <a:r>
              <a:rPr sz="2000" spc="-120"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Handicapped </a:t>
            </a:r>
            <a:r>
              <a:rPr sz="2000" spc="-105" dirty="0">
                <a:latin typeface="Calibri" panose="020F0502020204030204" pitchFamily="34" charset="0"/>
                <a:cs typeface="Calibri" panose="020F0502020204030204" pitchFamily="34" charset="0"/>
              </a:rPr>
              <a:t>Children</a:t>
            </a:r>
            <a:r>
              <a:rPr sz="2000" spc="-114"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Act</a:t>
            </a:r>
            <a:r>
              <a:rPr sz="2000" spc="-1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a:t>
            </a:r>
            <a:r>
              <a:rPr sz="2000" spc="-110" dirty="0">
                <a:latin typeface="Calibri" panose="020F0502020204030204" pitchFamily="34" charset="0"/>
                <a:cs typeface="Calibri" panose="020F0502020204030204" pitchFamily="34" charset="0"/>
              </a:rPr>
              <a:t> </a:t>
            </a:r>
            <a:r>
              <a:rPr sz="2000" spc="-125" dirty="0">
                <a:latin typeface="Calibri" panose="020F0502020204030204" pitchFamily="34" charset="0"/>
                <a:cs typeface="Calibri" panose="020F0502020204030204" pitchFamily="34" charset="0"/>
              </a:rPr>
              <a:t>1975</a:t>
            </a:r>
            <a:r>
              <a:rPr sz="2000" spc="-114" dirty="0">
                <a:latin typeface="Calibri" panose="020F0502020204030204" pitchFamily="34" charset="0"/>
                <a:cs typeface="Calibri" panose="020F0502020204030204" pitchFamily="34" charset="0"/>
              </a:rPr>
              <a:t> </a:t>
            </a:r>
            <a:r>
              <a:rPr sz="2000" spc="-80" dirty="0">
                <a:latin typeface="Calibri" panose="020F0502020204030204" pitchFamily="34" charset="0"/>
                <a:cs typeface="Calibri" panose="020F0502020204030204" pitchFamily="34" charset="0"/>
              </a:rPr>
              <a:t>(now</a:t>
            </a:r>
            <a:r>
              <a:rPr sz="2000" spc="-120" dirty="0">
                <a:latin typeface="Calibri" panose="020F0502020204030204" pitchFamily="34" charset="0"/>
                <a:cs typeface="Calibri" panose="020F0502020204030204" pitchFamily="34" charset="0"/>
              </a:rPr>
              <a:t> </a:t>
            </a:r>
            <a:r>
              <a:rPr sz="2000" spc="-80" dirty="0">
                <a:latin typeface="Calibri" panose="020F0502020204030204" pitchFamily="34" charset="0"/>
                <a:cs typeface="Calibri" panose="020F0502020204030204" pitchFamily="34" charset="0"/>
              </a:rPr>
              <a:t>known</a:t>
            </a:r>
            <a:r>
              <a:rPr sz="2000" spc="-114" dirty="0">
                <a:latin typeface="Calibri" panose="020F0502020204030204" pitchFamily="34" charset="0"/>
                <a:cs typeface="Calibri" panose="020F0502020204030204" pitchFamily="34" charset="0"/>
              </a:rPr>
              <a:t> </a:t>
            </a:r>
            <a:r>
              <a:rPr sz="2000" spc="-235" dirty="0">
                <a:latin typeface="Calibri" panose="020F0502020204030204" pitchFamily="34" charset="0"/>
                <a:cs typeface="Calibri" panose="020F0502020204030204" pitchFamily="34" charset="0"/>
              </a:rPr>
              <a:t>as</a:t>
            </a:r>
            <a:r>
              <a:rPr sz="2000" spc="-114" dirty="0">
                <a:latin typeface="Calibri" panose="020F0502020204030204" pitchFamily="34" charset="0"/>
                <a:cs typeface="Calibri" panose="020F0502020204030204" pitchFamily="34" charset="0"/>
              </a:rPr>
              <a:t> </a:t>
            </a:r>
            <a:r>
              <a:rPr sz="2000" spc="-35" dirty="0">
                <a:latin typeface="Calibri" panose="020F0502020204030204" pitchFamily="34" charset="0"/>
                <a:cs typeface="Calibri" panose="020F0502020204030204" pitchFamily="34" charset="0"/>
              </a:rPr>
              <a:t>the</a:t>
            </a:r>
            <a:r>
              <a:rPr sz="2000" spc="-110" dirty="0">
                <a:latin typeface="Calibri" panose="020F0502020204030204" pitchFamily="34" charset="0"/>
                <a:cs typeface="Calibri" panose="020F0502020204030204" pitchFamily="34" charset="0"/>
              </a:rPr>
              <a:t> </a:t>
            </a:r>
            <a:r>
              <a:rPr sz="2000" spc="-90" dirty="0">
                <a:latin typeface="Calibri" panose="020F0502020204030204" pitchFamily="34" charset="0"/>
                <a:cs typeface="Calibri" panose="020F0502020204030204" pitchFamily="34" charset="0"/>
              </a:rPr>
              <a:t>Individuals</a:t>
            </a:r>
            <a:r>
              <a:rPr sz="2000" spc="-1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with</a:t>
            </a:r>
            <a:r>
              <a:rPr sz="2000" spc="-110" dirty="0">
                <a:latin typeface="Calibri" panose="020F0502020204030204" pitchFamily="34" charset="0"/>
                <a:cs typeface="Calibri" panose="020F0502020204030204" pitchFamily="34" charset="0"/>
              </a:rPr>
              <a:t> </a:t>
            </a:r>
            <a:r>
              <a:rPr sz="2000" spc="-60" dirty="0">
                <a:latin typeface="Calibri" panose="020F0502020204030204" pitchFamily="34" charset="0"/>
                <a:cs typeface="Calibri" panose="020F0502020204030204" pitchFamily="34" charset="0"/>
              </a:rPr>
              <a:t>Disabilities </a:t>
            </a:r>
            <a:r>
              <a:rPr sz="2000" spc="-125" dirty="0">
                <a:latin typeface="Calibri" panose="020F0502020204030204" pitchFamily="34" charset="0"/>
                <a:cs typeface="Calibri" panose="020F0502020204030204" pitchFamily="34" charset="0"/>
              </a:rPr>
              <a:t>Education</a:t>
            </a:r>
            <a:r>
              <a:rPr sz="2000" spc="-80"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Act)</a:t>
            </a:r>
            <a:endParaRPr sz="2000" dirty="0">
              <a:latin typeface="Calibri" panose="020F0502020204030204" pitchFamily="34" charset="0"/>
              <a:cs typeface="Calibri" panose="020F0502020204030204" pitchFamily="34" charset="0"/>
            </a:endParaRPr>
          </a:p>
          <a:p>
            <a:pPr>
              <a:lnSpc>
                <a:spcPct val="100000"/>
              </a:lnSpc>
              <a:spcBef>
                <a:spcPts val="55"/>
              </a:spcBef>
              <a:buFont typeface="Wingdings" panose="05000000000000000000" pitchFamily="2" charset="2"/>
              <a:buChar char="q"/>
            </a:pPr>
            <a:endParaRPr sz="2000" dirty="0">
              <a:latin typeface="Calibri" panose="020F0502020204030204" pitchFamily="34" charset="0"/>
              <a:cs typeface="Calibri" panose="020F0502020204030204" pitchFamily="34" charset="0"/>
            </a:endParaRPr>
          </a:p>
          <a:p>
            <a:pPr marL="355600" marR="5080">
              <a:lnSpc>
                <a:spcPct val="81300"/>
              </a:lnSpc>
              <a:buFont typeface="Wingdings" panose="05000000000000000000" pitchFamily="2" charset="2"/>
              <a:buChar char="q"/>
              <a:tabLst>
                <a:tab pos="241300" algn="l"/>
              </a:tabLst>
            </a:pPr>
            <a:r>
              <a:rPr sz="2000" spc="-185" dirty="0">
                <a:latin typeface="Calibri" panose="020F0502020204030204" pitchFamily="34" charset="0"/>
                <a:cs typeface="Calibri" panose="020F0502020204030204" pitchFamily="34" charset="0"/>
              </a:rPr>
              <a:t>The</a:t>
            </a:r>
            <a:r>
              <a:rPr sz="2000" spc="-105" dirty="0">
                <a:latin typeface="Calibri" panose="020F0502020204030204" pitchFamily="34" charset="0"/>
                <a:cs typeface="Calibri" panose="020F0502020204030204" pitchFamily="34" charset="0"/>
              </a:rPr>
              <a:t> </a:t>
            </a:r>
            <a:r>
              <a:rPr sz="2000" spc="-135" dirty="0">
                <a:latin typeface="Calibri" panose="020F0502020204030204" pitchFamily="34" charset="0"/>
                <a:cs typeface="Calibri" panose="020F0502020204030204" pitchFamily="34" charset="0"/>
              </a:rPr>
              <a:t>Americans</a:t>
            </a:r>
            <a:r>
              <a:rPr sz="2000" spc="-1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with</a:t>
            </a:r>
            <a:r>
              <a:rPr sz="2000" spc="-105" dirty="0">
                <a:latin typeface="Calibri" panose="020F0502020204030204" pitchFamily="34" charset="0"/>
                <a:cs typeface="Calibri" panose="020F0502020204030204" pitchFamily="34" charset="0"/>
              </a:rPr>
              <a:t> </a:t>
            </a:r>
            <a:r>
              <a:rPr sz="2000" spc="-90" dirty="0">
                <a:latin typeface="Calibri" panose="020F0502020204030204" pitchFamily="34" charset="0"/>
                <a:cs typeface="Calibri" panose="020F0502020204030204" pitchFamily="34" charset="0"/>
              </a:rPr>
              <a:t>Disabilities</a:t>
            </a:r>
            <a:r>
              <a:rPr sz="2000" spc="-114"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Act</a:t>
            </a:r>
            <a:r>
              <a:rPr sz="2000" spc="-110" dirty="0">
                <a:latin typeface="Calibri" panose="020F0502020204030204" pitchFamily="34" charset="0"/>
                <a:cs typeface="Calibri" panose="020F0502020204030204" pitchFamily="34" charset="0"/>
              </a:rPr>
              <a:t> </a:t>
            </a:r>
            <a:r>
              <a:rPr sz="2000" spc="-185" dirty="0">
                <a:latin typeface="Calibri" panose="020F0502020204030204" pitchFamily="34" charset="0"/>
                <a:cs typeface="Calibri" panose="020F0502020204030204" pitchFamily="34" charset="0"/>
              </a:rPr>
              <a:t>(ADA)</a:t>
            </a:r>
            <a:r>
              <a:rPr sz="2000" spc="-110" dirty="0">
                <a:latin typeface="Calibri" panose="020F0502020204030204" pitchFamily="34" charset="0"/>
                <a:cs typeface="Calibri" panose="020F0502020204030204" pitchFamily="34" charset="0"/>
              </a:rPr>
              <a:t> </a:t>
            </a:r>
            <a:r>
              <a:rPr sz="2000" spc="-135" dirty="0">
                <a:latin typeface="Calibri" panose="020F0502020204030204" pitchFamily="34" charset="0"/>
                <a:cs typeface="Calibri" panose="020F0502020204030204" pitchFamily="34" charset="0"/>
              </a:rPr>
              <a:t>is</a:t>
            </a:r>
            <a:r>
              <a:rPr sz="2000" spc="-114" dirty="0">
                <a:latin typeface="Calibri" panose="020F0502020204030204" pitchFamily="34" charset="0"/>
                <a:cs typeface="Calibri" panose="020F0502020204030204" pitchFamily="34" charset="0"/>
              </a:rPr>
              <a:t> </a:t>
            </a:r>
            <a:r>
              <a:rPr sz="2000" spc="-195" dirty="0">
                <a:latin typeface="Calibri" panose="020F0502020204030204" pitchFamily="34" charset="0"/>
                <a:cs typeface="Calibri" panose="020F0502020204030204" pitchFamily="34" charset="0"/>
              </a:rPr>
              <a:t>a</a:t>
            </a:r>
            <a:r>
              <a:rPr sz="2000" spc="-105" dirty="0">
                <a:latin typeface="Calibri" panose="020F0502020204030204" pitchFamily="34" charset="0"/>
                <a:cs typeface="Calibri" panose="020F0502020204030204" pitchFamily="34" charset="0"/>
              </a:rPr>
              <a:t> </a:t>
            </a:r>
            <a:r>
              <a:rPr sz="2000" spc="-80" dirty="0">
                <a:latin typeface="Calibri" panose="020F0502020204030204" pitchFamily="34" charset="0"/>
                <a:cs typeface="Calibri" panose="020F0502020204030204" pitchFamily="34" charset="0"/>
              </a:rPr>
              <a:t>federal</a:t>
            </a:r>
            <a:r>
              <a:rPr sz="2000" spc="-105" dirty="0">
                <a:latin typeface="Calibri" panose="020F0502020204030204" pitchFamily="34" charset="0"/>
                <a:cs typeface="Calibri" panose="020F0502020204030204" pitchFamily="34" charset="0"/>
              </a:rPr>
              <a:t> </a:t>
            </a:r>
            <a:r>
              <a:rPr sz="2000" spc="-85" dirty="0">
                <a:latin typeface="Calibri" panose="020F0502020204030204" pitchFamily="34" charset="0"/>
                <a:cs typeface="Calibri" panose="020F0502020204030204" pitchFamily="34" charset="0"/>
              </a:rPr>
              <a:t>law</a:t>
            </a:r>
            <a:r>
              <a:rPr sz="2000" spc="-114"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that </a:t>
            </a:r>
            <a:r>
              <a:rPr sz="2000" spc="-55" dirty="0">
                <a:latin typeface="Calibri" panose="020F0502020204030204" pitchFamily="34" charset="0"/>
                <a:cs typeface="Calibri" panose="020F0502020204030204" pitchFamily="34" charset="0"/>
              </a:rPr>
              <a:t>prohibits</a:t>
            </a:r>
            <a:r>
              <a:rPr sz="2000" spc="-114" dirty="0">
                <a:latin typeface="Calibri" panose="020F0502020204030204" pitchFamily="34" charset="0"/>
                <a:cs typeface="Calibri" panose="020F0502020204030204" pitchFamily="34" charset="0"/>
              </a:rPr>
              <a:t> </a:t>
            </a:r>
            <a:r>
              <a:rPr sz="2000" spc="-70" dirty="0">
                <a:latin typeface="Calibri" panose="020F0502020204030204" pitchFamily="34" charset="0"/>
                <a:cs typeface="Calibri" panose="020F0502020204030204" pitchFamily="34" charset="0"/>
              </a:rPr>
              <a:t>discrimination</a:t>
            </a:r>
            <a:r>
              <a:rPr sz="2000" spc="-105" dirty="0">
                <a:latin typeface="Calibri" panose="020F0502020204030204" pitchFamily="34" charset="0"/>
                <a:cs typeface="Calibri" panose="020F0502020204030204" pitchFamily="34" charset="0"/>
              </a:rPr>
              <a:t> </a:t>
            </a:r>
            <a:r>
              <a:rPr sz="2000" spc="-90" dirty="0">
                <a:latin typeface="Calibri" panose="020F0502020204030204" pitchFamily="34" charset="0"/>
                <a:cs typeface="Calibri" panose="020F0502020204030204" pitchFamily="34" charset="0"/>
              </a:rPr>
              <a:t>on</a:t>
            </a:r>
            <a:r>
              <a:rPr sz="2000" spc="-105" dirty="0">
                <a:latin typeface="Calibri" panose="020F0502020204030204" pitchFamily="34" charset="0"/>
                <a:cs typeface="Calibri" panose="020F0502020204030204" pitchFamily="34" charset="0"/>
              </a:rPr>
              <a:t> </a:t>
            </a:r>
            <a:r>
              <a:rPr sz="2000" spc="-35" dirty="0">
                <a:latin typeface="Calibri" panose="020F0502020204030204" pitchFamily="34" charset="0"/>
                <a:cs typeface="Calibri" panose="020F0502020204030204" pitchFamily="34" charset="0"/>
              </a:rPr>
              <a:t>the</a:t>
            </a:r>
            <a:r>
              <a:rPr sz="2000" spc="-100" dirty="0">
                <a:latin typeface="Calibri" panose="020F0502020204030204" pitchFamily="34" charset="0"/>
                <a:cs typeface="Calibri" panose="020F0502020204030204" pitchFamily="34" charset="0"/>
              </a:rPr>
              <a:t> </a:t>
            </a:r>
            <a:r>
              <a:rPr sz="2000" spc="-160" dirty="0">
                <a:latin typeface="Calibri" panose="020F0502020204030204" pitchFamily="34" charset="0"/>
                <a:cs typeface="Calibri" panose="020F0502020204030204" pitchFamily="34" charset="0"/>
              </a:rPr>
              <a:t>basis</a:t>
            </a:r>
            <a:r>
              <a:rPr sz="2000" spc="-1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a:t>
            </a:r>
            <a:r>
              <a:rPr sz="2000" spc="-100" dirty="0">
                <a:latin typeface="Calibri" panose="020F0502020204030204" pitchFamily="34" charset="0"/>
                <a:cs typeface="Calibri" panose="020F0502020204030204" pitchFamily="34" charset="0"/>
              </a:rPr>
              <a:t> </a:t>
            </a:r>
            <a:r>
              <a:rPr sz="2000" spc="-75" dirty="0">
                <a:latin typeface="Calibri" panose="020F0502020204030204" pitchFamily="34" charset="0"/>
                <a:cs typeface="Calibri" panose="020F0502020204030204" pitchFamily="34" charset="0"/>
              </a:rPr>
              <a:t>disability.</a:t>
            </a:r>
            <a:r>
              <a:rPr sz="2000" spc="-120" dirty="0">
                <a:latin typeface="Calibri" panose="020F0502020204030204" pitchFamily="34" charset="0"/>
                <a:cs typeface="Calibri" panose="020F0502020204030204" pitchFamily="34" charset="0"/>
              </a:rPr>
              <a:t> </a:t>
            </a:r>
            <a:r>
              <a:rPr sz="2000" spc="-114" dirty="0">
                <a:latin typeface="Calibri" panose="020F0502020204030204" pitchFamily="34" charset="0"/>
                <a:cs typeface="Calibri" panose="020F0502020204030204" pitchFamily="34" charset="0"/>
              </a:rPr>
              <a:t>Now</a:t>
            </a:r>
            <a:r>
              <a:rPr sz="2000" spc="-110" dirty="0">
                <a:latin typeface="Calibri" panose="020F0502020204030204" pitchFamily="34" charset="0"/>
                <a:cs typeface="Calibri" panose="020F0502020204030204" pitchFamily="34" charset="0"/>
              </a:rPr>
              <a:t> </a:t>
            </a:r>
            <a:r>
              <a:rPr sz="2000" spc="70" dirty="0">
                <a:latin typeface="Calibri" panose="020F0502020204030204" pitchFamily="34" charset="0"/>
                <a:cs typeface="Calibri" panose="020F0502020204030204" pitchFamily="34" charset="0"/>
              </a:rPr>
              <a:t>it</a:t>
            </a:r>
            <a:r>
              <a:rPr sz="2000" spc="-110" dirty="0">
                <a:latin typeface="Calibri" panose="020F0502020204030204" pitchFamily="34" charset="0"/>
                <a:cs typeface="Calibri" panose="020F0502020204030204" pitchFamily="34" charset="0"/>
              </a:rPr>
              <a:t> </a:t>
            </a:r>
            <a:r>
              <a:rPr sz="2000" spc="-140" dirty="0">
                <a:latin typeface="Calibri" panose="020F0502020204030204" pitchFamily="34" charset="0"/>
                <a:cs typeface="Calibri" panose="020F0502020204030204" pitchFamily="34" charset="0"/>
              </a:rPr>
              <a:t>is</a:t>
            </a:r>
            <a:r>
              <a:rPr sz="2000" spc="-110" dirty="0">
                <a:latin typeface="Calibri" panose="020F0502020204030204" pitchFamily="34" charset="0"/>
                <a:cs typeface="Calibri" panose="020F0502020204030204" pitchFamily="34" charset="0"/>
              </a:rPr>
              <a:t> called</a:t>
            </a:r>
            <a:r>
              <a:rPr sz="2000" spc="-105" dirty="0">
                <a:latin typeface="Calibri" panose="020F0502020204030204" pitchFamily="34" charset="0"/>
                <a:cs typeface="Calibri" panose="020F0502020204030204" pitchFamily="34" charset="0"/>
              </a:rPr>
              <a:t> </a:t>
            </a:r>
            <a:r>
              <a:rPr sz="2000" spc="-25" dirty="0">
                <a:latin typeface="Calibri" panose="020F0502020204030204" pitchFamily="34" charset="0"/>
                <a:cs typeface="Calibri" panose="020F0502020204030204" pitchFamily="34" charset="0"/>
              </a:rPr>
              <a:t>the </a:t>
            </a:r>
            <a:r>
              <a:rPr sz="2000" spc="-135" dirty="0">
                <a:latin typeface="Calibri" panose="020F0502020204030204" pitchFamily="34" charset="0"/>
                <a:cs typeface="Calibri" panose="020F0502020204030204" pitchFamily="34" charset="0"/>
              </a:rPr>
              <a:t>Americans</a:t>
            </a:r>
            <a:r>
              <a:rPr sz="2000" spc="-1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with</a:t>
            </a:r>
            <a:r>
              <a:rPr sz="2000" spc="-90" dirty="0">
                <a:latin typeface="Calibri" panose="020F0502020204030204" pitchFamily="34" charset="0"/>
                <a:cs typeface="Calibri" panose="020F0502020204030204" pitchFamily="34" charset="0"/>
              </a:rPr>
              <a:t> Disabilities</a:t>
            </a:r>
            <a:r>
              <a:rPr sz="2000" spc="-100"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Act</a:t>
            </a:r>
            <a:r>
              <a:rPr sz="2000" spc="-95" dirty="0">
                <a:latin typeface="Calibri" panose="020F0502020204030204" pitchFamily="34" charset="0"/>
                <a:cs typeface="Calibri" panose="020F0502020204030204" pitchFamily="34" charset="0"/>
              </a:rPr>
              <a:t> </a:t>
            </a:r>
            <a:r>
              <a:rPr sz="2000" spc="-185" dirty="0">
                <a:latin typeface="Calibri" panose="020F0502020204030204" pitchFamily="34" charset="0"/>
                <a:cs typeface="Calibri" panose="020F0502020204030204" pitchFamily="34" charset="0"/>
              </a:rPr>
              <a:t>(ADA)</a:t>
            </a:r>
            <a:r>
              <a:rPr sz="2000" spc="-10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1990.</a:t>
            </a:r>
            <a:endParaRPr sz="2000" dirty="0">
              <a:latin typeface="Calibri" panose="020F0502020204030204" pitchFamily="34" charset="0"/>
              <a:cs typeface="Calibri" panose="020F0502020204030204" pitchFamily="34" charset="0"/>
            </a:endParaRPr>
          </a:p>
          <a:p>
            <a:pPr>
              <a:lnSpc>
                <a:spcPct val="100000"/>
              </a:lnSpc>
              <a:spcBef>
                <a:spcPts val="40"/>
              </a:spcBef>
              <a:buFont typeface="Wingdings" panose="05000000000000000000" pitchFamily="2" charset="2"/>
              <a:buChar char="q"/>
            </a:pPr>
            <a:endParaRPr sz="2000" dirty="0">
              <a:latin typeface="Calibri" panose="020F0502020204030204" pitchFamily="34" charset="0"/>
              <a:cs typeface="Calibri" panose="020F0502020204030204" pitchFamily="34" charset="0"/>
            </a:endParaRPr>
          </a:p>
          <a:p>
            <a:pPr marL="355600" marR="371475">
              <a:lnSpc>
                <a:spcPct val="79800"/>
              </a:lnSpc>
              <a:buFont typeface="Wingdings" panose="05000000000000000000" pitchFamily="2" charset="2"/>
              <a:buChar char="q"/>
              <a:tabLst>
                <a:tab pos="241300" algn="l"/>
              </a:tabLst>
            </a:pPr>
            <a:r>
              <a:rPr sz="2000" spc="-145" dirty="0">
                <a:latin typeface="Calibri" panose="020F0502020204030204" pitchFamily="34" charset="0"/>
                <a:cs typeface="Calibri" panose="020F0502020204030204" pitchFamily="34" charset="0"/>
              </a:rPr>
              <a:t>Total</a:t>
            </a:r>
            <a:r>
              <a:rPr sz="2000" spc="-120" dirty="0">
                <a:latin typeface="Calibri" panose="020F0502020204030204" pitchFamily="34" charset="0"/>
                <a:cs typeface="Calibri" panose="020F0502020204030204" pitchFamily="34" charset="0"/>
              </a:rPr>
              <a:t> </a:t>
            </a:r>
            <a:r>
              <a:rPr sz="2000" spc="-145" dirty="0">
                <a:latin typeface="Calibri" panose="020F0502020204030204" pitchFamily="34" charset="0"/>
                <a:cs typeface="Calibri" panose="020F0502020204030204" pitchFamily="34" charset="0"/>
              </a:rPr>
              <a:t>deafness</a:t>
            </a:r>
            <a:r>
              <a:rPr sz="2000" spc="-114" dirty="0">
                <a:latin typeface="Calibri" panose="020F0502020204030204" pitchFamily="34" charset="0"/>
                <a:cs typeface="Calibri" panose="020F0502020204030204" pitchFamily="34" charset="0"/>
              </a:rPr>
              <a:t> </a:t>
            </a:r>
            <a:r>
              <a:rPr sz="2000" spc="-35" dirty="0">
                <a:latin typeface="Calibri" panose="020F0502020204030204" pitchFamily="34" charset="0"/>
                <a:cs typeface="Calibri" panose="020F0502020204030204" pitchFamily="34" charset="0"/>
              </a:rPr>
              <a:t>in</a:t>
            </a:r>
            <a:r>
              <a:rPr sz="2000" spc="-110" dirty="0">
                <a:latin typeface="Calibri" panose="020F0502020204030204" pitchFamily="34" charset="0"/>
                <a:cs typeface="Calibri" panose="020F0502020204030204" pitchFamily="34" charset="0"/>
              </a:rPr>
              <a:t> </a:t>
            </a:r>
            <a:r>
              <a:rPr sz="2000" spc="-30" dirty="0">
                <a:latin typeface="Calibri" panose="020F0502020204030204" pitchFamily="34" charset="0"/>
                <a:cs typeface="Calibri" panose="020F0502020204030204" pitchFamily="34" charset="0"/>
              </a:rPr>
              <a:t>both</a:t>
            </a:r>
            <a:r>
              <a:rPr sz="2000" spc="-110" dirty="0">
                <a:latin typeface="Calibri" panose="020F0502020204030204" pitchFamily="34" charset="0"/>
                <a:cs typeface="Calibri" panose="020F0502020204030204" pitchFamily="34" charset="0"/>
              </a:rPr>
              <a:t> </a:t>
            </a:r>
            <a:r>
              <a:rPr sz="2000" spc="-145" dirty="0">
                <a:latin typeface="Calibri" panose="020F0502020204030204" pitchFamily="34" charset="0"/>
                <a:cs typeface="Calibri" panose="020F0502020204030204" pitchFamily="34" charset="0"/>
              </a:rPr>
              <a:t>ears,</a:t>
            </a:r>
            <a:r>
              <a:rPr sz="2000" spc="-110"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visual</a:t>
            </a:r>
            <a:r>
              <a:rPr sz="2000" spc="-110" dirty="0">
                <a:latin typeface="Calibri" panose="020F0502020204030204" pitchFamily="34" charset="0"/>
                <a:cs typeface="Calibri" panose="020F0502020204030204" pitchFamily="34" charset="0"/>
              </a:rPr>
              <a:t> </a:t>
            </a:r>
            <a:r>
              <a:rPr sz="2000" spc="-75" dirty="0">
                <a:latin typeface="Calibri" panose="020F0502020204030204" pitchFamily="34" charset="0"/>
                <a:cs typeface="Calibri" panose="020F0502020204030204" pitchFamily="34" charset="0"/>
              </a:rPr>
              <a:t>acuity</a:t>
            </a:r>
            <a:r>
              <a:rPr sz="2000" spc="-110" dirty="0">
                <a:latin typeface="Calibri" panose="020F0502020204030204" pitchFamily="34" charset="0"/>
                <a:cs typeface="Calibri" panose="020F0502020204030204" pitchFamily="34" charset="0"/>
              </a:rPr>
              <a:t> </a:t>
            </a:r>
            <a:r>
              <a:rPr sz="2000" spc="-175" dirty="0">
                <a:latin typeface="Calibri" panose="020F0502020204030204" pitchFamily="34" charset="0"/>
                <a:cs typeface="Calibri" panose="020F0502020204030204" pitchFamily="34" charset="0"/>
              </a:rPr>
              <a:t>less</a:t>
            </a:r>
            <a:r>
              <a:rPr sz="2000" spc="-114" dirty="0">
                <a:latin typeface="Calibri" panose="020F0502020204030204" pitchFamily="34" charset="0"/>
                <a:cs typeface="Calibri" panose="020F0502020204030204" pitchFamily="34" charset="0"/>
              </a:rPr>
              <a:t> </a:t>
            </a:r>
            <a:r>
              <a:rPr sz="2000" spc="-55" dirty="0">
                <a:latin typeface="Calibri" panose="020F0502020204030204" pitchFamily="34" charset="0"/>
                <a:cs typeface="Calibri" panose="020F0502020204030204" pitchFamily="34" charset="0"/>
              </a:rPr>
              <a:t>than</a:t>
            </a:r>
            <a:r>
              <a:rPr sz="2000" spc="-110" dirty="0">
                <a:latin typeface="Calibri" panose="020F0502020204030204" pitchFamily="34" charset="0"/>
                <a:cs typeface="Calibri" panose="020F0502020204030204" pitchFamily="34" charset="0"/>
              </a:rPr>
              <a:t> </a:t>
            </a:r>
            <a:r>
              <a:rPr sz="2000" spc="-65" dirty="0">
                <a:latin typeface="Calibri" panose="020F0502020204030204" pitchFamily="34" charset="0"/>
                <a:cs typeface="Calibri" panose="020F0502020204030204" pitchFamily="34" charset="0"/>
              </a:rPr>
              <a:t>20/200</a:t>
            </a:r>
            <a:r>
              <a:rPr sz="2000" spc="-110"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with </a:t>
            </a:r>
            <a:r>
              <a:rPr sz="2000" spc="-80" dirty="0">
                <a:latin typeface="Calibri" panose="020F0502020204030204" pitchFamily="34" charset="0"/>
                <a:cs typeface="Calibri" panose="020F0502020204030204" pitchFamily="34" charset="0"/>
              </a:rPr>
              <a:t>corrective</a:t>
            </a:r>
            <a:r>
              <a:rPr sz="2000" spc="-95" dirty="0">
                <a:latin typeface="Calibri" panose="020F0502020204030204" pitchFamily="34" charset="0"/>
                <a:cs typeface="Calibri" panose="020F0502020204030204" pitchFamily="34" charset="0"/>
              </a:rPr>
              <a:t> </a:t>
            </a:r>
            <a:r>
              <a:rPr sz="2000" spc="-140" dirty="0">
                <a:latin typeface="Calibri" panose="020F0502020204030204" pitchFamily="34" charset="0"/>
                <a:cs typeface="Calibri" panose="020F0502020204030204" pitchFamily="34" charset="0"/>
              </a:rPr>
              <a:t>lenses,</a:t>
            </a:r>
            <a:r>
              <a:rPr sz="2000" spc="-95" dirty="0">
                <a:latin typeface="Calibri" panose="020F0502020204030204" pitchFamily="34" charset="0"/>
                <a:cs typeface="Calibri" panose="020F0502020204030204" pitchFamily="34" charset="0"/>
              </a:rPr>
              <a:t> </a:t>
            </a:r>
            <a:r>
              <a:rPr sz="2000" spc="-155" dirty="0">
                <a:latin typeface="Calibri" panose="020F0502020204030204" pitchFamily="34" charset="0"/>
                <a:cs typeface="Calibri" panose="020F0502020204030204" pitchFamily="34" charset="0"/>
              </a:rPr>
              <a:t>speech</a:t>
            </a:r>
            <a:r>
              <a:rPr sz="2000" spc="-100" dirty="0">
                <a:latin typeface="Calibri" panose="020F0502020204030204" pitchFamily="34" charset="0"/>
                <a:cs typeface="Calibri" panose="020F0502020204030204" pitchFamily="34" charset="0"/>
              </a:rPr>
              <a:t> </a:t>
            </a:r>
            <a:r>
              <a:rPr sz="2000" spc="-60" dirty="0">
                <a:latin typeface="Calibri" panose="020F0502020204030204" pitchFamily="34" charset="0"/>
                <a:cs typeface="Calibri" panose="020F0502020204030204" pitchFamily="34" charset="0"/>
              </a:rPr>
              <a:t>impairment,</a:t>
            </a:r>
            <a:r>
              <a:rPr sz="2000" spc="-95" dirty="0">
                <a:latin typeface="Calibri" panose="020F0502020204030204" pitchFamily="34" charset="0"/>
                <a:cs typeface="Calibri" panose="020F0502020204030204" pitchFamily="34" charset="0"/>
              </a:rPr>
              <a:t> </a:t>
            </a:r>
            <a:r>
              <a:rPr sz="2000" spc="-135" dirty="0">
                <a:latin typeface="Calibri" panose="020F0502020204030204" pitchFamily="34" charset="0"/>
                <a:cs typeface="Calibri" panose="020F0502020204030204" pitchFamily="34" charset="0"/>
              </a:rPr>
              <a:t>missing</a:t>
            </a:r>
            <a:r>
              <a:rPr sz="2000" spc="-100" dirty="0">
                <a:latin typeface="Calibri" panose="020F0502020204030204" pitchFamily="34" charset="0"/>
                <a:cs typeface="Calibri" panose="020F0502020204030204" pitchFamily="34" charset="0"/>
              </a:rPr>
              <a:t> </a:t>
            </a:r>
            <a:r>
              <a:rPr sz="2000" spc="-70" dirty="0">
                <a:latin typeface="Calibri" panose="020F0502020204030204" pitchFamily="34" charset="0"/>
                <a:cs typeface="Calibri" panose="020F0502020204030204" pitchFamily="34" charset="0"/>
              </a:rPr>
              <a:t>extremities,</a:t>
            </a:r>
            <a:r>
              <a:rPr sz="2000" spc="-10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partial </a:t>
            </a:r>
            <a:r>
              <a:rPr sz="2000" spc="-125" dirty="0">
                <a:latin typeface="Calibri" panose="020F0502020204030204" pitchFamily="34" charset="0"/>
                <a:cs typeface="Calibri" panose="020F0502020204030204" pitchFamily="34" charset="0"/>
              </a:rPr>
              <a:t>paralysis,</a:t>
            </a:r>
            <a:r>
              <a:rPr sz="2000" spc="-95" dirty="0">
                <a:latin typeface="Calibri" panose="020F0502020204030204" pitchFamily="34" charset="0"/>
                <a:cs typeface="Calibri" panose="020F0502020204030204" pitchFamily="34" charset="0"/>
              </a:rPr>
              <a:t> </a:t>
            </a:r>
            <a:r>
              <a:rPr sz="2000" spc="-85" dirty="0">
                <a:latin typeface="Calibri" panose="020F0502020204030204" pitchFamily="34" charset="0"/>
                <a:cs typeface="Calibri" panose="020F0502020204030204" pitchFamily="34" charset="0"/>
              </a:rPr>
              <a:t>complete </a:t>
            </a:r>
            <a:r>
              <a:rPr sz="2000" spc="-125" dirty="0">
                <a:latin typeface="Calibri" panose="020F0502020204030204" pitchFamily="34" charset="0"/>
                <a:cs typeface="Calibri" panose="020F0502020204030204" pitchFamily="34" charset="0"/>
              </a:rPr>
              <a:t>paralysis,</a:t>
            </a:r>
            <a:r>
              <a:rPr sz="2000" spc="-90" dirty="0">
                <a:latin typeface="Calibri" panose="020F0502020204030204" pitchFamily="34" charset="0"/>
                <a:cs typeface="Calibri" panose="020F0502020204030204" pitchFamily="34" charset="0"/>
              </a:rPr>
              <a:t> </a:t>
            </a:r>
            <a:r>
              <a:rPr sz="2000" spc="-120" dirty="0">
                <a:latin typeface="Calibri" panose="020F0502020204030204" pitchFamily="34" charset="0"/>
                <a:cs typeface="Calibri" panose="020F0502020204030204" pitchFamily="34" charset="0"/>
              </a:rPr>
              <a:t>convulsive</a:t>
            </a:r>
            <a:r>
              <a:rPr sz="2000" spc="-85"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disorders,</a:t>
            </a:r>
            <a:r>
              <a:rPr sz="2000" spc="-95" dirty="0">
                <a:latin typeface="Calibri" panose="020F0502020204030204" pitchFamily="34" charset="0"/>
                <a:cs typeface="Calibri" panose="020F0502020204030204" pitchFamily="34" charset="0"/>
              </a:rPr>
              <a:t> </a:t>
            </a:r>
            <a:r>
              <a:rPr sz="2000" spc="-80" dirty="0">
                <a:latin typeface="Calibri" panose="020F0502020204030204" pitchFamily="34" charset="0"/>
                <a:cs typeface="Calibri" panose="020F0502020204030204" pitchFamily="34" charset="0"/>
              </a:rPr>
              <a:t>mental</a:t>
            </a:r>
            <a:r>
              <a:rPr sz="2000" spc="-90" dirty="0">
                <a:latin typeface="Calibri" panose="020F0502020204030204" pitchFamily="34" charset="0"/>
                <a:cs typeface="Calibri" panose="020F0502020204030204" pitchFamily="34" charset="0"/>
              </a:rPr>
              <a:t> </a:t>
            </a:r>
            <a:r>
              <a:rPr sz="2000" spc="-25" dirty="0">
                <a:latin typeface="Calibri" panose="020F0502020204030204" pitchFamily="34" charset="0"/>
                <a:cs typeface="Calibri" panose="020F0502020204030204" pitchFamily="34" charset="0"/>
              </a:rPr>
              <a:t>or </a:t>
            </a:r>
            <a:r>
              <a:rPr sz="2000" spc="-60" dirty="0">
                <a:latin typeface="Calibri" panose="020F0502020204030204" pitchFamily="34" charset="0"/>
                <a:cs typeface="Calibri" panose="020F0502020204030204" pitchFamily="34" charset="0"/>
              </a:rPr>
              <a:t>emotional</a:t>
            </a:r>
            <a:r>
              <a:rPr sz="2000" spc="-100" dirty="0">
                <a:latin typeface="Calibri" panose="020F0502020204030204" pitchFamily="34" charset="0"/>
                <a:cs typeface="Calibri" panose="020F0502020204030204" pitchFamily="34" charset="0"/>
              </a:rPr>
              <a:t> </a:t>
            </a:r>
            <a:r>
              <a:rPr sz="2000" spc="-105" dirty="0">
                <a:latin typeface="Calibri" panose="020F0502020204030204" pitchFamily="34" charset="0"/>
                <a:cs typeface="Calibri" panose="020F0502020204030204" pitchFamily="34" charset="0"/>
              </a:rPr>
              <a:t>illness,</a:t>
            </a:r>
            <a:r>
              <a:rPr sz="2000" spc="-95" dirty="0">
                <a:latin typeface="Calibri" panose="020F0502020204030204" pitchFamily="34" charset="0"/>
                <a:cs typeface="Calibri" panose="020F0502020204030204" pitchFamily="34" charset="0"/>
              </a:rPr>
              <a:t> </a:t>
            </a:r>
            <a:r>
              <a:rPr sz="2000" spc="-85" dirty="0">
                <a:latin typeface="Calibri" panose="020F0502020204030204" pitchFamily="34" charset="0"/>
                <a:cs typeface="Calibri" panose="020F0502020204030204" pitchFamily="34" charset="0"/>
              </a:rPr>
              <a:t>learning</a:t>
            </a:r>
            <a:r>
              <a:rPr sz="2000" spc="-100" dirty="0">
                <a:latin typeface="Calibri" panose="020F0502020204030204" pitchFamily="34" charset="0"/>
                <a:cs typeface="Calibri" panose="020F0502020204030204" pitchFamily="34" charset="0"/>
              </a:rPr>
              <a:t> </a:t>
            </a:r>
            <a:r>
              <a:rPr sz="2000" spc="-75" dirty="0">
                <a:latin typeface="Calibri" panose="020F0502020204030204" pitchFamily="34" charset="0"/>
                <a:cs typeface="Calibri" panose="020F0502020204030204" pitchFamily="34" charset="0"/>
              </a:rPr>
              <a:t>disabilities,</a:t>
            </a:r>
            <a:r>
              <a:rPr sz="2000" spc="-95" dirty="0">
                <a:latin typeface="Calibri" panose="020F0502020204030204" pitchFamily="34" charset="0"/>
                <a:cs typeface="Calibri" panose="020F0502020204030204" pitchFamily="34" charset="0"/>
              </a:rPr>
              <a:t> kidney</a:t>
            </a:r>
            <a:r>
              <a:rPr sz="2000" spc="-100" dirty="0">
                <a:latin typeface="Calibri" panose="020F0502020204030204" pitchFamily="34" charset="0"/>
                <a:cs typeface="Calibri" panose="020F0502020204030204" pitchFamily="34" charset="0"/>
              </a:rPr>
              <a:t> </a:t>
            </a:r>
            <a:r>
              <a:rPr sz="2000" spc="-114" dirty="0">
                <a:latin typeface="Calibri" panose="020F0502020204030204" pitchFamily="34" charset="0"/>
                <a:cs typeface="Calibri" panose="020F0502020204030204" pitchFamily="34" charset="0"/>
              </a:rPr>
              <a:t>dialysis,</a:t>
            </a:r>
            <a:r>
              <a:rPr sz="2000" spc="-95" dirty="0">
                <a:latin typeface="Calibri" panose="020F0502020204030204" pitchFamily="34" charset="0"/>
                <a:cs typeface="Calibri" panose="020F0502020204030204" pitchFamily="34" charset="0"/>
              </a:rPr>
              <a:t> </a:t>
            </a:r>
            <a:r>
              <a:rPr sz="2000" spc="-125" dirty="0">
                <a:latin typeface="Calibri" panose="020F0502020204030204" pitchFamily="34" charset="0"/>
                <a:cs typeface="Calibri" panose="020F0502020204030204" pitchFamily="34" charset="0"/>
              </a:rPr>
              <a:t>and</a:t>
            </a:r>
            <a:r>
              <a:rPr sz="2000" spc="-9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severe </a:t>
            </a:r>
            <a:r>
              <a:rPr sz="2000" spc="-40" dirty="0">
                <a:latin typeface="Calibri" panose="020F0502020204030204" pitchFamily="34" charset="0"/>
                <a:cs typeface="Calibri" panose="020F0502020204030204" pitchFamily="34" charset="0"/>
              </a:rPr>
              <a:t>distortion</a:t>
            </a:r>
            <a:r>
              <a:rPr sz="2000" spc="-1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a:t>
            </a:r>
            <a:r>
              <a:rPr sz="2000" spc="-114" dirty="0">
                <a:latin typeface="Calibri" panose="020F0502020204030204" pitchFamily="34" charset="0"/>
                <a:cs typeface="Calibri" panose="020F0502020204030204" pitchFamily="34" charset="0"/>
              </a:rPr>
              <a:t> </a:t>
            </a:r>
            <a:r>
              <a:rPr sz="2000" spc="-90" dirty="0">
                <a:latin typeface="Calibri" panose="020F0502020204030204" pitchFamily="34" charset="0"/>
                <a:cs typeface="Calibri" panose="020F0502020204030204" pitchFamily="34" charset="0"/>
              </a:rPr>
              <a:t>limbs</a:t>
            </a:r>
            <a:r>
              <a:rPr sz="2000" spc="-125" dirty="0">
                <a:latin typeface="Calibri" panose="020F0502020204030204" pitchFamily="34" charset="0"/>
                <a:cs typeface="Calibri" panose="020F0502020204030204" pitchFamily="34" charset="0"/>
              </a:rPr>
              <a:t> </a:t>
            </a:r>
            <a:r>
              <a:rPr sz="2000" spc="-30" dirty="0">
                <a:latin typeface="Calibri" panose="020F0502020204030204" pitchFamily="34" charset="0"/>
                <a:cs typeface="Calibri" panose="020F0502020204030204" pitchFamily="34" charset="0"/>
              </a:rPr>
              <a:t>and/or</a:t>
            </a:r>
            <a:r>
              <a:rPr sz="2000" spc="-120" dirty="0">
                <a:latin typeface="Calibri" panose="020F0502020204030204" pitchFamily="34" charset="0"/>
                <a:cs typeface="Calibri" panose="020F0502020204030204" pitchFamily="34" charset="0"/>
              </a:rPr>
              <a:t> </a:t>
            </a:r>
            <a:r>
              <a:rPr sz="2000" spc="-45" dirty="0">
                <a:latin typeface="Calibri" panose="020F0502020204030204" pitchFamily="34" charset="0"/>
                <a:cs typeface="Calibri" panose="020F0502020204030204" pitchFamily="34" charset="0"/>
              </a:rPr>
              <a:t>spine….</a:t>
            </a:r>
            <a:endParaRPr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CA7EE6A-1B02-EEE8-FF22-0BE2414A606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80749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E731-1BF4-E772-796A-F7959264E79F}"/>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Funding Pathways</a:t>
            </a:r>
          </a:p>
        </p:txBody>
      </p:sp>
      <p:sp>
        <p:nvSpPr>
          <p:cNvPr id="3" name="Content Placeholder 2">
            <a:extLst>
              <a:ext uri="{FF2B5EF4-FFF2-40B4-BE49-F238E27FC236}">
                <a16:creationId xmlns:a16="http://schemas.microsoft.com/office/drawing/2014/main" id="{13768592-C1F2-AB57-68F1-D12B722C9390}"/>
              </a:ext>
            </a:extLst>
          </p:cNvPr>
          <p:cNvSpPr>
            <a:spLocks noGrp="1"/>
          </p:cNvSpPr>
          <p:nvPr>
            <p:ph idx="1"/>
          </p:nvPr>
        </p:nvSpPr>
        <p:spPr>
          <a:xfrm>
            <a:off x="609600" y="1752600"/>
            <a:ext cx="8001000" cy="4114800"/>
          </a:xfrm>
        </p:spPr>
        <p:txBody>
          <a:bodyPr/>
          <a:lstStyle/>
          <a:p>
            <a:pPr>
              <a:buFont typeface="Wingdings" panose="05000000000000000000" pitchFamily="2" charset="2"/>
              <a:buChar char="q"/>
            </a:pPr>
            <a:r>
              <a:rPr lang="en-US" sz="2000" dirty="0">
                <a:solidFill>
                  <a:srgbClr val="002060"/>
                </a:solidFill>
                <a:latin typeface="Calibri" panose="020F0502020204030204" pitchFamily="34" charset="0"/>
                <a:cs typeface="Calibri" panose="020F0502020204030204" pitchFamily="34" charset="0"/>
              </a:rPr>
              <a:t>Individuals pursuing MD/PhD or other dual-degree training programs (</a:t>
            </a:r>
            <a:r>
              <a:rPr lang="en-US" sz="2000" dirty="0">
                <a:solidFill>
                  <a:srgbClr val="002060"/>
                </a:solidFill>
                <a:latin typeface="Calibri" panose="020F0502020204030204" pitchFamily="34" charset="0"/>
                <a:cs typeface="Calibri" panose="020F0502020204030204" pitchFamily="34" charset="0"/>
                <a:hlinkClick r:id="rId2"/>
              </a:rPr>
              <a:t>https://researchtraining.nih.gov/programs/fellowships/F30</a:t>
            </a:r>
            <a:r>
              <a:rPr lang="en-US" sz="2000" dirty="0">
                <a:solidFill>
                  <a:srgbClr val="002060"/>
                </a:solidFill>
                <a:latin typeface="Calibri" panose="020F0502020204030204" pitchFamily="34" charset="0"/>
                <a:cs typeface="Calibri" panose="020F0502020204030204" pitchFamily="34" charset="0"/>
              </a:rPr>
              <a:t>) </a:t>
            </a:r>
          </a:p>
          <a:p>
            <a:pPr>
              <a:buFont typeface="Wingdings" panose="05000000000000000000" pitchFamily="2" charset="2"/>
              <a:buChar char="q"/>
            </a:pPr>
            <a:endParaRPr lang="en-US" sz="20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2000" dirty="0">
                <a:solidFill>
                  <a:srgbClr val="002060"/>
                </a:solidFill>
                <a:latin typeface="Calibri" panose="020F0502020204030204" pitchFamily="34" charset="0"/>
                <a:cs typeface="Calibri" panose="020F0502020204030204" pitchFamily="34" charset="0"/>
              </a:rPr>
              <a:t>Individual Pre-doctoral Fellowships to Promote Diversity (</a:t>
            </a:r>
            <a:r>
              <a:rPr lang="en-US" sz="2000" b="1" i="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F31-NRSA</a:t>
            </a:r>
            <a:r>
              <a:rPr lang="en-US" sz="2000" dirty="0">
                <a:solidFill>
                  <a:srgbClr val="002060"/>
                </a:solidFill>
                <a:latin typeface="Calibri" panose="020F0502020204030204" pitchFamily="34" charset="0"/>
                <a:cs typeface="Calibri" panose="020F0502020204030204" pitchFamily="34" charset="0"/>
              </a:rPr>
              <a:t>)</a:t>
            </a:r>
          </a:p>
          <a:p>
            <a:pPr>
              <a:buFont typeface="Wingdings" panose="05000000000000000000" pitchFamily="2" charset="2"/>
              <a:buChar char="q"/>
            </a:pPr>
            <a:endParaRPr lang="en-US" sz="20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2000" b="1" dirty="0">
                <a:solidFill>
                  <a:srgbClr val="002060"/>
                </a:solidFill>
                <a:latin typeface="Calibri" panose="020F0502020204030204" pitchFamily="34" charset="0"/>
                <a:cs typeface="Calibri" panose="020F0502020204030204" pitchFamily="34" charset="0"/>
              </a:rPr>
              <a:t>Training in Drug-abuse Research</a:t>
            </a:r>
            <a:r>
              <a:rPr lang="en-US" sz="2000" dirty="0">
                <a:solidFill>
                  <a:srgbClr val="002060"/>
                </a:solidFill>
                <a:latin typeface="Calibri" panose="020F0502020204030204" pitchFamily="34" charset="0"/>
                <a:cs typeface="Calibri" panose="020F0502020204030204" pitchFamily="34" charset="0"/>
              </a:rPr>
              <a:t>: NIDA's </a:t>
            </a:r>
            <a:r>
              <a:rPr lang="en-US" sz="2000" b="1" i="1"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Office of Diversity and Health Disparities (ODHD) </a:t>
            </a:r>
            <a:r>
              <a:rPr lang="en-US" sz="2000" dirty="0">
                <a:solidFill>
                  <a:srgbClr val="002060"/>
                </a:solidFill>
                <a:latin typeface="Calibri" panose="020F0502020204030204" pitchFamily="34" charset="0"/>
                <a:cs typeface="Calibri" panose="020F0502020204030204" pitchFamily="34" charset="0"/>
              </a:rPr>
              <a:t> encourages new and minority/ women researchers to enter the substance abuse research field. </a:t>
            </a:r>
          </a:p>
          <a:p>
            <a:pPr marL="0" indent="0">
              <a:buNone/>
            </a:pPr>
            <a:endParaRPr lang="en-US" sz="20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2000" dirty="0">
                <a:solidFill>
                  <a:srgbClr val="002060"/>
                </a:solidFill>
                <a:latin typeface="Calibri" panose="020F0502020204030204" pitchFamily="34" charset="0"/>
                <a:cs typeface="Calibri" panose="020F0502020204030204" pitchFamily="34" charset="0"/>
              </a:rPr>
              <a:t>Diversity Supplements </a:t>
            </a:r>
            <a:r>
              <a:rPr lang="en-US" sz="1800" dirty="0">
                <a:solidFill>
                  <a:srgbClr val="002060"/>
                </a:solidFill>
                <a:latin typeface="Calibri" panose="020F0502020204030204" pitchFamily="34" charset="0"/>
                <a:cs typeface="Calibri" panose="020F0502020204030204" pitchFamily="34" charset="0"/>
              </a:rPr>
              <a:t>(https://grants.nih.gov/grants/guide/contacts/Diversity-Supp_contacts.html</a:t>
            </a:r>
          </a:p>
          <a:p>
            <a:pPr marL="0" indent="0" algn="just">
              <a:buNone/>
            </a:pPr>
            <a:endParaRPr lang="en-US" sz="1900" dirty="0">
              <a:solidFill>
                <a:srgbClr val="002060"/>
              </a:solidFill>
              <a:latin typeface="Calibri" panose="020F0502020204030204" pitchFamily="34" charset="0"/>
              <a:cs typeface="Calibri" panose="020F0502020204030204" pitchFamily="34" charset="0"/>
            </a:endParaRPr>
          </a:p>
          <a:p>
            <a:endParaRPr lang="en-US" sz="1900" dirty="0">
              <a:solidFill>
                <a:srgbClr val="00206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B54C844-B9FD-E41D-390A-89D85E4CF8D4}"/>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11</a:t>
            </a:fld>
            <a:endParaRPr lang="en-US" altLang="en-US" sz="1100">
              <a:solidFill>
                <a:srgbClr val="383272"/>
              </a:solidFill>
            </a:endParaRPr>
          </a:p>
        </p:txBody>
      </p:sp>
      <p:sp>
        <p:nvSpPr>
          <p:cNvPr id="7" name="TextBox 6">
            <a:extLst>
              <a:ext uri="{FF2B5EF4-FFF2-40B4-BE49-F238E27FC236}">
                <a16:creationId xmlns:a16="http://schemas.microsoft.com/office/drawing/2014/main" id="{B776A671-D285-CD08-8FB8-3847D25BB5DE}"/>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4854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B95FF4D-F8AF-B4E8-044B-DADF9DF6D194}"/>
              </a:ext>
            </a:extLst>
          </p:cNvPr>
          <p:cNvSpPr>
            <a:spLocks noGrp="1"/>
          </p:cNvSpPr>
          <p:nvPr>
            <p:ph type="title"/>
          </p:nvPr>
        </p:nvSpPr>
        <p:spPr>
          <a:xfrm>
            <a:off x="838200" y="495300"/>
            <a:ext cx="7772400" cy="1028700"/>
          </a:xfrm>
        </p:spPr>
        <p:txBody>
          <a:bodyPr/>
          <a:lstStyle/>
          <a:p>
            <a:pPr algn="ctr"/>
            <a:r>
              <a:rPr lang="en-US" sz="3000" dirty="0">
                <a:latin typeface="Calibri" panose="020F0502020204030204" pitchFamily="34" charset="0"/>
                <a:cs typeface="Calibri" panose="020F0502020204030204" pitchFamily="34" charset="0"/>
              </a:rPr>
              <a:t>NIH Diversity Supplements Awarded to Einstein</a:t>
            </a:r>
          </a:p>
        </p:txBody>
      </p:sp>
      <p:sp>
        <p:nvSpPr>
          <p:cNvPr id="4" name="Slide Number Placeholder 3">
            <a:extLst>
              <a:ext uri="{FF2B5EF4-FFF2-40B4-BE49-F238E27FC236}">
                <a16:creationId xmlns:a16="http://schemas.microsoft.com/office/drawing/2014/main" id="{695F6FA5-CA97-0E59-5488-7149B84D42FE}"/>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12</a:t>
            </a:fld>
            <a:endParaRPr lang="en-US" altLang="en-US"/>
          </a:p>
        </p:txBody>
      </p:sp>
      <p:pic>
        <p:nvPicPr>
          <p:cNvPr id="9" name="Content Placeholder 8">
            <a:extLst>
              <a:ext uri="{FF2B5EF4-FFF2-40B4-BE49-F238E27FC236}">
                <a16:creationId xmlns:a16="http://schemas.microsoft.com/office/drawing/2014/main" id="{058D869A-9041-4550-ED3B-4C2B17576A0B}"/>
              </a:ext>
            </a:extLst>
          </p:cNvPr>
          <p:cNvPicPr>
            <a:picLocks noGrp="1" noChangeAspect="1"/>
          </p:cNvPicPr>
          <p:nvPr>
            <p:ph idx="1"/>
          </p:nvPr>
        </p:nvPicPr>
        <p:blipFill>
          <a:blip r:embed="rId2"/>
          <a:stretch>
            <a:fillRect/>
          </a:stretch>
        </p:blipFill>
        <p:spPr>
          <a:xfrm>
            <a:off x="1905000" y="1768034"/>
            <a:ext cx="4876800" cy="3552451"/>
          </a:xfrm>
          <a:prstGeom prst="rect">
            <a:avLst/>
          </a:prstGeom>
        </p:spPr>
      </p:pic>
      <p:sp>
        <p:nvSpPr>
          <p:cNvPr id="14" name="TextBox 13">
            <a:extLst>
              <a:ext uri="{FF2B5EF4-FFF2-40B4-BE49-F238E27FC236}">
                <a16:creationId xmlns:a16="http://schemas.microsoft.com/office/drawing/2014/main" id="{33680840-6295-E1BD-0E40-BC5928D25E7B}"/>
              </a:ext>
            </a:extLst>
          </p:cNvPr>
          <p:cNvSpPr txBox="1"/>
          <p:nvPr/>
        </p:nvSpPr>
        <p:spPr>
          <a:xfrm>
            <a:off x="62079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98144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F30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13</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609600" y="1905000"/>
            <a:ext cx="8001000" cy="4114800"/>
          </a:xfrm>
        </p:spPr>
        <p:txBody>
          <a:bodyPr>
            <a:noAutofit/>
          </a:bodyPr>
          <a:lstStyle/>
          <a:p>
            <a:pPr algn="l">
              <a:spcBef>
                <a:spcPts val="0"/>
              </a:spcBef>
              <a:spcAft>
                <a:spcPts val="0"/>
              </a:spcAft>
              <a:buFont typeface="Wingdings" panose="05000000000000000000" pitchFamily="2" charset="2"/>
              <a:buChar char="q"/>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Ruth L. </a:t>
            </a:r>
            <a:r>
              <a:rPr lang="en-US" sz="20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Kirschstein</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National Research service F30 Award</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supports promising </a:t>
            </a:r>
            <a:r>
              <a:rPr lang="en-US" sz="20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doctoral candidates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who will perform dissertation research and training for an </a:t>
            </a:r>
            <a:r>
              <a:rPr lang="en-US" sz="20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M.D./Ph.D. degree</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 a scientific health-related field during the tenure of the award. Applicants for the F30 must be within 48 months of matriculation into an accredited MD/PhD program at the time of application (</a:t>
            </a:r>
            <a:r>
              <a:rPr lang="en-US" sz="20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for applicants pursuing an MD/PhD)</a:t>
            </a:r>
            <a:r>
              <a:rPr lang="en-US" sz="2000" dirty="0">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0"/>
              </a:spcAft>
              <a:buFont typeface="Wingdings" panose="05000000000000000000" pitchFamily="2" charset="2"/>
              <a:buChar char="q"/>
            </a:pPr>
            <a:endParaRPr lang="en-US" sz="2000" dirty="0">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buFont typeface="Wingdings" panose="05000000000000000000" pitchFamily="2" charset="2"/>
              <a:buChar char="q"/>
            </a:pPr>
            <a:r>
              <a:rPr lang="en-US" sz="2000" b="1" dirty="0">
                <a:latin typeface="Calibri" panose="020F0502020204030204" pitchFamily="34" charset="0"/>
                <a:ea typeface="Calibri" panose="020F0502020204030204" pitchFamily="34" charset="0"/>
                <a:cs typeface="Calibri" panose="020F0502020204030204" pitchFamily="34" charset="0"/>
              </a:rPr>
              <a:t>You (the applicant) are the PI, and your advisor is your sponsor</a:t>
            </a:r>
          </a:p>
          <a:p>
            <a:pPr marL="0" indent="0" algn="l">
              <a:spcBef>
                <a:spcPts val="0"/>
              </a:spcBef>
              <a:spcAft>
                <a:spcPts val="0"/>
              </a:spcAft>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buFont typeface="Wingdings" panose="05000000000000000000" pitchFamily="2" charset="2"/>
              <a:buChar char="q"/>
            </a:pPr>
            <a:r>
              <a:rPr lang="en-US" sz="2000" b="1" dirty="0">
                <a:latin typeface="Calibri" panose="020F0502020204030204" pitchFamily="34" charset="0"/>
                <a:ea typeface="Calibri" panose="020F0502020204030204" pitchFamily="34" charset="0"/>
                <a:cs typeface="Calibri" panose="020F0502020204030204" pitchFamily="34" charset="0"/>
              </a:rPr>
              <a:t>In Cayuse and eRA Commons these must reflect </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buFont typeface="Wingdings" panose="05000000000000000000" pitchFamily="2" charset="2"/>
              <a:buChar char="q"/>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58302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F30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14</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609600" y="1887523"/>
            <a:ext cx="7814577" cy="3903677"/>
          </a:xfrm>
        </p:spPr>
        <p:txBody>
          <a:bodyPr>
            <a:noAutofit/>
          </a:bodyPr>
          <a:lstStyle/>
          <a:p>
            <a:pPr algn="l">
              <a:spcBef>
                <a:spcPts val="0"/>
              </a:spcBef>
              <a:spcAft>
                <a:spcPts val="0"/>
              </a:spcAft>
              <a:buFont typeface="Wingdings" panose="05000000000000000000" pitchFamily="2" charset="2"/>
              <a:buChar char="q"/>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NCI requires a clear cancer focus in graduate research training and gives funding priority to applications whose sponsor and/or co-sponsor have active cancer-related R01, or R01-like, peer-reviewed research grants. For the NCI F30 Award, R01-like research funding includes peer-reviewed research grants from other federal sources and private foundations with a duration of at least 3 years with a minimum of $150,000 direct costs per year. Grants under a no-cost extension do not qualify.</a:t>
            </a:r>
          </a:p>
          <a:p>
            <a:pPr algn="l">
              <a:spcBef>
                <a:spcPts val="0"/>
              </a:spcBef>
              <a:spcAft>
                <a:spcPts val="0"/>
              </a:spcAft>
              <a:buFont typeface="Wingdings" panose="05000000000000000000" pitchFamily="2" charset="2"/>
              <a:buChar char="q"/>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l">
              <a:spcBef>
                <a:spcPts val="0"/>
              </a:spcBef>
              <a:spcAft>
                <a:spcPts val="0"/>
              </a:spcAft>
              <a:buFont typeface="Wingdings" panose="05000000000000000000" pitchFamily="2" charset="2"/>
              <a:buChar char="q"/>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0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https://www.cancer.gov/grants-training/training/funding/f30#:~:text=The%20NCI%20Ruth%20L.,the%20tenure%20of%20the%20award</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88022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F31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15</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838200" y="1828800"/>
            <a:ext cx="7585977" cy="3903677"/>
          </a:xfrm>
        </p:spPr>
        <p:txBody>
          <a:bodyPr>
            <a:noAutofit/>
          </a:bodyPr>
          <a:lstStyle/>
          <a:p>
            <a:pPr marL="0">
              <a:spcBef>
                <a:spcPts val="0"/>
              </a:spcBef>
              <a:spcAft>
                <a:spcPts val="0"/>
              </a:spcAft>
              <a:buFont typeface="Wingdings" panose="05000000000000000000" pitchFamily="2" charset="2"/>
              <a:buChar char="q"/>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F31: Individual Predoctoral Fellowship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https://researchtraining.nih.gov/programs/fellowships/F31</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spcBef>
                <a:spcPts val="0"/>
              </a:spcBef>
              <a:spcAft>
                <a:spcPts val="0"/>
              </a:spcAft>
              <a:buNone/>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F31 (diversity): Individual Predoctoral Fellowship to promote diversity in Health-Related Research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https://grants.nih.gov/grants/guide/pa-files/PA-21-052.html</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spcBef>
                <a:spcPts val="0"/>
              </a:spcBef>
              <a:spcAft>
                <a:spcPts val="0"/>
              </a:spcAft>
              <a:buNone/>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Calibri" panose="020F0502020204030204" pitchFamily="34" charset="0"/>
              </a:rPr>
              <a:t>The F31 is intended for predoctoral students in PhD programs working on biomedical research without a direct clinical component. </a:t>
            </a: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82463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F31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16</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609600" y="1887523"/>
            <a:ext cx="7814577" cy="3903677"/>
          </a:xfrm>
        </p:spPr>
        <p:txBody>
          <a:bodyPr>
            <a:noAutofit/>
          </a:bodyPr>
          <a:lstStyle/>
          <a:p>
            <a:pPr marL="0" indent="0">
              <a:spcBef>
                <a:spcPts val="0"/>
              </a:spcBef>
              <a:spcAft>
                <a:spcPts val="0"/>
              </a:spcAft>
              <a:buNone/>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Calibri" panose="020F0502020204030204" pitchFamily="34" charset="0"/>
              </a:rPr>
              <a:t>MD/PhD students may also apply for an F31, especially in the case where the relevant NIH institute does not support F30s; contact the Program Officer from your target institute for advice if you’re an MD/PhD deciding whether you should apply for an F31</a:t>
            </a:r>
            <a:endParaRPr lang="en-US" sz="2000" dirty="0">
              <a:latin typeface="Calibri" panose="020F0502020204030204" pitchFamily="34" charset="0"/>
              <a:cs typeface="Calibri" panose="020F0502020204030204" pitchFamily="34" charset="0"/>
            </a:endParaRPr>
          </a:p>
          <a:p>
            <a:pPr marL="0" indent="0">
              <a:spcBef>
                <a:spcPts val="0"/>
              </a:spcBef>
              <a:spcAft>
                <a:spcPts val="0"/>
              </a:spcAft>
              <a:buNone/>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Calibri" panose="020F0502020204030204" pitchFamily="34" charset="0"/>
              </a:rPr>
              <a:t>Applicants will receive up to five years (but typically 2-3 years) of support for research training, including: stipend, tuition and fees, and institutional allowance to defray costs like research supplies and conference travel.</a:t>
            </a:r>
          </a:p>
          <a:p>
            <a:pPr>
              <a:spcBef>
                <a:spcPts val="0"/>
              </a:spcBef>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96089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F31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17</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609600" y="1887523"/>
            <a:ext cx="7814577" cy="3903677"/>
          </a:xfrm>
        </p:spPr>
        <p:txBody>
          <a:bodyPr>
            <a:noAutofit/>
          </a:bodyPr>
          <a:lstStyle/>
          <a:p>
            <a:pPr marL="375761" indent="-366713">
              <a:spcBef>
                <a:spcPts val="0"/>
              </a:spcBef>
              <a:buFont typeface="Wingdings" panose="05000000000000000000" pitchFamily="2" charset="2"/>
              <a:buChar char="q"/>
              <a:tabLst>
                <a:tab pos="375761" algn="l"/>
                <a:tab pos="376238" algn="l"/>
              </a:tabLst>
            </a:pPr>
            <a:r>
              <a:rPr lang="en-US" sz="2000" spc="-8" dirty="0">
                <a:solidFill>
                  <a:schemeClr val="tx1"/>
                </a:solidFill>
                <a:latin typeface="Calibri" panose="020F0502020204030204" pitchFamily="34" charset="0"/>
                <a:cs typeface="Calibri" panose="020F0502020204030204" pitchFamily="34" charset="0"/>
              </a:rPr>
              <a:t>Ideally</a:t>
            </a:r>
            <a:r>
              <a:rPr lang="en-US" sz="2000" spc="-15"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after</a:t>
            </a:r>
            <a:r>
              <a:rPr lang="en-US" sz="2000" spc="-19"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qualifying</a:t>
            </a:r>
            <a:r>
              <a:rPr lang="en-US" sz="2000" spc="-1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exam</a:t>
            </a:r>
            <a:r>
              <a:rPr lang="en-US" sz="2000" spc="-19" dirty="0">
                <a:solidFill>
                  <a:schemeClr val="tx1"/>
                </a:solidFill>
                <a:latin typeface="Calibri" panose="020F0502020204030204" pitchFamily="34" charset="0"/>
                <a:cs typeface="Calibri" panose="020F0502020204030204" pitchFamily="34" charset="0"/>
              </a:rPr>
              <a:t>;</a:t>
            </a:r>
          </a:p>
          <a:p>
            <a:pPr marL="375761" indent="-366713">
              <a:spcBef>
                <a:spcPts val="0"/>
              </a:spcBef>
              <a:buFont typeface="Wingdings" panose="05000000000000000000" pitchFamily="2" charset="2"/>
              <a:buChar char="q"/>
              <a:tabLst>
                <a:tab pos="375761" algn="l"/>
                <a:tab pos="376238" algn="l"/>
              </a:tabLst>
            </a:pPr>
            <a:endParaRPr lang="en-US" sz="2000" dirty="0">
              <a:solidFill>
                <a:schemeClr val="tx1"/>
              </a:solidFill>
              <a:latin typeface="Calibri" panose="020F0502020204030204" pitchFamily="34" charset="0"/>
              <a:cs typeface="Calibri" panose="020F0502020204030204" pitchFamily="34" charset="0"/>
            </a:endParaRPr>
          </a:p>
          <a:p>
            <a:pPr marL="375761" indent="-366713">
              <a:spcBef>
                <a:spcPts val="0"/>
              </a:spcBef>
              <a:buFont typeface="Wingdings" panose="05000000000000000000" pitchFamily="2" charset="2"/>
              <a:buChar char="q"/>
              <a:tabLst>
                <a:tab pos="375761" algn="l"/>
                <a:tab pos="376238" algn="l"/>
              </a:tabLst>
            </a:pPr>
            <a:r>
              <a:rPr lang="en-US" sz="2000" spc="49" dirty="0">
                <a:solidFill>
                  <a:schemeClr val="tx1"/>
                </a:solidFill>
                <a:latin typeface="Calibri" panose="020F0502020204030204" pitchFamily="34" charset="0"/>
                <a:cs typeface="Calibri" panose="020F0502020204030204" pitchFamily="34" charset="0"/>
              </a:rPr>
              <a:t>If</a:t>
            </a:r>
            <a:r>
              <a:rPr lang="en-US" sz="2000" spc="-8" dirty="0">
                <a:solidFill>
                  <a:schemeClr val="tx1"/>
                </a:solidFill>
                <a:latin typeface="Calibri" panose="020F0502020204030204" pitchFamily="34" charset="0"/>
                <a:cs typeface="Calibri" panose="020F0502020204030204" pitchFamily="34" charset="0"/>
              </a:rPr>
              <a:t> </a:t>
            </a:r>
            <a:r>
              <a:rPr lang="en-US" sz="2000" spc="-19" dirty="0">
                <a:solidFill>
                  <a:schemeClr val="tx1"/>
                </a:solidFill>
                <a:latin typeface="Calibri" panose="020F0502020204030204" pitchFamily="34" charset="0"/>
                <a:cs typeface="Calibri" panose="020F0502020204030204" pitchFamily="34" charset="0"/>
              </a:rPr>
              <a:t>rejected,</a:t>
            </a:r>
            <a:r>
              <a:rPr lang="en-US" sz="2000" spc="-4"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can</a:t>
            </a:r>
            <a:r>
              <a:rPr lang="en-US" sz="2000" spc="-1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resubmit</a:t>
            </a:r>
            <a:r>
              <a:rPr lang="en-US" sz="2000" spc="-8"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(6-9</a:t>
            </a:r>
            <a:r>
              <a:rPr lang="en-US" sz="2000" spc="-8"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months</a:t>
            </a:r>
            <a:r>
              <a:rPr lang="en-US" sz="2000" spc="-11" dirty="0">
                <a:solidFill>
                  <a:schemeClr val="tx1"/>
                </a:solidFill>
                <a:latin typeface="Calibri" panose="020F0502020204030204" pitchFamily="34" charset="0"/>
                <a:cs typeface="Calibri" panose="020F0502020204030204" pitchFamily="34" charset="0"/>
              </a:rPr>
              <a:t> </a:t>
            </a:r>
            <a:r>
              <a:rPr lang="en-US" sz="2000" spc="-8" dirty="0">
                <a:solidFill>
                  <a:schemeClr val="tx1"/>
                </a:solidFill>
                <a:latin typeface="Calibri" panose="020F0502020204030204" pitchFamily="34" charset="0"/>
                <a:cs typeface="Calibri" panose="020F0502020204030204" pitchFamily="34" charset="0"/>
              </a:rPr>
              <a:t>turnover);</a:t>
            </a:r>
          </a:p>
          <a:p>
            <a:pPr marL="375761" indent="-366713">
              <a:spcBef>
                <a:spcPts val="0"/>
              </a:spcBef>
              <a:buFont typeface="Wingdings" panose="05000000000000000000" pitchFamily="2" charset="2"/>
              <a:buChar char="q"/>
              <a:tabLst>
                <a:tab pos="375761" algn="l"/>
                <a:tab pos="376238" algn="l"/>
              </a:tabLst>
            </a:pPr>
            <a:endParaRPr lang="en-US" sz="2000" dirty="0">
              <a:solidFill>
                <a:schemeClr val="tx1"/>
              </a:solidFill>
              <a:latin typeface="Calibri" panose="020F0502020204030204" pitchFamily="34" charset="0"/>
              <a:cs typeface="Calibri" panose="020F0502020204030204" pitchFamily="34" charset="0"/>
            </a:endParaRPr>
          </a:p>
          <a:p>
            <a:pPr marL="375761" marR="940118" indent="-366713">
              <a:spcBef>
                <a:spcPts val="0"/>
              </a:spcBef>
              <a:buFont typeface="Wingdings" panose="05000000000000000000" pitchFamily="2" charset="2"/>
              <a:buChar char="q"/>
              <a:tabLst>
                <a:tab pos="375761" algn="l"/>
                <a:tab pos="376238" algn="l"/>
              </a:tabLst>
            </a:pPr>
            <a:r>
              <a:rPr lang="en-US" sz="2000" spc="49" dirty="0">
                <a:solidFill>
                  <a:schemeClr val="tx1"/>
                </a:solidFill>
                <a:latin typeface="Calibri" panose="020F0502020204030204" pitchFamily="34" charset="0"/>
                <a:cs typeface="Calibri" panose="020F0502020204030204" pitchFamily="34" charset="0"/>
              </a:rPr>
              <a:t>If</a:t>
            </a:r>
            <a:r>
              <a:rPr lang="en-US" sz="2000" spc="-26" dirty="0">
                <a:solidFill>
                  <a:schemeClr val="tx1"/>
                </a:solidFill>
                <a:latin typeface="Calibri" panose="020F0502020204030204" pitchFamily="34" charset="0"/>
                <a:cs typeface="Calibri" panose="020F0502020204030204" pitchFamily="34" charset="0"/>
              </a:rPr>
              <a:t> </a:t>
            </a:r>
            <a:r>
              <a:rPr lang="en-US" sz="2000" spc="-19" dirty="0">
                <a:solidFill>
                  <a:schemeClr val="tx1"/>
                </a:solidFill>
                <a:latin typeface="Calibri" panose="020F0502020204030204" pitchFamily="34" charset="0"/>
                <a:cs typeface="Calibri" panose="020F0502020204030204" pitchFamily="34" charset="0"/>
              </a:rPr>
              <a:t>rejected,</a:t>
            </a:r>
            <a:r>
              <a:rPr lang="en-US" sz="2000" spc="-26"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can</a:t>
            </a:r>
            <a:r>
              <a:rPr lang="en-US" sz="2000" spc="-3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apply</a:t>
            </a:r>
            <a:r>
              <a:rPr lang="en-US" sz="2000" spc="-23" dirty="0">
                <a:solidFill>
                  <a:schemeClr val="tx1"/>
                </a:solidFill>
                <a:latin typeface="Calibri" panose="020F0502020204030204" pitchFamily="34" charset="0"/>
                <a:cs typeface="Calibri" panose="020F0502020204030204" pitchFamily="34" charset="0"/>
              </a:rPr>
              <a:t> </a:t>
            </a:r>
            <a:r>
              <a:rPr lang="en-US" sz="2000" spc="49" dirty="0">
                <a:solidFill>
                  <a:schemeClr val="tx1"/>
                </a:solidFill>
                <a:latin typeface="Calibri" panose="020F0502020204030204" pitchFamily="34" charset="0"/>
                <a:cs typeface="Calibri" panose="020F0502020204030204" pitchFamily="34" charset="0"/>
              </a:rPr>
              <a:t>to</a:t>
            </a:r>
            <a:r>
              <a:rPr lang="en-US" sz="2000" spc="-3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other</a:t>
            </a:r>
            <a:r>
              <a:rPr lang="en-US" sz="2000" spc="-3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foundational</a:t>
            </a:r>
            <a:r>
              <a:rPr lang="en-US" sz="2000" spc="-3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(not</a:t>
            </a:r>
            <a:r>
              <a:rPr lang="en-US" sz="2000" spc="-23"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just</a:t>
            </a:r>
            <a:r>
              <a:rPr lang="en-US" sz="2000" spc="-26"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NIH)</a:t>
            </a:r>
            <a:r>
              <a:rPr lang="en-US" sz="2000" spc="-30" dirty="0">
                <a:solidFill>
                  <a:schemeClr val="tx1"/>
                </a:solidFill>
                <a:latin typeface="Calibri" panose="020F0502020204030204" pitchFamily="34" charset="0"/>
                <a:cs typeface="Calibri" panose="020F0502020204030204" pitchFamily="34" charset="0"/>
              </a:rPr>
              <a:t> </a:t>
            </a:r>
            <a:r>
              <a:rPr lang="en-US" sz="2000" spc="-8" dirty="0">
                <a:solidFill>
                  <a:schemeClr val="tx1"/>
                </a:solidFill>
                <a:latin typeface="Calibri" panose="020F0502020204030204" pitchFamily="34" charset="0"/>
                <a:cs typeface="Calibri" panose="020F0502020204030204" pitchFamily="34" charset="0"/>
              </a:rPr>
              <a:t>funding fellowships;</a:t>
            </a:r>
          </a:p>
          <a:p>
            <a:pPr marL="9048" marR="940118" indent="0">
              <a:spcBef>
                <a:spcPts val="0"/>
              </a:spcBef>
              <a:buNone/>
              <a:tabLst>
                <a:tab pos="375761" algn="l"/>
                <a:tab pos="376238" algn="l"/>
              </a:tabLst>
            </a:pPr>
            <a:endParaRPr lang="en-US" sz="2000" dirty="0">
              <a:solidFill>
                <a:schemeClr val="tx1"/>
              </a:solidFill>
              <a:latin typeface="Calibri" panose="020F0502020204030204" pitchFamily="34" charset="0"/>
              <a:cs typeface="Calibri" panose="020F0502020204030204" pitchFamily="34" charset="0"/>
            </a:endParaRPr>
          </a:p>
          <a:p>
            <a:pPr marL="375761" marR="3810" indent="-366713">
              <a:spcBef>
                <a:spcPts val="0"/>
              </a:spcBef>
              <a:buFont typeface="Wingdings" panose="05000000000000000000" pitchFamily="2" charset="2"/>
              <a:buChar char="q"/>
              <a:tabLst>
                <a:tab pos="375761" algn="l"/>
                <a:tab pos="376238" algn="l"/>
              </a:tabLst>
            </a:pPr>
            <a:r>
              <a:rPr lang="en-US" sz="2000" spc="-60" dirty="0">
                <a:solidFill>
                  <a:schemeClr val="tx1"/>
                </a:solidFill>
                <a:latin typeface="Calibri" panose="020F0502020204030204" pitchFamily="34" charset="0"/>
                <a:cs typeface="Calibri" panose="020F0502020204030204" pitchFamily="34" charset="0"/>
              </a:rPr>
              <a:t>Can </a:t>
            </a:r>
            <a:r>
              <a:rPr lang="en-US" sz="2000" dirty="0">
                <a:solidFill>
                  <a:schemeClr val="tx1"/>
                </a:solidFill>
                <a:latin typeface="Calibri" panose="020F0502020204030204" pitchFamily="34" charset="0"/>
                <a:cs typeface="Calibri" panose="020F0502020204030204" pitchFamily="34" charset="0"/>
              </a:rPr>
              <a:t>use</a:t>
            </a:r>
            <a:r>
              <a:rPr lang="en-US" sz="2000" spc="-6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data</a:t>
            </a:r>
            <a:r>
              <a:rPr lang="en-US" sz="2000" spc="-60" dirty="0">
                <a:solidFill>
                  <a:schemeClr val="tx1"/>
                </a:solidFill>
                <a:latin typeface="Calibri" panose="020F0502020204030204" pitchFamily="34" charset="0"/>
                <a:cs typeface="Calibri" panose="020F0502020204030204" pitchFamily="34" charset="0"/>
              </a:rPr>
              <a:t> </a:t>
            </a:r>
            <a:r>
              <a:rPr lang="en-US" sz="2000" spc="49" dirty="0">
                <a:solidFill>
                  <a:schemeClr val="tx1"/>
                </a:solidFill>
                <a:latin typeface="Calibri" panose="020F0502020204030204" pitchFamily="34" charset="0"/>
                <a:cs typeface="Calibri" panose="020F0502020204030204" pitchFamily="34" charset="0"/>
              </a:rPr>
              <a:t>from</a:t>
            </a:r>
            <a:r>
              <a:rPr lang="en-US" sz="2000" spc="-56"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diversity</a:t>
            </a:r>
            <a:r>
              <a:rPr lang="en-US" sz="2000" spc="-56"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supplemented</a:t>
            </a:r>
            <a:r>
              <a:rPr lang="en-US" sz="2000" spc="-6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as</a:t>
            </a:r>
            <a:r>
              <a:rPr lang="en-US" sz="2000" spc="-6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preliminary</a:t>
            </a:r>
            <a:r>
              <a:rPr lang="en-US" sz="2000" spc="-56"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data</a:t>
            </a:r>
            <a:r>
              <a:rPr lang="en-US" sz="2000" spc="-56" dirty="0">
                <a:solidFill>
                  <a:schemeClr val="tx1"/>
                </a:solidFill>
                <a:latin typeface="Calibri" panose="020F0502020204030204" pitchFamily="34" charset="0"/>
                <a:cs typeface="Calibri" panose="020F0502020204030204" pitchFamily="34" charset="0"/>
              </a:rPr>
              <a:t> </a:t>
            </a:r>
            <a:r>
              <a:rPr lang="en-US" sz="2000" spc="45" dirty="0">
                <a:solidFill>
                  <a:schemeClr val="tx1"/>
                </a:solidFill>
                <a:latin typeface="Calibri" panose="020F0502020204030204" pitchFamily="34" charset="0"/>
                <a:cs typeface="Calibri" panose="020F0502020204030204" pitchFamily="34" charset="0"/>
              </a:rPr>
              <a:t>for</a:t>
            </a:r>
            <a:r>
              <a:rPr lang="en-US" sz="2000" spc="-56" dirty="0">
                <a:solidFill>
                  <a:schemeClr val="tx1"/>
                </a:solidFill>
                <a:latin typeface="Calibri" panose="020F0502020204030204" pitchFamily="34" charset="0"/>
                <a:cs typeface="Calibri" panose="020F0502020204030204" pitchFamily="34" charset="0"/>
              </a:rPr>
              <a:t> </a:t>
            </a:r>
            <a:r>
              <a:rPr lang="en-US" sz="2000" spc="-8" dirty="0">
                <a:solidFill>
                  <a:schemeClr val="tx1"/>
                </a:solidFill>
                <a:latin typeface="Calibri" panose="020F0502020204030204" pitchFamily="34" charset="0"/>
                <a:cs typeface="Calibri" panose="020F0502020204030204" pitchFamily="34" charset="0"/>
              </a:rPr>
              <a:t>another project</a:t>
            </a:r>
            <a:endParaRPr lang="en-US" sz="20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22891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Timeline: F31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18</a:t>
            </a:fld>
            <a:endParaRPr lang="en-US" altLang="en-US" sz="1100">
              <a:solidFill>
                <a:srgbClr val="383272"/>
              </a:solidFill>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pic>
        <p:nvPicPr>
          <p:cNvPr id="7" name="object 7">
            <a:extLst>
              <a:ext uri="{FF2B5EF4-FFF2-40B4-BE49-F238E27FC236}">
                <a16:creationId xmlns:a16="http://schemas.microsoft.com/office/drawing/2014/main" id="{9A85C948-5E82-414B-18D1-09688789A4C2}"/>
              </a:ext>
            </a:extLst>
          </p:cNvPr>
          <p:cNvPicPr>
            <a:picLocks noGrp="1"/>
          </p:cNvPicPr>
          <p:nvPr>
            <p:ph idx="1"/>
          </p:nvPr>
        </p:nvPicPr>
        <p:blipFill>
          <a:blip r:embed="rId2" cstate="print"/>
          <a:stretch>
            <a:fillRect/>
          </a:stretch>
        </p:blipFill>
        <p:spPr>
          <a:xfrm>
            <a:off x="1131517" y="3248893"/>
            <a:ext cx="6771428" cy="1180952"/>
          </a:xfrm>
          <a:prstGeom prst="rect">
            <a:avLst/>
          </a:prstGeom>
        </p:spPr>
      </p:pic>
    </p:spTree>
    <p:extLst>
      <p:ext uri="{BB962C8B-B14F-4D97-AF65-F5344CB8AC3E}">
        <p14:creationId xmlns:p14="http://schemas.microsoft.com/office/powerpoint/2010/main" val="1222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533400"/>
            <a:ext cx="7509777" cy="1150362"/>
          </a:xfrm>
          <a:prstGeom prst="rect">
            <a:avLst/>
          </a:prstGeom>
        </p:spPr>
        <p:txBody>
          <a:bodyPr vert="horz" wrap="square" lIns="0" tIns="163877" rIns="0" bIns="0" numCol="1" rtlCol="0" anchor="ctr" anchorCtr="0" compatLnSpc="1">
            <a:prstTxWarp prst="textNoShape">
              <a:avLst/>
            </a:prstTxWarp>
            <a:spAutoFit/>
          </a:bodyPr>
          <a:lstStyle/>
          <a:p>
            <a:pPr marL="1456848" algn="ctr">
              <a:spcBef>
                <a:spcPts val="101"/>
              </a:spcBef>
            </a:pPr>
            <a:r>
              <a:rPr sz="3200" spc="-45" dirty="0">
                <a:latin typeface="Calibri" panose="020F0502020204030204" pitchFamily="34" charset="0"/>
                <a:cs typeface="Calibri" panose="020F0502020204030204" pitchFamily="34" charset="0"/>
              </a:rPr>
              <a:t>What</a:t>
            </a:r>
            <a:r>
              <a:rPr sz="3200" spc="-101" dirty="0">
                <a:latin typeface="Calibri" panose="020F0502020204030204" pitchFamily="34" charset="0"/>
                <a:cs typeface="Calibri" panose="020F0502020204030204" pitchFamily="34" charset="0"/>
              </a:rPr>
              <a:t> </a:t>
            </a:r>
            <a:r>
              <a:rPr sz="3200" spc="-120" dirty="0">
                <a:latin typeface="Calibri" panose="020F0502020204030204" pitchFamily="34" charset="0"/>
                <a:cs typeface="Calibri" panose="020F0502020204030204" pitchFamily="34" charset="0"/>
              </a:rPr>
              <a:t>is</a:t>
            </a:r>
            <a:r>
              <a:rPr sz="3200" spc="-98"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the</a:t>
            </a:r>
            <a:r>
              <a:rPr sz="3200" spc="-90" dirty="0">
                <a:latin typeface="Calibri" panose="020F0502020204030204" pitchFamily="34" charset="0"/>
                <a:cs typeface="Calibri" panose="020F0502020204030204" pitchFamily="34" charset="0"/>
              </a:rPr>
              <a:t> </a:t>
            </a:r>
            <a:r>
              <a:rPr sz="3200" spc="-71" dirty="0">
                <a:latin typeface="Calibri" panose="020F0502020204030204" pitchFamily="34" charset="0"/>
                <a:cs typeface="Calibri" panose="020F0502020204030204" pitchFamily="34" charset="0"/>
              </a:rPr>
              <a:t>Office</a:t>
            </a:r>
            <a:r>
              <a:rPr sz="3200" spc="-98"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of</a:t>
            </a:r>
            <a:r>
              <a:rPr sz="3200" spc="-94" dirty="0">
                <a:latin typeface="Calibri" panose="020F0502020204030204" pitchFamily="34" charset="0"/>
                <a:cs typeface="Calibri" panose="020F0502020204030204" pitchFamily="34" charset="0"/>
              </a:rPr>
              <a:t> </a:t>
            </a:r>
            <a:r>
              <a:rPr sz="3200" spc="-86" dirty="0">
                <a:latin typeface="Calibri" panose="020F0502020204030204" pitchFamily="34" charset="0"/>
                <a:cs typeface="Calibri" panose="020F0502020204030204" pitchFamily="34" charset="0"/>
              </a:rPr>
              <a:t>Grant</a:t>
            </a:r>
            <a:r>
              <a:rPr sz="3200" spc="-98" dirty="0">
                <a:latin typeface="Calibri" panose="020F0502020204030204" pitchFamily="34" charset="0"/>
                <a:cs typeface="Calibri" panose="020F0502020204030204" pitchFamily="34" charset="0"/>
              </a:rPr>
              <a:t> </a:t>
            </a:r>
            <a:r>
              <a:rPr sz="3200" spc="-60" dirty="0">
                <a:latin typeface="Calibri" panose="020F0502020204030204" pitchFamily="34" charset="0"/>
                <a:cs typeface="Calibri" panose="020F0502020204030204" pitchFamily="34" charset="0"/>
              </a:rPr>
              <a:t>Support?</a:t>
            </a:r>
            <a:br>
              <a:rPr lang="en-US" sz="3200" spc="-60" dirty="0">
                <a:latin typeface="Calibri" panose="020F0502020204030204" pitchFamily="34" charset="0"/>
                <a:cs typeface="Calibri" panose="020F0502020204030204" pitchFamily="34" charset="0"/>
              </a:rPr>
            </a:br>
            <a:endParaRPr sz="3200" dirty="0">
              <a:latin typeface="Calibri" panose="020F0502020204030204" pitchFamily="34" charset="0"/>
              <a:cs typeface="Calibri" panose="020F0502020204030204" pitchFamily="34" charset="0"/>
            </a:endParaRPr>
          </a:p>
        </p:txBody>
      </p:sp>
      <p:sp>
        <p:nvSpPr>
          <p:cNvPr id="4" name="object 4"/>
          <p:cNvSpPr txBox="1"/>
          <p:nvPr/>
        </p:nvSpPr>
        <p:spPr>
          <a:xfrm>
            <a:off x="609600" y="2034043"/>
            <a:ext cx="8077200" cy="3433248"/>
          </a:xfrm>
          <a:prstGeom prst="rect">
            <a:avLst/>
          </a:prstGeom>
        </p:spPr>
        <p:txBody>
          <a:bodyPr vert="horz" wrap="square" lIns="0" tIns="40005" rIns="0" bIns="0" rtlCol="0">
            <a:spAutoFit/>
          </a:bodyPr>
          <a:lstStyle/>
          <a:p>
            <a:pPr marL="180975" marR="3810" indent="-171450">
              <a:lnSpc>
                <a:spcPct val="88800"/>
              </a:lnSpc>
              <a:spcBef>
                <a:spcPts val="315"/>
              </a:spcBef>
              <a:buChar char="•"/>
              <a:tabLst>
                <a:tab pos="180975" algn="l"/>
              </a:tabLst>
            </a:pPr>
            <a:r>
              <a:rPr spc="-139" dirty="0">
                <a:solidFill>
                  <a:srgbClr val="002060"/>
                </a:solidFill>
                <a:latin typeface="Calibri" panose="020F0502020204030204" pitchFamily="34" charset="0"/>
                <a:cs typeface="Calibri" panose="020F0502020204030204" pitchFamily="34" charset="0"/>
              </a:rPr>
              <a:t>The</a:t>
            </a:r>
            <a:r>
              <a:rPr spc="-86" dirty="0">
                <a:solidFill>
                  <a:srgbClr val="002060"/>
                </a:solidFill>
                <a:latin typeface="Calibri" panose="020F0502020204030204" pitchFamily="34" charset="0"/>
                <a:cs typeface="Calibri" panose="020F0502020204030204" pitchFamily="34" charset="0"/>
              </a:rPr>
              <a:t> </a:t>
            </a:r>
            <a:r>
              <a:rPr spc="-71" dirty="0">
                <a:solidFill>
                  <a:srgbClr val="002060"/>
                </a:solidFill>
                <a:latin typeface="Calibri" panose="020F0502020204030204" pitchFamily="34" charset="0"/>
                <a:cs typeface="Calibri" panose="020F0502020204030204" pitchFamily="34" charset="0"/>
              </a:rPr>
              <a:t>Office</a:t>
            </a:r>
            <a:r>
              <a:rPr spc="-83"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of</a:t>
            </a:r>
            <a:r>
              <a:rPr spc="-86" dirty="0">
                <a:solidFill>
                  <a:srgbClr val="002060"/>
                </a:solidFill>
                <a:latin typeface="Calibri" panose="020F0502020204030204" pitchFamily="34" charset="0"/>
                <a:cs typeface="Calibri" panose="020F0502020204030204" pitchFamily="34" charset="0"/>
              </a:rPr>
              <a:t> </a:t>
            </a:r>
            <a:r>
              <a:rPr spc="-83" dirty="0">
                <a:solidFill>
                  <a:srgbClr val="002060"/>
                </a:solidFill>
                <a:latin typeface="Calibri" panose="020F0502020204030204" pitchFamily="34" charset="0"/>
                <a:cs typeface="Calibri" panose="020F0502020204030204" pitchFamily="34" charset="0"/>
              </a:rPr>
              <a:t>Grant</a:t>
            </a:r>
            <a:r>
              <a:rPr spc="-90" dirty="0">
                <a:solidFill>
                  <a:srgbClr val="002060"/>
                </a:solidFill>
                <a:latin typeface="Calibri" panose="020F0502020204030204" pitchFamily="34" charset="0"/>
                <a:cs typeface="Calibri" panose="020F0502020204030204" pitchFamily="34" charset="0"/>
              </a:rPr>
              <a:t> </a:t>
            </a:r>
            <a:r>
              <a:rPr spc="-75" dirty="0">
                <a:solidFill>
                  <a:srgbClr val="002060"/>
                </a:solidFill>
                <a:latin typeface="Calibri" panose="020F0502020204030204" pitchFamily="34" charset="0"/>
                <a:cs typeface="Calibri" panose="020F0502020204030204" pitchFamily="34" charset="0"/>
              </a:rPr>
              <a:t>Support</a:t>
            </a:r>
            <a:r>
              <a:rPr spc="-90" dirty="0">
                <a:solidFill>
                  <a:srgbClr val="002060"/>
                </a:solidFill>
                <a:latin typeface="Calibri" panose="020F0502020204030204" pitchFamily="34" charset="0"/>
                <a:cs typeface="Calibri" panose="020F0502020204030204" pitchFamily="34" charset="0"/>
              </a:rPr>
              <a:t> </a:t>
            </a:r>
            <a:r>
              <a:rPr spc="-199" dirty="0">
                <a:solidFill>
                  <a:srgbClr val="002060"/>
                </a:solidFill>
                <a:latin typeface="Calibri" panose="020F0502020204030204" pitchFamily="34" charset="0"/>
                <a:cs typeface="Calibri" panose="020F0502020204030204" pitchFamily="34" charset="0"/>
              </a:rPr>
              <a:t>(OGS)</a:t>
            </a:r>
            <a:r>
              <a:rPr spc="-94" dirty="0">
                <a:solidFill>
                  <a:srgbClr val="002060"/>
                </a:solidFill>
                <a:latin typeface="Calibri" panose="020F0502020204030204" pitchFamily="34" charset="0"/>
                <a:cs typeface="Calibri" panose="020F0502020204030204" pitchFamily="34" charset="0"/>
              </a:rPr>
              <a:t> </a:t>
            </a:r>
            <a:r>
              <a:rPr spc="-101" dirty="0">
                <a:solidFill>
                  <a:srgbClr val="002060"/>
                </a:solidFill>
                <a:latin typeface="Calibri" panose="020F0502020204030204" pitchFamily="34" charset="0"/>
                <a:cs typeface="Calibri" panose="020F0502020204030204" pitchFamily="34" charset="0"/>
              </a:rPr>
              <a:t>is</a:t>
            </a:r>
            <a:r>
              <a:rPr spc="-90" dirty="0">
                <a:solidFill>
                  <a:srgbClr val="002060"/>
                </a:solidFill>
                <a:latin typeface="Calibri" panose="020F0502020204030204" pitchFamily="34" charset="0"/>
                <a:cs typeface="Calibri" panose="020F0502020204030204" pitchFamily="34" charset="0"/>
              </a:rPr>
              <a:t> </a:t>
            </a:r>
            <a:r>
              <a:rPr spc="-79" dirty="0">
                <a:solidFill>
                  <a:srgbClr val="002060"/>
                </a:solidFill>
                <a:latin typeface="Calibri" panose="020F0502020204030204" pitchFamily="34" charset="0"/>
                <a:cs typeface="Calibri" panose="020F0502020204030204" pitchFamily="34" charset="0"/>
              </a:rPr>
              <a:t>comprised</a:t>
            </a:r>
            <a:r>
              <a:rPr spc="-86"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of</a:t>
            </a:r>
            <a:r>
              <a:rPr spc="-86" dirty="0">
                <a:solidFill>
                  <a:srgbClr val="002060"/>
                </a:solidFill>
                <a:latin typeface="Calibri" panose="020F0502020204030204" pitchFamily="34" charset="0"/>
                <a:cs typeface="Calibri" panose="020F0502020204030204" pitchFamily="34" charset="0"/>
              </a:rPr>
              <a:t> </a:t>
            </a:r>
            <a:r>
              <a:rPr spc="-56" dirty="0">
                <a:solidFill>
                  <a:srgbClr val="002060"/>
                </a:solidFill>
                <a:latin typeface="Calibri" panose="020F0502020204030204" pitchFamily="34" charset="0"/>
                <a:cs typeface="Calibri" panose="020F0502020204030204" pitchFamily="34" charset="0"/>
              </a:rPr>
              <a:t>only</a:t>
            </a:r>
            <a:r>
              <a:rPr spc="-86" dirty="0">
                <a:solidFill>
                  <a:srgbClr val="002060"/>
                </a:solidFill>
                <a:latin typeface="Calibri" panose="020F0502020204030204" pitchFamily="34" charset="0"/>
                <a:cs typeface="Calibri" panose="020F0502020204030204" pitchFamily="34" charset="0"/>
              </a:rPr>
              <a:t> </a:t>
            </a:r>
            <a:r>
              <a:rPr spc="-15" dirty="0">
                <a:solidFill>
                  <a:srgbClr val="002060"/>
                </a:solidFill>
                <a:latin typeface="Calibri" panose="020F0502020204030204" pitchFamily="34" charset="0"/>
                <a:cs typeface="Calibri" panose="020F0502020204030204" pitchFamily="34" charset="0"/>
              </a:rPr>
              <a:t>four </a:t>
            </a:r>
            <a:r>
              <a:rPr spc="-64" dirty="0">
                <a:solidFill>
                  <a:srgbClr val="002060"/>
                </a:solidFill>
                <a:latin typeface="Calibri" panose="020F0502020204030204" pitchFamily="34" charset="0"/>
                <a:cs typeface="Calibri" panose="020F0502020204030204" pitchFamily="34" charset="0"/>
              </a:rPr>
              <a:t>individuals</a:t>
            </a:r>
            <a:r>
              <a:rPr spc="-68" dirty="0">
                <a:solidFill>
                  <a:srgbClr val="002060"/>
                </a:solidFill>
                <a:latin typeface="Calibri" panose="020F0502020204030204" pitchFamily="34" charset="0"/>
                <a:cs typeface="Calibri" panose="020F0502020204030204" pitchFamily="34" charset="0"/>
              </a:rPr>
              <a:t> </a:t>
            </a:r>
            <a:r>
              <a:rPr spc="-56" dirty="0">
                <a:solidFill>
                  <a:srgbClr val="002060"/>
                </a:solidFill>
                <a:latin typeface="Calibri" panose="020F0502020204030204" pitchFamily="34" charset="0"/>
                <a:cs typeface="Calibri" panose="020F0502020204030204" pitchFamily="34" charset="0"/>
              </a:rPr>
              <a:t>who</a:t>
            </a:r>
            <a:r>
              <a:rPr spc="-64" dirty="0">
                <a:solidFill>
                  <a:srgbClr val="002060"/>
                </a:solidFill>
                <a:latin typeface="Calibri" panose="020F0502020204030204" pitchFamily="34" charset="0"/>
                <a:cs typeface="Calibri" panose="020F0502020204030204" pitchFamily="34" charset="0"/>
              </a:rPr>
              <a:t> provide</a:t>
            </a:r>
            <a:r>
              <a:rPr spc="-56" dirty="0">
                <a:solidFill>
                  <a:srgbClr val="002060"/>
                </a:solidFill>
                <a:latin typeface="Calibri" panose="020F0502020204030204" pitchFamily="34" charset="0"/>
                <a:cs typeface="Calibri" panose="020F0502020204030204" pitchFamily="34" charset="0"/>
              </a:rPr>
              <a:t> </a:t>
            </a:r>
            <a:r>
              <a:rPr spc="-64" dirty="0">
                <a:solidFill>
                  <a:srgbClr val="002060"/>
                </a:solidFill>
                <a:latin typeface="Calibri" panose="020F0502020204030204" pitchFamily="34" charset="0"/>
                <a:cs typeface="Calibri" panose="020F0502020204030204" pitchFamily="34" charset="0"/>
              </a:rPr>
              <a:t>pre-</a:t>
            </a:r>
            <a:r>
              <a:rPr spc="-83" dirty="0">
                <a:solidFill>
                  <a:srgbClr val="002060"/>
                </a:solidFill>
                <a:latin typeface="Calibri" panose="020F0502020204030204" pitchFamily="34" charset="0"/>
                <a:cs typeface="Calibri" panose="020F0502020204030204" pitchFamily="34" charset="0"/>
              </a:rPr>
              <a:t>award</a:t>
            </a:r>
            <a:r>
              <a:rPr spc="-60" dirty="0">
                <a:solidFill>
                  <a:srgbClr val="002060"/>
                </a:solidFill>
                <a:latin typeface="Calibri" panose="020F0502020204030204" pitchFamily="34" charset="0"/>
                <a:cs typeface="Calibri" panose="020F0502020204030204" pitchFamily="34" charset="0"/>
              </a:rPr>
              <a:t> </a:t>
            </a:r>
            <a:r>
              <a:rPr spc="-56" dirty="0">
                <a:solidFill>
                  <a:srgbClr val="002060"/>
                </a:solidFill>
                <a:latin typeface="Calibri" panose="020F0502020204030204" pitchFamily="34" charset="0"/>
                <a:cs typeface="Calibri" panose="020F0502020204030204" pitchFamily="34" charset="0"/>
              </a:rPr>
              <a:t>administrative </a:t>
            </a:r>
            <a:r>
              <a:rPr spc="-116" dirty="0">
                <a:solidFill>
                  <a:srgbClr val="002060"/>
                </a:solidFill>
                <a:latin typeface="Calibri" panose="020F0502020204030204" pitchFamily="34" charset="0"/>
                <a:cs typeface="Calibri" panose="020F0502020204030204" pitchFamily="34" charset="0"/>
              </a:rPr>
              <a:t>assistance</a:t>
            </a:r>
            <a:r>
              <a:rPr spc="-53" dirty="0">
                <a:solidFill>
                  <a:srgbClr val="002060"/>
                </a:solidFill>
                <a:latin typeface="Calibri" panose="020F0502020204030204" pitchFamily="34" charset="0"/>
                <a:cs typeface="Calibri" panose="020F0502020204030204" pitchFamily="34" charset="0"/>
              </a:rPr>
              <a:t> </a:t>
            </a:r>
            <a:r>
              <a:rPr spc="-19" dirty="0">
                <a:solidFill>
                  <a:srgbClr val="002060"/>
                </a:solidFill>
                <a:latin typeface="Calibri" panose="020F0502020204030204" pitchFamily="34" charset="0"/>
                <a:cs typeface="Calibri" panose="020F0502020204030204" pitchFamily="34" charset="0"/>
              </a:rPr>
              <a:t>to </a:t>
            </a:r>
            <a:r>
              <a:rPr spc="-26" dirty="0">
                <a:solidFill>
                  <a:srgbClr val="002060"/>
                </a:solidFill>
                <a:latin typeface="Calibri" panose="020F0502020204030204" pitchFamily="34" charset="0"/>
                <a:cs typeface="Calibri" panose="020F0502020204030204" pitchFamily="34" charset="0"/>
              </a:rPr>
              <a:t>the</a:t>
            </a:r>
            <a:r>
              <a:rPr spc="-86" dirty="0">
                <a:solidFill>
                  <a:srgbClr val="002060"/>
                </a:solidFill>
                <a:latin typeface="Calibri" panose="020F0502020204030204" pitchFamily="34" charset="0"/>
                <a:cs typeface="Calibri" panose="020F0502020204030204" pitchFamily="34" charset="0"/>
              </a:rPr>
              <a:t> </a:t>
            </a:r>
            <a:r>
              <a:rPr spc="-34" dirty="0">
                <a:solidFill>
                  <a:srgbClr val="002060"/>
                </a:solidFill>
                <a:latin typeface="Calibri" panose="020F0502020204030204" pitchFamily="34" charset="0"/>
                <a:cs typeface="Calibri" panose="020F0502020204030204" pitchFamily="34" charset="0"/>
              </a:rPr>
              <a:t>entire</a:t>
            </a:r>
            <a:r>
              <a:rPr spc="-86" dirty="0">
                <a:solidFill>
                  <a:srgbClr val="002060"/>
                </a:solidFill>
                <a:latin typeface="Calibri" panose="020F0502020204030204" pitchFamily="34" charset="0"/>
                <a:cs typeface="Calibri" panose="020F0502020204030204" pitchFamily="34" charset="0"/>
              </a:rPr>
              <a:t> Einstein</a:t>
            </a:r>
            <a:r>
              <a:rPr spc="-90" dirty="0">
                <a:solidFill>
                  <a:srgbClr val="002060"/>
                </a:solidFill>
                <a:latin typeface="Calibri" panose="020F0502020204030204" pitchFamily="34" charset="0"/>
                <a:cs typeface="Calibri" panose="020F0502020204030204" pitchFamily="34" charset="0"/>
              </a:rPr>
              <a:t> </a:t>
            </a:r>
            <a:r>
              <a:rPr spc="-8" dirty="0">
                <a:solidFill>
                  <a:srgbClr val="002060"/>
                </a:solidFill>
                <a:latin typeface="Calibri" panose="020F0502020204030204" pitchFamily="34" charset="0"/>
                <a:cs typeface="Calibri" panose="020F0502020204030204" pitchFamily="34" charset="0"/>
              </a:rPr>
              <a:t>community.</a:t>
            </a:r>
            <a:endParaRPr dirty="0">
              <a:solidFill>
                <a:srgbClr val="002060"/>
              </a:solidFill>
              <a:latin typeface="Calibri" panose="020F0502020204030204" pitchFamily="34" charset="0"/>
              <a:cs typeface="Calibri" panose="020F0502020204030204" pitchFamily="34" charset="0"/>
            </a:endParaRPr>
          </a:p>
          <a:p>
            <a:pPr>
              <a:lnSpc>
                <a:spcPct val="100000"/>
              </a:lnSpc>
              <a:buFont typeface="Arial"/>
              <a:buChar char="•"/>
            </a:pPr>
            <a:endParaRPr dirty="0">
              <a:solidFill>
                <a:srgbClr val="002060"/>
              </a:solidFill>
              <a:latin typeface="Calibri" panose="020F0502020204030204" pitchFamily="34" charset="0"/>
              <a:cs typeface="Calibri" panose="020F0502020204030204" pitchFamily="34" charset="0"/>
            </a:endParaRPr>
          </a:p>
          <a:p>
            <a:pPr marL="180975" marR="566261" indent="-171450">
              <a:lnSpc>
                <a:spcPct val="90300"/>
              </a:lnSpc>
              <a:buChar char="•"/>
              <a:tabLst>
                <a:tab pos="180975" algn="l"/>
              </a:tabLst>
            </a:pPr>
            <a:r>
              <a:rPr spc="-90" dirty="0">
                <a:solidFill>
                  <a:srgbClr val="002060"/>
                </a:solidFill>
                <a:latin typeface="Calibri" panose="020F0502020204030204" pitchFamily="34" charset="0"/>
                <a:cs typeface="Calibri" panose="020F0502020204030204" pitchFamily="34" charset="0"/>
              </a:rPr>
              <a:t>Our</a:t>
            </a:r>
            <a:r>
              <a:rPr spc="-83" dirty="0">
                <a:solidFill>
                  <a:srgbClr val="002060"/>
                </a:solidFill>
                <a:latin typeface="Calibri" panose="020F0502020204030204" pitchFamily="34" charset="0"/>
                <a:cs typeface="Calibri" panose="020F0502020204030204" pitchFamily="34" charset="0"/>
              </a:rPr>
              <a:t> </a:t>
            </a:r>
            <a:r>
              <a:rPr spc="-98" dirty="0">
                <a:solidFill>
                  <a:srgbClr val="002060"/>
                </a:solidFill>
                <a:latin typeface="Calibri" panose="020F0502020204030204" pitchFamily="34" charset="0"/>
                <a:cs typeface="Calibri" panose="020F0502020204030204" pitchFamily="34" charset="0"/>
              </a:rPr>
              <a:t>goal</a:t>
            </a:r>
            <a:r>
              <a:rPr spc="-83" dirty="0">
                <a:solidFill>
                  <a:srgbClr val="002060"/>
                </a:solidFill>
                <a:latin typeface="Calibri" panose="020F0502020204030204" pitchFamily="34" charset="0"/>
                <a:cs typeface="Calibri" panose="020F0502020204030204" pitchFamily="34" charset="0"/>
              </a:rPr>
              <a:t> </a:t>
            </a:r>
            <a:r>
              <a:rPr spc="-101" dirty="0">
                <a:solidFill>
                  <a:srgbClr val="002060"/>
                </a:solidFill>
                <a:latin typeface="Calibri" panose="020F0502020204030204" pitchFamily="34" charset="0"/>
                <a:cs typeface="Calibri" panose="020F0502020204030204" pitchFamily="34" charset="0"/>
              </a:rPr>
              <a:t>is</a:t>
            </a:r>
            <a:r>
              <a:rPr spc="-86"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to</a:t>
            </a:r>
            <a:r>
              <a:rPr spc="-86" dirty="0">
                <a:solidFill>
                  <a:srgbClr val="002060"/>
                </a:solidFill>
                <a:latin typeface="Calibri" panose="020F0502020204030204" pitchFamily="34" charset="0"/>
                <a:cs typeface="Calibri" panose="020F0502020204030204" pitchFamily="34" charset="0"/>
              </a:rPr>
              <a:t> </a:t>
            </a:r>
            <a:r>
              <a:rPr spc="-79" dirty="0">
                <a:solidFill>
                  <a:srgbClr val="002060"/>
                </a:solidFill>
                <a:latin typeface="Calibri" panose="020F0502020204030204" pitchFamily="34" charset="0"/>
                <a:cs typeface="Calibri" panose="020F0502020204030204" pitchFamily="34" charset="0"/>
              </a:rPr>
              <a:t>enable</a:t>
            </a:r>
            <a:r>
              <a:rPr spc="-75" dirty="0">
                <a:solidFill>
                  <a:srgbClr val="002060"/>
                </a:solidFill>
                <a:latin typeface="Calibri" panose="020F0502020204030204" pitchFamily="34" charset="0"/>
                <a:cs typeface="Calibri" panose="020F0502020204030204" pitchFamily="34" charset="0"/>
              </a:rPr>
              <a:t> </a:t>
            </a:r>
            <a:r>
              <a:rPr spc="-49" dirty="0">
                <a:solidFill>
                  <a:srgbClr val="002060"/>
                </a:solidFill>
                <a:latin typeface="Calibri" panose="020F0502020204030204" pitchFamily="34" charset="0"/>
                <a:cs typeface="Calibri" panose="020F0502020204030204" pitchFamily="34" charset="0"/>
              </a:rPr>
              <a:t>faculty</a:t>
            </a:r>
            <a:r>
              <a:rPr spc="-83" dirty="0">
                <a:solidFill>
                  <a:srgbClr val="002060"/>
                </a:solidFill>
                <a:latin typeface="Calibri" panose="020F0502020204030204" pitchFamily="34" charset="0"/>
                <a:cs typeface="Calibri" panose="020F0502020204030204" pitchFamily="34" charset="0"/>
              </a:rPr>
              <a:t> </a:t>
            </a:r>
            <a:r>
              <a:rPr spc="-94" dirty="0">
                <a:solidFill>
                  <a:srgbClr val="002060"/>
                </a:solidFill>
                <a:latin typeface="Calibri" panose="020F0502020204030204" pitchFamily="34" charset="0"/>
                <a:cs typeface="Calibri" panose="020F0502020204030204" pitchFamily="34" charset="0"/>
              </a:rPr>
              <a:t>and</a:t>
            </a:r>
            <a:r>
              <a:rPr spc="-83" dirty="0">
                <a:solidFill>
                  <a:srgbClr val="002060"/>
                </a:solidFill>
                <a:latin typeface="Calibri" panose="020F0502020204030204" pitchFamily="34" charset="0"/>
                <a:cs typeface="Calibri" panose="020F0502020204030204" pitchFamily="34" charset="0"/>
              </a:rPr>
              <a:t> </a:t>
            </a:r>
            <a:r>
              <a:rPr spc="-105" dirty="0">
                <a:solidFill>
                  <a:srgbClr val="002060"/>
                </a:solidFill>
                <a:latin typeface="Calibri" panose="020F0502020204030204" pitchFamily="34" charset="0"/>
                <a:cs typeface="Calibri" panose="020F0502020204030204" pitchFamily="34" charset="0"/>
              </a:rPr>
              <a:t>scholars</a:t>
            </a:r>
            <a:r>
              <a:rPr spc="-86"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to</a:t>
            </a:r>
            <a:r>
              <a:rPr spc="-86" dirty="0">
                <a:solidFill>
                  <a:srgbClr val="002060"/>
                </a:solidFill>
                <a:latin typeface="Calibri" panose="020F0502020204030204" pitchFamily="34" charset="0"/>
                <a:cs typeface="Calibri" panose="020F0502020204030204" pitchFamily="34" charset="0"/>
              </a:rPr>
              <a:t> </a:t>
            </a:r>
            <a:r>
              <a:rPr spc="-49" dirty="0">
                <a:solidFill>
                  <a:srgbClr val="002060"/>
                </a:solidFill>
                <a:latin typeface="Calibri" panose="020F0502020204030204" pitchFamily="34" charset="0"/>
                <a:cs typeface="Calibri" panose="020F0502020204030204" pitchFamily="34" charset="0"/>
              </a:rPr>
              <a:t>submit</a:t>
            </a:r>
            <a:r>
              <a:rPr spc="-83" dirty="0">
                <a:solidFill>
                  <a:srgbClr val="002060"/>
                </a:solidFill>
                <a:latin typeface="Calibri" panose="020F0502020204030204" pitchFamily="34" charset="0"/>
                <a:cs typeface="Calibri" panose="020F0502020204030204" pitchFamily="34" charset="0"/>
              </a:rPr>
              <a:t> </a:t>
            </a:r>
            <a:r>
              <a:rPr spc="-19" dirty="0">
                <a:solidFill>
                  <a:srgbClr val="002060"/>
                </a:solidFill>
                <a:latin typeface="Calibri" panose="020F0502020204030204" pitchFamily="34" charset="0"/>
                <a:cs typeface="Calibri" panose="020F0502020204030204" pitchFamily="34" charset="0"/>
              </a:rPr>
              <a:t>grant </a:t>
            </a:r>
            <a:r>
              <a:rPr spc="-94" dirty="0">
                <a:solidFill>
                  <a:srgbClr val="002060"/>
                </a:solidFill>
                <a:latin typeface="Calibri" panose="020F0502020204030204" pitchFamily="34" charset="0"/>
                <a:cs typeface="Calibri" panose="020F0502020204030204" pitchFamily="34" charset="0"/>
              </a:rPr>
              <a:t>proposals</a:t>
            </a:r>
            <a:r>
              <a:rPr spc="-71" dirty="0">
                <a:solidFill>
                  <a:srgbClr val="002060"/>
                </a:solidFill>
                <a:latin typeface="Calibri" panose="020F0502020204030204" pitchFamily="34" charset="0"/>
                <a:cs typeface="Calibri" panose="020F0502020204030204" pitchFamily="34" charset="0"/>
              </a:rPr>
              <a:t> </a:t>
            </a:r>
            <a:r>
              <a:rPr spc="-94" dirty="0">
                <a:solidFill>
                  <a:srgbClr val="002060"/>
                </a:solidFill>
                <a:latin typeface="Calibri" panose="020F0502020204030204" pitchFamily="34" charset="0"/>
                <a:cs typeface="Calibri" panose="020F0502020204030204" pitchFamily="34" charset="0"/>
              </a:rPr>
              <a:t>and</a:t>
            </a:r>
            <a:r>
              <a:rPr spc="-68"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to</a:t>
            </a:r>
            <a:r>
              <a:rPr spc="-75" dirty="0">
                <a:solidFill>
                  <a:srgbClr val="002060"/>
                </a:solidFill>
                <a:latin typeface="Calibri" panose="020F0502020204030204" pitchFamily="34" charset="0"/>
                <a:cs typeface="Calibri" panose="020F0502020204030204" pitchFamily="34" charset="0"/>
              </a:rPr>
              <a:t> </a:t>
            </a:r>
            <a:r>
              <a:rPr spc="-120" dirty="0">
                <a:solidFill>
                  <a:srgbClr val="002060"/>
                </a:solidFill>
                <a:latin typeface="Calibri" panose="020F0502020204030204" pitchFamily="34" charset="0"/>
                <a:cs typeface="Calibri" panose="020F0502020204030204" pitchFamily="34" charset="0"/>
              </a:rPr>
              <a:t>manage</a:t>
            </a:r>
            <a:r>
              <a:rPr spc="-64" dirty="0">
                <a:solidFill>
                  <a:srgbClr val="002060"/>
                </a:solidFill>
                <a:latin typeface="Calibri" panose="020F0502020204030204" pitchFamily="34" charset="0"/>
                <a:cs typeface="Calibri" panose="020F0502020204030204" pitchFamily="34" charset="0"/>
              </a:rPr>
              <a:t> </a:t>
            </a:r>
            <a:r>
              <a:rPr spc="-90" dirty="0">
                <a:solidFill>
                  <a:srgbClr val="002060"/>
                </a:solidFill>
                <a:latin typeface="Calibri" panose="020F0502020204030204" pitchFamily="34" charset="0"/>
                <a:cs typeface="Calibri" panose="020F0502020204030204" pitchFamily="34" charset="0"/>
              </a:rPr>
              <a:t>subsequent</a:t>
            </a:r>
            <a:r>
              <a:rPr spc="-71" dirty="0">
                <a:solidFill>
                  <a:srgbClr val="002060"/>
                </a:solidFill>
                <a:latin typeface="Calibri" panose="020F0502020204030204" pitchFamily="34" charset="0"/>
                <a:cs typeface="Calibri" panose="020F0502020204030204" pitchFamily="34" charset="0"/>
              </a:rPr>
              <a:t> </a:t>
            </a:r>
            <a:r>
              <a:rPr spc="-68" dirty="0">
                <a:solidFill>
                  <a:srgbClr val="002060"/>
                </a:solidFill>
                <a:latin typeface="Calibri" panose="020F0502020204030204" pitchFamily="34" charset="0"/>
                <a:cs typeface="Calibri" panose="020F0502020204030204" pitchFamily="34" charset="0"/>
              </a:rPr>
              <a:t>non-</a:t>
            </a:r>
            <a:r>
              <a:rPr spc="-8" dirty="0">
                <a:solidFill>
                  <a:srgbClr val="002060"/>
                </a:solidFill>
                <a:latin typeface="Calibri" panose="020F0502020204030204" pitchFamily="34" charset="0"/>
                <a:cs typeface="Calibri" panose="020F0502020204030204" pitchFamily="34" charset="0"/>
              </a:rPr>
              <a:t>financial </a:t>
            </a:r>
            <a:r>
              <a:rPr spc="-60" dirty="0">
                <a:solidFill>
                  <a:srgbClr val="002060"/>
                </a:solidFill>
                <a:latin typeface="Calibri" panose="020F0502020204030204" pitchFamily="34" charset="0"/>
                <a:cs typeface="Calibri" panose="020F0502020204030204" pitchFamily="34" charset="0"/>
              </a:rPr>
              <a:t>responsibilities</a:t>
            </a:r>
            <a:r>
              <a:rPr spc="-86" dirty="0">
                <a:solidFill>
                  <a:srgbClr val="002060"/>
                </a:solidFill>
                <a:latin typeface="Calibri" panose="020F0502020204030204" pitchFamily="34" charset="0"/>
                <a:cs typeface="Calibri" panose="020F0502020204030204" pitchFamily="34" charset="0"/>
              </a:rPr>
              <a:t> </a:t>
            </a:r>
            <a:r>
              <a:rPr dirty="0">
                <a:solidFill>
                  <a:srgbClr val="002060"/>
                </a:solidFill>
                <a:latin typeface="Calibri" panose="020F0502020204030204" pitchFamily="34" charset="0"/>
                <a:cs typeface="Calibri" panose="020F0502020204030204" pitchFamily="34" charset="0"/>
              </a:rPr>
              <a:t>of</a:t>
            </a:r>
            <a:r>
              <a:rPr spc="-79" dirty="0">
                <a:solidFill>
                  <a:srgbClr val="002060"/>
                </a:solidFill>
                <a:latin typeface="Calibri" panose="020F0502020204030204" pitchFamily="34" charset="0"/>
                <a:cs typeface="Calibri" panose="020F0502020204030204" pitchFamily="34" charset="0"/>
              </a:rPr>
              <a:t> </a:t>
            </a:r>
            <a:r>
              <a:rPr spc="-26" dirty="0">
                <a:solidFill>
                  <a:srgbClr val="002060"/>
                </a:solidFill>
                <a:latin typeface="Calibri" panose="020F0502020204030204" pitchFamily="34" charset="0"/>
                <a:cs typeface="Calibri" panose="020F0502020204030204" pitchFamily="34" charset="0"/>
              </a:rPr>
              <a:t>the</a:t>
            </a:r>
            <a:r>
              <a:rPr spc="-75" dirty="0">
                <a:solidFill>
                  <a:srgbClr val="002060"/>
                </a:solidFill>
                <a:latin typeface="Calibri" panose="020F0502020204030204" pitchFamily="34" charset="0"/>
                <a:cs typeface="Calibri" panose="020F0502020204030204" pitchFamily="34" charset="0"/>
              </a:rPr>
              <a:t> </a:t>
            </a:r>
            <a:r>
              <a:rPr spc="-79" dirty="0">
                <a:solidFill>
                  <a:srgbClr val="002060"/>
                </a:solidFill>
                <a:latin typeface="Calibri" panose="020F0502020204030204" pitchFamily="34" charset="0"/>
                <a:cs typeface="Calibri" panose="020F0502020204030204" pitchFamily="34" charset="0"/>
              </a:rPr>
              <a:t>award,</a:t>
            </a:r>
            <a:r>
              <a:rPr spc="-83" dirty="0">
                <a:solidFill>
                  <a:srgbClr val="002060"/>
                </a:solidFill>
                <a:latin typeface="Calibri" panose="020F0502020204030204" pitchFamily="34" charset="0"/>
                <a:cs typeface="Calibri" panose="020F0502020204030204" pitchFamily="34" charset="0"/>
              </a:rPr>
              <a:t> </a:t>
            </a:r>
            <a:r>
              <a:rPr spc="-86" dirty="0">
                <a:solidFill>
                  <a:srgbClr val="002060"/>
                </a:solidFill>
                <a:latin typeface="Calibri" panose="020F0502020204030204" pitchFamily="34" charset="0"/>
                <a:cs typeface="Calibri" panose="020F0502020204030204" pitchFamily="34" charset="0"/>
              </a:rPr>
              <a:t>resubmission,</a:t>
            </a:r>
            <a:r>
              <a:rPr spc="-83" dirty="0">
                <a:solidFill>
                  <a:srgbClr val="002060"/>
                </a:solidFill>
                <a:latin typeface="Calibri" panose="020F0502020204030204" pitchFamily="34" charset="0"/>
                <a:cs typeface="Calibri" panose="020F0502020204030204" pitchFamily="34" charset="0"/>
              </a:rPr>
              <a:t> </a:t>
            </a:r>
            <a:r>
              <a:rPr spc="-94" dirty="0">
                <a:solidFill>
                  <a:srgbClr val="002060"/>
                </a:solidFill>
                <a:latin typeface="Calibri" panose="020F0502020204030204" pitchFamily="34" charset="0"/>
                <a:cs typeface="Calibri" panose="020F0502020204030204" pitchFamily="34" charset="0"/>
              </a:rPr>
              <a:t>and</a:t>
            </a:r>
            <a:r>
              <a:rPr spc="-79" dirty="0">
                <a:solidFill>
                  <a:srgbClr val="002060"/>
                </a:solidFill>
                <a:latin typeface="Calibri" panose="020F0502020204030204" pitchFamily="34" charset="0"/>
                <a:cs typeface="Calibri" panose="020F0502020204030204" pitchFamily="34" charset="0"/>
              </a:rPr>
              <a:t> </a:t>
            </a:r>
            <a:r>
              <a:rPr spc="-8" dirty="0">
                <a:solidFill>
                  <a:srgbClr val="002060"/>
                </a:solidFill>
                <a:latin typeface="Calibri" panose="020F0502020204030204" pitchFamily="34" charset="0"/>
                <a:cs typeface="Calibri" panose="020F0502020204030204" pitchFamily="34" charset="0"/>
              </a:rPr>
              <a:t>renewal </a:t>
            </a:r>
            <a:r>
              <a:rPr spc="-45" dirty="0">
                <a:solidFill>
                  <a:srgbClr val="002060"/>
                </a:solidFill>
                <a:latin typeface="Calibri" panose="020F0502020204030204" pitchFamily="34" charset="0"/>
                <a:cs typeface="Calibri" panose="020F0502020204030204" pitchFamily="34" charset="0"/>
              </a:rPr>
              <a:t>processes.</a:t>
            </a:r>
            <a:endParaRPr dirty="0">
              <a:solidFill>
                <a:srgbClr val="002060"/>
              </a:solidFill>
              <a:latin typeface="Calibri" panose="020F0502020204030204" pitchFamily="34" charset="0"/>
              <a:cs typeface="Calibri" panose="020F0502020204030204" pitchFamily="34" charset="0"/>
            </a:endParaRPr>
          </a:p>
          <a:p>
            <a:pPr>
              <a:spcBef>
                <a:spcPts val="8"/>
              </a:spcBef>
              <a:buFont typeface="Arial"/>
              <a:buChar char="•"/>
            </a:pPr>
            <a:endParaRPr dirty="0">
              <a:solidFill>
                <a:srgbClr val="002060"/>
              </a:solidFill>
              <a:latin typeface="Calibri" panose="020F0502020204030204" pitchFamily="34" charset="0"/>
              <a:cs typeface="Calibri" panose="020F0502020204030204" pitchFamily="34" charset="0"/>
            </a:endParaRPr>
          </a:p>
          <a:p>
            <a:pPr marL="180975" indent="-171450">
              <a:buClr>
                <a:srgbClr val="000000"/>
              </a:buClr>
              <a:buChar char="•"/>
              <a:tabLst>
                <a:tab pos="180975" algn="l"/>
              </a:tabLst>
            </a:pPr>
            <a:r>
              <a:rPr lang="en-US" sz="2200" u="heavy" spc="-41" dirty="0">
                <a:solidFill>
                  <a:srgbClr val="002060"/>
                </a:solidFill>
                <a:uFill>
                  <a:solidFill>
                    <a:srgbClr val="0563C1"/>
                  </a:solidFill>
                </a:uFill>
                <a:latin typeface="Calibri" panose="020F0502020204030204" pitchFamily="34" charset="0"/>
                <a:cs typeface="Calibri" panose="020F0502020204030204" pitchFamily="34" charset="0"/>
              </a:rPr>
              <a:t>https://www.einsteinmed.edu/administration/grant-support/</a:t>
            </a:r>
            <a:endParaRPr sz="2200"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0E5095-BD43-8297-8D86-66EED22F0430}"/>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Slide Number Placeholder 3">
            <a:extLst>
              <a:ext uri="{FF2B5EF4-FFF2-40B4-BE49-F238E27FC236}">
                <a16:creationId xmlns:a16="http://schemas.microsoft.com/office/drawing/2014/main" id="{248441F0-F233-5D34-1FC0-7CF4C53E12A1}"/>
              </a:ext>
            </a:extLst>
          </p:cNvPr>
          <p:cNvSpPr>
            <a:spLocks noGrp="1"/>
          </p:cNvSpPr>
          <p:nvPr>
            <p:ph type="sldNum" sz="quarter" idx="10"/>
          </p:nvPr>
        </p:nvSpPr>
        <p:spPr>
          <a:xfrm>
            <a:off x="8001000" y="6553200"/>
            <a:ext cx="685800" cy="304800"/>
          </a:xfrm>
        </p:spPr>
        <p:txBody>
          <a:bodyPr/>
          <a:lstStyle/>
          <a:p>
            <a:pPr>
              <a:defRPr/>
            </a:pPr>
            <a:r>
              <a:rPr lang="en-US" altLang="en-US" dirty="0"/>
              <a:t>  </a:t>
            </a:r>
            <a:r>
              <a:rPr lang="en-US" altLang="en-US" dirty="0">
                <a:solidFill>
                  <a:srgbClr val="8FBEDC"/>
                </a:solidFill>
              </a:rPr>
              <a:t>| </a:t>
            </a:r>
            <a:r>
              <a:rPr lang="en-US" altLang="en-US" sz="1100" dirty="0">
                <a:solidFill>
                  <a:schemeClr val="tx1"/>
                </a:solidFill>
              </a:rPr>
              <a:t> </a:t>
            </a:r>
            <a:fld id="{6AC39EC0-7137-CB45-9CF1-02ED3E4C2AC6}" type="slidenum">
              <a:rPr lang="en-US" altLang="en-US" sz="1100" smtClean="0"/>
              <a:pPr>
                <a:defRPr/>
              </a:pPr>
              <a:t>1</a:t>
            </a:fld>
            <a:endParaRPr lang="en-US" altLang="en-US" sz="1100" dirty="0">
              <a:solidFill>
                <a:srgbClr val="38327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7F3-FD2D-10FF-C679-B5D3D562C847}"/>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NIH F32 Application and Award</a:t>
            </a:r>
          </a:p>
        </p:txBody>
      </p:sp>
      <p:sp>
        <p:nvSpPr>
          <p:cNvPr id="4" name="Slide Number Placeholder 3">
            <a:extLst>
              <a:ext uri="{FF2B5EF4-FFF2-40B4-BE49-F238E27FC236}">
                <a16:creationId xmlns:a16="http://schemas.microsoft.com/office/drawing/2014/main" id="{FB5FD79D-1FE4-26FA-886E-A9974B3A4BDE}"/>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19</a:t>
            </a:fld>
            <a:endParaRPr lang="en-US" altLang="en-US" sz="1100">
              <a:solidFill>
                <a:srgbClr val="383272"/>
              </a:solidFill>
            </a:endParaRPr>
          </a:p>
        </p:txBody>
      </p:sp>
      <p:sp>
        <p:nvSpPr>
          <p:cNvPr id="5" name="Content Placeholder 2">
            <a:extLst>
              <a:ext uri="{FF2B5EF4-FFF2-40B4-BE49-F238E27FC236}">
                <a16:creationId xmlns:a16="http://schemas.microsoft.com/office/drawing/2014/main" id="{3C9A2400-B7BF-EBF8-7260-D9B76F8E0A7C}"/>
              </a:ext>
            </a:extLst>
          </p:cNvPr>
          <p:cNvSpPr>
            <a:spLocks noGrp="1"/>
          </p:cNvSpPr>
          <p:nvPr>
            <p:ph idx="1"/>
          </p:nvPr>
        </p:nvSpPr>
        <p:spPr>
          <a:xfrm>
            <a:off x="761999" y="1887523"/>
            <a:ext cx="7391401" cy="3903677"/>
          </a:xfrm>
        </p:spPr>
        <p:txBody>
          <a:bodyPr>
            <a:noAutofit/>
          </a:bodyPr>
          <a:lstStyle/>
          <a:p>
            <a:pPr marL="0">
              <a:spcBef>
                <a:spcPts val="0"/>
              </a:spcBef>
              <a:spcAft>
                <a:spcPts val="0"/>
              </a:spcAft>
              <a:buFont typeface="Wingdings" panose="05000000000000000000" pitchFamily="2" charset="2"/>
              <a:buChar char="q"/>
            </a:pPr>
            <a:r>
              <a:rPr lang="en-US" sz="2000" dirty="0">
                <a:solidFill>
                  <a:srgbClr val="4C4C4C"/>
                </a:solidFill>
                <a:latin typeface="Calibri" panose="020F0502020204030204" pitchFamily="34" charset="0"/>
                <a:ea typeface="Times New Roman" panose="02020603050405020304" pitchFamily="18" charset="0"/>
                <a:cs typeface="Calibri" panose="020F0502020204030204" pitchFamily="34" charset="0"/>
              </a:rPr>
              <a:t>NRSA F32 fellowships provide up to three years of support for promising postdoctoral researchers who have the potential to become productive, independent investigators within the broad scope of biomedical, behavioral, or clinical research.</a:t>
            </a:r>
          </a:p>
          <a:p>
            <a:pPr marL="0">
              <a:spcBef>
                <a:spcPts val="0"/>
              </a:spcBef>
              <a:spcAft>
                <a:spcPts val="0"/>
              </a:spcAft>
              <a:buFont typeface="Wingdings" panose="05000000000000000000" pitchFamily="2" charset="2"/>
              <a:buChar char="q"/>
            </a:pPr>
            <a:endParaRPr lang="en-US" sz="2000" dirty="0">
              <a:solidFill>
                <a:srgbClr val="4C4C4C"/>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spcAft>
                <a:spcPts val="0"/>
              </a:spcAft>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Calibri" panose="020F0502020204030204" pitchFamily="34" charset="0"/>
              </a:rPr>
              <a:t>(</a:t>
            </a:r>
            <a:r>
              <a:rPr lang="en-US" sz="20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2"/>
              </a:rPr>
              <a:t>https://www.niehs.nih.gov/research/supported/training/fellowships/f32/index.cfm#:~:text=NRSA%20F32%20fellowships%20provide%20up,%2C%20behavioral%2C%20or%20clinical%20research</a:t>
            </a:r>
            <a:r>
              <a:rPr lang="en-US" sz="2000" dirty="0">
                <a:latin typeface="Calibri" panose="020F0502020204030204" pitchFamily="34" charset="0"/>
                <a:ea typeface="Times New Roman" panose="02020603050405020304" pitchFamily="18" charset="0"/>
                <a:cs typeface="Calibri" panose="020F0502020204030204" pitchFamily="34" charset="0"/>
              </a:rPr>
              <a:t>.)</a:t>
            </a:r>
          </a:p>
          <a:p>
            <a:pPr>
              <a:spcBef>
                <a:spcPts val="0"/>
              </a:spcBef>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13732C-F77F-901E-27AE-E848DAE07615}"/>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6456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B849-E7AD-E3FB-ADAD-2A9D59F241F3}"/>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Steps to Follow for Diversity Fellows</a:t>
            </a:r>
          </a:p>
        </p:txBody>
      </p:sp>
      <p:sp>
        <p:nvSpPr>
          <p:cNvPr id="3" name="Slide Number Placeholder 2">
            <a:extLst>
              <a:ext uri="{FF2B5EF4-FFF2-40B4-BE49-F238E27FC236}">
                <a16:creationId xmlns:a16="http://schemas.microsoft.com/office/drawing/2014/main" id="{80AB18BF-E86A-A160-2D87-C31053A996D7}"/>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A528876E-BA36-804E-9120-F4BFFB321730}" type="slidenum">
              <a:rPr lang="en-US" altLang="en-US" sz="1100" smtClean="0"/>
              <a:pPr>
                <a:defRPr/>
              </a:pPr>
              <a:t>20</a:t>
            </a:fld>
            <a:endParaRPr lang="en-US" altLang="en-US" sz="1100">
              <a:solidFill>
                <a:srgbClr val="383272"/>
              </a:solidFill>
            </a:endParaRPr>
          </a:p>
        </p:txBody>
      </p:sp>
      <p:sp>
        <p:nvSpPr>
          <p:cNvPr id="4" name="TextBox 3">
            <a:extLst>
              <a:ext uri="{FF2B5EF4-FFF2-40B4-BE49-F238E27FC236}">
                <a16:creationId xmlns:a16="http://schemas.microsoft.com/office/drawing/2014/main" id="{2AEA1939-9DED-D836-63D1-74E7FA210B91}"/>
              </a:ext>
            </a:extLst>
          </p:cNvPr>
          <p:cNvSpPr txBox="1"/>
          <p:nvPr/>
        </p:nvSpPr>
        <p:spPr>
          <a:xfrm>
            <a:off x="468776" y="1981200"/>
            <a:ext cx="8229599" cy="4385816"/>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Fellow contacts the Office of Grant Support (</a:t>
            </a: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OGS@einsteinmed.edu</a:t>
            </a: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and lets us know about his/her intention to submit an application (and the deadline). It should be done at least 1.5 months prior to the deadline;</a:t>
            </a:r>
          </a:p>
          <a:p>
            <a:pPr marL="342900" marR="0" lvl="0" indent="-342900">
              <a:spcBef>
                <a:spcPts val="0"/>
              </a:spcBef>
              <a:spcAft>
                <a:spcPts val="0"/>
              </a:spcAft>
              <a:buFont typeface="+mj-lt"/>
              <a:buAutoNum type="arabicPeriod"/>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Fellow works with their departmental administrator, and creates a Cayuse application;</a:t>
            </a:r>
          </a:p>
          <a:p>
            <a:pPr marL="342900" marR="0" lvl="0" indent="-342900">
              <a:spcBef>
                <a:spcPts val="0"/>
              </a:spcBef>
              <a:spcAft>
                <a:spcPts val="0"/>
              </a:spcAft>
              <a:buFont typeface="+mj-lt"/>
              <a:buAutoNum type="arabicPeriod"/>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Fellow works with their mentor(s) to draft the diversity eligibility or support letter. We can supply them with a sample letter if needed;</a:t>
            </a:r>
          </a:p>
          <a:p>
            <a:pPr marL="342900" marR="0" lvl="0" indent="-342900">
              <a:spcBef>
                <a:spcPts val="0"/>
              </a:spcBef>
              <a:spcAft>
                <a:spcPts val="0"/>
              </a:spcAft>
              <a:buFont typeface="+mj-lt"/>
              <a:buAutoNum type="arabicPeriod"/>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draft letter must be sent (by the Mentor/Fellow) to the OGS at least a month prior to the deadline (addressing to </a:t>
            </a: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indranil.basu@einsteinmed.edu</a:t>
            </a: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12038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B849-E7AD-E3FB-ADAD-2A9D59F241F3}"/>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Steps to Follow for Diversity Fellows….</a:t>
            </a:r>
          </a:p>
        </p:txBody>
      </p:sp>
      <p:sp>
        <p:nvSpPr>
          <p:cNvPr id="3" name="Slide Number Placeholder 2">
            <a:extLst>
              <a:ext uri="{FF2B5EF4-FFF2-40B4-BE49-F238E27FC236}">
                <a16:creationId xmlns:a16="http://schemas.microsoft.com/office/drawing/2014/main" id="{80AB18BF-E86A-A160-2D87-C31053A996D7}"/>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A528876E-BA36-804E-9120-F4BFFB321730}" type="slidenum">
              <a:rPr lang="en-US" altLang="en-US" sz="1100" smtClean="0"/>
              <a:pPr>
                <a:defRPr/>
              </a:pPr>
              <a:t>21</a:t>
            </a:fld>
            <a:endParaRPr lang="en-US" altLang="en-US" sz="1100">
              <a:solidFill>
                <a:srgbClr val="383272"/>
              </a:solidFill>
            </a:endParaRPr>
          </a:p>
        </p:txBody>
      </p:sp>
      <p:sp>
        <p:nvSpPr>
          <p:cNvPr id="4" name="TextBox 3">
            <a:extLst>
              <a:ext uri="{FF2B5EF4-FFF2-40B4-BE49-F238E27FC236}">
                <a16:creationId xmlns:a16="http://schemas.microsoft.com/office/drawing/2014/main" id="{2AEA1939-9DED-D836-63D1-74E7FA210B91}"/>
              </a:ext>
            </a:extLst>
          </p:cNvPr>
          <p:cNvSpPr txBox="1"/>
          <p:nvPr/>
        </p:nvSpPr>
        <p:spPr>
          <a:xfrm>
            <a:off x="669403" y="1905000"/>
            <a:ext cx="7941197" cy="4078039"/>
          </a:xfrm>
          <a:prstGeom prst="rect">
            <a:avLst/>
          </a:prstGeom>
          <a:noFill/>
        </p:spPr>
        <p:txBody>
          <a:bodyPr wrap="square" rtlCol="0">
            <a:spAutoFit/>
          </a:bodyPr>
          <a:lstStyle/>
          <a:p>
            <a:pPr marL="342900" marR="0" lvl="0" indent="-342900">
              <a:spcBef>
                <a:spcPts val="0"/>
              </a:spcBef>
              <a:spcAft>
                <a:spcPts val="0"/>
              </a:spcAft>
              <a:buFont typeface="+mj-lt"/>
              <a:buAutoNum type="arabicPeriod" startAt="5"/>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OGS sends the draft letter to the Senior Associate Dean for Diversity and Inclusion for review and processing;</a:t>
            </a:r>
          </a:p>
          <a:p>
            <a:pPr marL="342900" marR="0" lvl="0" indent="-342900">
              <a:spcBef>
                <a:spcPts val="0"/>
              </a:spcBef>
              <a:spcAft>
                <a:spcPts val="0"/>
              </a:spcAft>
              <a:buFont typeface="+mj-lt"/>
              <a:buAutoNum type="arabicPeriod" startAt="5"/>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Once finalized, the letter will be signed by Dr. Lynne M. Holden (Senior Associate Dean for Diversity and Inclusion</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and returned to the Fellow/Mentor a few days prior to the application deadline;</a:t>
            </a:r>
          </a:p>
          <a:p>
            <a:pPr marL="342900" marR="0" lvl="0" indent="-342900">
              <a:spcBef>
                <a:spcPts val="0"/>
              </a:spcBef>
              <a:spcAft>
                <a:spcPts val="0"/>
              </a:spcAft>
              <a:buFont typeface="+mj-lt"/>
              <a:buAutoNum type="arabicPeriod" startAt="5"/>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completed application must reach the OGS a few days before the deadline (the letter may not need to be attached at this time);</a:t>
            </a:r>
          </a:p>
          <a:p>
            <a:pPr marL="342900" marR="0" lvl="0" indent="-342900">
              <a:spcBef>
                <a:spcPts val="0"/>
              </a:spcBef>
              <a:spcAft>
                <a:spcPts val="0"/>
              </a:spcAft>
              <a:buFont typeface="+mj-lt"/>
              <a:buAutoNum type="arabicPeriod" startAt="5"/>
              <a:tabLst>
                <a:tab pos="457200" algn="l"/>
              </a:tabLst>
            </a:pP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The Fellow submits the application after the application is routed and approved by the OGS.</a:t>
            </a:r>
            <a:endParaRPr lang="en-US" sz="20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311085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9B99-D11A-9C01-4741-E8E01EF0DE73}"/>
              </a:ext>
            </a:extLst>
          </p:cNvPr>
          <p:cNvSpPr>
            <a:spLocks noGrp="1"/>
          </p:cNvSpPr>
          <p:nvPr>
            <p:ph type="title"/>
          </p:nvPr>
        </p:nvSpPr>
        <p:spPr>
          <a:xfrm>
            <a:off x="685800" y="495300"/>
            <a:ext cx="6858000" cy="1028700"/>
          </a:xfrm>
        </p:spPr>
        <p:txBody>
          <a:bodyPr/>
          <a:lstStyle/>
          <a:p>
            <a:pPr algn="ctr"/>
            <a:r>
              <a:rPr lang="en-US" dirty="0"/>
              <a:t>Sample Letter </a:t>
            </a:r>
            <a:r>
              <a:rPr lang="en-US" sz="3200" dirty="0"/>
              <a:t>Request</a:t>
            </a:r>
          </a:p>
        </p:txBody>
      </p:sp>
      <p:sp>
        <p:nvSpPr>
          <p:cNvPr id="3" name="Content Placeholder 2">
            <a:extLst>
              <a:ext uri="{FF2B5EF4-FFF2-40B4-BE49-F238E27FC236}">
                <a16:creationId xmlns:a16="http://schemas.microsoft.com/office/drawing/2014/main" id="{00439BB8-6B34-37A4-022A-B12B9E2B5A89}"/>
              </a:ext>
            </a:extLst>
          </p:cNvPr>
          <p:cNvSpPr>
            <a:spLocks noGrp="1"/>
          </p:cNvSpPr>
          <p:nvPr>
            <p:ph idx="1"/>
          </p:nvPr>
        </p:nvSpPr>
        <p:spPr>
          <a:xfrm>
            <a:off x="838200" y="1981200"/>
            <a:ext cx="7505700" cy="4114800"/>
          </a:xfrm>
        </p:spPr>
        <p:txBody>
          <a:bodyPr/>
          <a:lstStyle/>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Please contact Dr. Indranil Basu at </a:t>
            </a:r>
            <a:r>
              <a:rPr lang="en-US" sz="2000" dirty="0">
                <a:latin typeface="Calibri" panose="020F0502020204030204" pitchFamily="34" charset="0"/>
                <a:cs typeface="Calibri" panose="020F0502020204030204" pitchFamily="34" charset="0"/>
                <a:hlinkClick r:id="rId2"/>
              </a:rPr>
              <a:t>indranil.basu@einsteinmed.edu</a:t>
            </a:r>
            <a:r>
              <a:rPr lang="en-US" sz="2000" dirty="0">
                <a:latin typeface="Calibri" panose="020F0502020204030204" pitchFamily="34" charset="0"/>
                <a:cs typeface="Calibri" panose="020F0502020204030204" pitchFamily="34" charset="0"/>
              </a:rPr>
              <a:t> </a:t>
            </a: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Sample letter for </a:t>
            </a:r>
            <a:r>
              <a:rPr lang="en-US" sz="2000" dirty="0">
                <a:effectLst/>
                <a:latin typeface="Calibri" panose="020F0502020204030204" pitchFamily="34" charset="0"/>
                <a:cs typeface="Calibri" panose="020F0502020204030204" pitchFamily="34" charset="0"/>
              </a:rPr>
              <a:t>Ruth L. Kirschstein National Research Service Awards for Individual Predoctoral Fellowship to Promote Diversity in Health-Related Research (Parent F31 – Diversity)</a:t>
            </a:r>
          </a:p>
          <a:p>
            <a:pPr marL="0" indent="0">
              <a:buNone/>
            </a:pPr>
            <a:endParaRPr lang="en-US" sz="2000" dirty="0">
              <a:effectLst/>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Sample candidate eligibility statement for diversity</a:t>
            </a:r>
          </a:p>
        </p:txBody>
      </p:sp>
      <p:sp>
        <p:nvSpPr>
          <p:cNvPr id="4" name="Slide Number Placeholder 3">
            <a:extLst>
              <a:ext uri="{FF2B5EF4-FFF2-40B4-BE49-F238E27FC236}">
                <a16:creationId xmlns:a16="http://schemas.microsoft.com/office/drawing/2014/main" id="{B49927BA-AB7D-1F9F-9B46-089E1088955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22</a:t>
            </a:fld>
            <a:endParaRPr lang="en-US" altLang="en-US" sz="1100">
              <a:solidFill>
                <a:srgbClr val="383272"/>
              </a:solidFill>
            </a:endParaRPr>
          </a:p>
        </p:txBody>
      </p:sp>
    </p:spTree>
    <p:extLst>
      <p:ext uri="{BB962C8B-B14F-4D97-AF65-F5344CB8AC3E}">
        <p14:creationId xmlns:p14="http://schemas.microsoft.com/office/powerpoint/2010/main" val="262094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5578" y="746611"/>
            <a:ext cx="8229600" cy="544812"/>
          </a:xfrm>
          <a:prstGeom prst="rect">
            <a:avLst/>
          </a:prstGeom>
        </p:spPr>
        <p:txBody>
          <a:bodyPr vert="horz" wrap="square" lIns="0" tIns="51863" rIns="0" bIns="0" numCol="1" rtlCol="0" anchor="ctr" anchorCtr="0" compatLnSpc="1">
            <a:prstTxWarp prst="textNoShape">
              <a:avLst/>
            </a:prstTxWarp>
            <a:spAutoFit/>
          </a:bodyPr>
          <a:lstStyle/>
          <a:p>
            <a:pPr marL="612458">
              <a:spcBef>
                <a:spcPts val="101"/>
              </a:spcBef>
            </a:pPr>
            <a:r>
              <a:rPr sz="3000" spc="-169" dirty="0">
                <a:latin typeface="Calibri" panose="020F0502020204030204" pitchFamily="34" charset="0"/>
                <a:cs typeface="Calibri" panose="020F0502020204030204" pitchFamily="34" charset="0"/>
              </a:rPr>
              <a:t>Cayuse:</a:t>
            </a:r>
            <a:r>
              <a:rPr sz="3000" spc="-90" dirty="0">
                <a:latin typeface="Calibri" panose="020F0502020204030204" pitchFamily="34" charset="0"/>
                <a:cs typeface="Calibri" panose="020F0502020204030204" pitchFamily="34" charset="0"/>
              </a:rPr>
              <a:t> </a:t>
            </a:r>
            <a:r>
              <a:rPr sz="3200" spc="-56" dirty="0">
                <a:latin typeface="Calibri" panose="020F0502020204030204" pitchFamily="34" charset="0"/>
                <a:cs typeface="Calibri" panose="020F0502020204030204" pitchFamily="34" charset="0"/>
              </a:rPr>
              <a:t>Application</a:t>
            </a:r>
            <a:r>
              <a:rPr sz="3000" spc="-86" dirty="0">
                <a:latin typeface="Calibri" panose="020F0502020204030204" pitchFamily="34" charset="0"/>
                <a:cs typeface="Calibri" panose="020F0502020204030204" pitchFamily="34" charset="0"/>
              </a:rPr>
              <a:t> </a:t>
            </a:r>
            <a:r>
              <a:rPr sz="3000" spc="-71" dirty="0">
                <a:latin typeface="Calibri" panose="020F0502020204030204" pitchFamily="34" charset="0"/>
                <a:cs typeface="Calibri" panose="020F0502020204030204" pitchFamily="34" charset="0"/>
              </a:rPr>
              <a:t>Development</a:t>
            </a:r>
            <a:r>
              <a:rPr sz="3000" spc="-86" dirty="0">
                <a:latin typeface="Calibri" panose="020F0502020204030204" pitchFamily="34" charset="0"/>
                <a:cs typeface="Calibri" panose="020F0502020204030204" pitchFamily="34" charset="0"/>
              </a:rPr>
              <a:t> </a:t>
            </a:r>
            <a:r>
              <a:rPr sz="3000" spc="-98" dirty="0">
                <a:latin typeface="Calibri" panose="020F0502020204030204" pitchFamily="34" charset="0"/>
                <a:cs typeface="Calibri" panose="020F0502020204030204" pitchFamily="34" charset="0"/>
              </a:rPr>
              <a:t>and</a:t>
            </a:r>
            <a:r>
              <a:rPr sz="3000" spc="-83" dirty="0">
                <a:latin typeface="Calibri" panose="020F0502020204030204" pitchFamily="34" charset="0"/>
                <a:cs typeface="Calibri" panose="020F0502020204030204" pitchFamily="34" charset="0"/>
              </a:rPr>
              <a:t> </a:t>
            </a:r>
            <a:r>
              <a:rPr sz="3000" spc="-90" dirty="0">
                <a:latin typeface="Calibri" panose="020F0502020204030204" pitchFamily="34" charset="0"/>
                <a:cs typeface="Calibri" panose="020F0502020204030204" pitchFamily="34" charset="0"/>
              </a:rPr>
              <a:t>Submission</a:t>
            </a:r>
            <a:endParaRPr sz="3000" dirty="0">
              <a:latin typeface="Calibri" panose="020F0502020204030204" pitchFamily="34" charset="0"/>
              <a:cs typeface="Calibri" panose="020F0502020204030204" pitchFamily="34" charset="0"/>
            </a:endParaRPr>
          </a:p>
        </p:txBody>
      </p:sp>
      <p:sp>
        <p:nvSpPr>
          <p:cNvPr id="4" name="object 4"/>
          <p:cNvSpPr txBox="1"/>
          <p:nvPr/>
        </p:nvSpPr>
        <p:spPr>
          <a:xfrm>
            <a:off x="945903" y="2291485"/>
            <a:ext cx="7082105" cy="2838886"/>
          </a:xfrm>
          <a:prstGeom prst="rect">
            <a:avLst/>
          </a:prstGeom>
        </p:spPr>
        <p:txBody>
          <a:bodyPr vert="horz" wrap="square" lIns="0" tIns="40481" rIns="0" bIns="0" rtlCol="0">
            <a:spAutoFit/>
          </a:bodyPr>
          <a:lstStyle/>
          <a:p>
            <a:pPr marL="180499" marR="3810" indent="-171450">
              <a:lnSpc>
                <a:spcPct val="88700"/>
              </a:lnSpc>
              <a:spcBef>
                <a:spcPts val="319"/>
              </a:spcBef>
              <a:buFont typeface="Arial"/>
              <a:buChar char="•"/>
              <a:tabLst>
                <a:tab pos="180975" algn="l"/>
              </a:tabLst>
            </a:pPr>
            <a:r>
              <a:rPr lang="en-US" sz="2200" b="1" spc="-79" dirty="0">
                <a:solidFill>
                  <a:srgbClr val="002060"/>
                </a:solidFill>
                <a:latin typeface="Calibri" panose="020F0502020204030204" pitchFamily="34" charset="0"/>
                <a:cs typeface="Calibri" panose="020F0502020204030204" pitchFamily="34" charset="0"/>
              </a:rPr>
              <a:t>Cayuse </a:t>
            </a:r>
            <a:r>
              <a:rPr sz="2200" b="1" spc="-79" dirty="0">
                <a:solidFill>
                  <a:srgbClr val="002060"/>
                </a:solidFill>
                <a:latin typeface="Calibri" panose="020F0502020204030204" pitchFamily="34" charset="0"/>
                <a:cs typeface="Calibri" panose="020F0502020204030204" pitchFamily="34" charset="0"/>
              </a:rPr>
              <a:t>424</a:t>
            </a:r>
            <a:r>
              <a:rPr sz="2200" b="1" spc="-90" dirty="0">
                <a:solidFill>
                  <a:srgbClr val="002060"/>
                </a:solidFill>
                <a:latin typeface="Calibri" panose="020F0502020204030204" pitchFamily="34" charset="0"/>
                <a:cs typeface="Calibri" panose="020F0502020204030204" pitchFamily="34" charset="0"/>
              </a:rPr>
              <a:t> </a:t>
            </a:r>
            <a:r>
              <a:rPr sz="2200" spc="-101" dirty="0">
                <a:solidFill>
                  <a:srgbClr val="002060"/>
                </a:solidFill>
                <a:latin typeface="Calibri" panose="020F0502020204030204" pitchFamily="34" charset="0"/>
                <a:cs typeface="Calibri" panose="020F0502020204030204" pitchFamily="34" charset="0"/>
              </a:rPr>
              <a:t>is</a:t>
            </a:r>
            <a:r>
              <a:rPr sz="2200" spc="-90" dirty="0">
                <a:solidFill>
                  <a:srgbClr val="002060"/>
                </a:solidFill>
                <a:latin typeface="Calibri" panose="020F0502020204030204" pitchFamily="34" charset="0"/>
                <a:cs typeface="Calibri" panose="020F0502020204030204" pitchFamily="34" charset="0"/>
              </a:rPr>
              <a:t> </a:t>
            </a:r>
            <a:r>
              <a:rPr sz="2200" spc="-146" dirty="0">
                <a:solidFill>
                  <a:srgbClr val="002060"/>
                </a:solidFill>
                <a:latin typeface="Calibri" panose="020F0502020204030204" pitchFamily="34" charset="0"/>
                <a:cs typeface="Calibri" panose="020F0502020204030204" pitchFamily="34" charset="0"/>
              </a:rPr>
              <a:t>a</a:t>
            </a:r>
            <a:r>
              <a:rPr sz="2200" spc="-86" dirty="0">
                <a:solidFill>
                  <a:srgbClr val="002060"/>
                </a:solidFill>
                <a:latin typeface="Calibri" panose="020F0502020204030204" pitchFamily="34" charset="0"/>
                <a:cs typeface="Calibri" panose="020F0502020204030204" pitchFamily="34" charset="0"/>
              </a:rPr>
              <a:t> </a:t>
            </a:r>
            <a:r>
              <a:rPr sz="2200" spc="-116" dirty="0">
                <a:solidFill>
                  <a:srgbClr val="002060"/>
                </a:solidFill>
                <a:latin typeface="Calibri" panose="020F0502020204030204" pitchFamily="34" charset="0"/>
                <a:cs typeface="Calibri" panose="020F0502020204030204" pitchFamily="34" charset="0"/>
              </a:rPr>
              <a:t>Web</a:t>
            </a:r>
            <a:r>
              <a:rPr sz="2200" spc="-86" dirty="0">
                <a:solidFill>
                  <a:srgbClr val="002060"/>
                </a:solidFill>
                <a:latin typeface="Calibri" panose="020F0502020204030204" pitchFamily="34" charset="0"/>
                <a:cs typeface="Calibri" panose="020F0502020204030204" pitchFamily="34" charset="0"/>
              </a:rPr>
              <a:t> </a:t>
            </a:r>
            <a:r>
              <a:rPr sz="2200" spc="-56" dirty="0">
                <a:solidFill>
                  <a:srgbClr val="002060"/>
                </a:solidFill>
                <a:latin typeface="Calibri" panose="020F0502020204030204" pitchFamily="34" charset="0"/>
                <a:cs typeface="Calibri" panose="020F0502020204030204" pitchFamily="34" charset="0"/>
              </a:rPr>
              <a:t>application</a:t>
            </a:r>
            <a:r>
              <a:rPr sz="2200" spc="-86" dirty="0">
                <a:solidFill>
                  <a:srgbClr val="002060"/>
                </a:solidFill>
                <a:latin typeface="Calibri" panose="020F0502020204030204" pitchFamily="34" charset="0"/>
                <a:cs typeface="Calibri" panose="020F0502020204030204" pitchFamily="34" charset="0"/>
              </a:rPr>
              <a:t> </a:t>
            </a:r>
            <a:r>
              <a:rPr sz="2200" spc="-26" dirty="0">
                <a:solidFill>
                  <a:srgbClr val="002060"/>
                </a:solidFill>
                <a:latin typeface="Calibri" panose="020F0502020204030204" pitchFamily="34" charset="0"/>
                <a:cs typeface="Calibri" panose="020F0502020204030204" pitchFamily="34" charset="0"/>
              </a:rPr>
              <a:t>portal</a:t>
            </a:r>
            <a:r>
              <a:rPr sz="2200" spc="-83" dirty="0">
                <a:solidFill>
                  <a:srgbClr val="002060"/>
                </a:solidFill>
                <a:latin typeface="Calibri" panose="020F0502020204030204" pitchFamily="34" charset="0"/>
                <a:cs typeface="Calibri" panose="020F0502020204030204" pitchFamily="34" charset="0"/>
              </a:rPr>
              <a:t> </a:t>
            </a:r>
            <a:r>
              <a:rPr sz="2200" spc="-75" dirty="0">
                <a:solidFill>
                  <a:srgbClr val="002060"/>
                </a:solidFill>
                <a:latin typeface="Calibri" panose="020F0502020204030204" pitchFamily="34" charset="0"/>
                <a:cs typeface="Calibri" panose="020F0502020204030204" pitchFamily="34" charset="0"/>
              </a:rPr>
              <a:t>created</a:t>
            </a:r>
            <a:r>
              <a:rPr sz="2200" spc="-86" dirty="0">
                <a:solidFill>
                  <a:srgbClr val="002060"/>
                </a:solidFill>
                <a:latin typeface="Calibri" panose="020F0502020204030204" pitchFamily="34" charset="0"/>
                <a:cs typeface="Calibri" panose="020F0502020204030204" pitchFamily="34" charset="0"/>
              </a:rPr>
              <a:t> </a:t>
            </a:r>
            <a:r>
              <a:rPr sz="2200" dirty="0">
                <a:solidFill>
                  <a:srgbClr val="002060"/>
                </a:solidFill>
                <a:latin typeface="Calibri" panose="020F0502020204030204" pitchFamily="34" charset="0"/>
                <a:cs typeface="Calibri" panose="020F0502020204030204" pitchFamily="34" charset="0"/>
              </a:rPr>
              <a:t>to</a:t>
            </a:r>
            <a:r>
              <a:rPr sz="2200" spc="-90" dirty="0">
                <a:solidFill>
                  <a:srgbClr val="002060"/>
                </a:solidFill>
                <a:latin typeface="Calibri" panose="020F0502020204030204" pitchFamily="34" charset="0"/>
                <a:cs typeface="Calibri" panose="020F0502020204030204" pitchFamily="34" charset="0"/>
              </a:rPr>
              <a:t> </a:t>
            </a:r>
            <a:r>
              <a:rPr sz="2200" spc="-45" dirty="0">
                <a:solidFill>
                  <a:srgbClr val="002060"/>
                </a:solidFill>
                <a:latin typeface="Calibri" panose="020F0502020204030204" pitchFamily="34" charset="0"/>
                <a:cs typeface="Calibri" panose="020F0502020204030204" pitchFamily="34" charset="0"/>
              </a:rPr>
              <a:t>simplify</a:t>
            </a:r>
            <a:r>
              <a:rPr sz="2200" spc="-86" dirty="0">
                <a:solidFill>
                  <a:srgbClr val="002060"/>
                </a:solidFill>
                <a:latin typeface="Calibri" panose="020F0502020204030204" pitchFamily="34" charset="0"/>
                <a:cs typeface="Calibri" panose="020F0502020204030204" pitchFamily="34" charset="0"/>
              </a:rPr>
              <a:t> </a:t>
            </a:r>
            <a:r>
              <a:rPr sz="2200" spc="-19" dirty="0">
                <a:solidFill>
                  <a:srgbClr val="002060"/>
                </a:solidFill>
                <a:latin typeface="Calibri" panose="020F0502020204030204" pitchFamily="34" charset="0"/>
                <a:cs typeface="Calibri" panose="020F0502020204030204" pitchFamily="34" charset="0"/>
              </a:rPr>
              <a:t>the </a:t>
            </a:r>
            <a:r>
              <a:rPr sz="2200" spc="-56" dirty="0">
                <a:solidFill>
                  <a:srgbClr val="002060"/>
                </a:solidFill>
                <a:latin typeface="Calibri" panose="020F0502020204030204" pitchFamily="34" charset="0"/>
                <a:cs typeface="Calibri" panose="020F0502020204030204" pitchFamily="34" charset="0"/>
              </a:rPr>
              <a:t>creation,</a:t>
            </a:r>
            <a:r>
              <a:rPr sz="2200" spc="-79" dirty="0">
                <a:solidFill>
                  <a:srgbClr val="002060"/>
                </a:solidFill>
                <a:latin typeface="Calibri" panose="020F0502020204030204" pitchFamily="34" charset="0"/>
                <a:cs typeface="Calibri" panose="020F0502020204030204" pitchFamily="34" charset="0"/>
              </a:rPr>
              <a:t> </a:t>
            </a:r>
            <a:r>
              <a:rPr sz="2200" spc="-83" dirty="0">
                <a:solidFill>
                  <a:srgbClr val="002060"/>
                </a:solidFill>
                <a:latin typeface="Calibri" panose="020F0502020204030204" pitchFamily="34" charset="0"/>
                <a:cs typeface="Calibri" panose="020F0502020204030204" pitchFamily="34" charset="0"/>
              </a:rPr>
              <a:t>review,</a:t>
            </a:r>
            <a:r>
              <a:rPr sz="2200" spc="-79" dirty="0">
                <a:solidFill>
                  <a:srgbClr val="002060"/>
                </a:solidFill>
                <a:latin typeface="Calibri" panose="020F0502020204030204" pitchFamily="34" charset="0"/>
                <a:cs typeface="Calibri" panose="020F0502020204030204" pitchFamily="34" charset="0"/>
              </a:rPr>
              <a:t> </a:t>
            </a:r>
            <a:r>
              <a:rPr sz="2200" spc="-38" dirty="0">
                <a:solidFill>
                  <a:srgbClr val="002060"/>
                </a:solidFill>
                <a:latin typeface="Calibri" panose="020F0502020204030204" pitchFamily="34" charset="0"/>
                <a:cs typeface="Calibri" panose="020F0502020204030204" pitchFamily="34" charset="0"/>
              </a:rPr>
              <a:t>routing,</a:t>
            </a:r>
            <a:r>
              <a:rPr sz="2200" spc="-79" dirty="0">
                <a:solidFill>
                  <a:srgbClr val="002060"/>
                </a:solidFill>
                <a:latin typeface="Calibri" panose="020F0502020204030204" pitchFamily="34" charset="0"/>
                <a:cs typeface="Calibri" panose="020F0502020204030204" pitchFamily="34" charset="0"/>
              </a:rPr>
              <a:t> </a:t>
            </a:r>
            <a:r>
              <a:rPr sz="2200" spc="-75" dirty="0">
                <a:solidFill>
                  <a:srgbClr val="002060"/>
                </a:solidFill>
                <a:latin typeface="Calibri" panose="020F0502020204030204" pitchFamily="34" charset="0"/>
                <a:cs typeface="Calibri" panose="020F0502020204030204" pitchFamily="34" charset="0"/>
              </a:rPr>
              <a:t>approval,</a:t>
            </a:r>
            <a:r>
              <a:rPr sz="2200" spc="-79" dirty="0">
                <a:solidFill>
                  <a:srgbClr val="002060"/>
                </a:solidFill>
                <a:latin typeface="Calibri" panose="020F0502020204030204" pitchFamily="34" charset="0"/>
                <a:cs typeface="Calibri" panose="020F0502020204030204" pitchFamily="34" charset="0"/>
              </a:rPr>
              <a:t> </a:t>
            </a:r>
            <a:r>
              <a:rPr sz="2200" spc="-94" dirty="0">
                <a:solidFill>
                  <a:srgbClr val="002060"/>
                </a:solidFill>
                <a:latin typeface="Calibri" panose="020F0502020204030204" pitchFamily="34" charset="0"/>
                <a:cs typeface="Calibri" panose="020F0502020204030204" pitchFamily="34" charset="0"/>
              </a:rPr>
              <a:t>and</a:t>
            </a:r>
            <a:r>
              <a:rPr sz="2200" spc="-79" dirty="0">
                <a:solidFill>
                  <a:srgbClr val="002060"/>
                </a:solidFill>
                <a:latin typeface="Calibri" panose="020F0502020204030204" pitchFamily="34" charset="0"/>
                <a:cs typeface="Calibri" panose="020F0502020204030204" pitchFamily="34" charset="0"/>
              </a:rPr>
              <a:t> </a:t>
            </a:r>
            <a:r>
              <a:rPr sz="2200" spc="-56" dirty="0">
                <a:solidFill>
                  <a:srgbClr val="002060"/>
                </a:solidFill>
                <a:latin typeface="Calibri" panose="020F0502020204030204" pitchFamily="34" charset="0"/>
                <a:cs typeface="Calibri" panose="020F0502020204030204" pitchFamily="34" charset="0"/>
              </a:rPr>
              <a:t>electronic</a:t>
            </a:r>
            <a:r>
              <a:rPr sz="2200" spc="-83" dirty="0">
                <a:solidFill>
                  <a:srgbClr val="002060"/>
                </a:solidFill>
                <a:latin typeface="Calibri" panose="020F0502020204030204" pitchFamily="34" charset="0"/>
                <a:cs typeface="Calibri" panose="020F0502020204030204" pitchFamily="34" charset="0"/>
              </a:rPr>
              <a:t> </a:t>
            </a:r>
            <a:r>
              <a:rPr sz="2200" spc="-94" dirty="0">
                <a:solidFill>
                  <a:srgbClr val="002060"/>
                </a:solidFill>
                <a:latin typeface="Calibri" panose="020F0502020204030204" pitchFamily="34" charset="0"/>
                <a:cs typeface="Calibri" panose="020F0502020204030204" pitchFamily="34" charset="0"/>
              </a:rPr>
              <a:t>submission</a:t>
            </a:r>
            <a:r>
              <a:rPr sz="2200" spc="-79" dirty="0">
                <a:solidFill>
                  <a:srgbClr val="002060"/>
                </a:solidFill>
                <a:latin typeface="Calibri" panose="020F0502020204030204" pitchFamily="34" charset="0"/>
                <a:cs typeface="Calibri" panose="020F0502020204030204" pitchFamily="34" charset="0"/>
              </a:rPr>
              <a:t> </a:t>
            </a:r>
            <a:r>
              <a:rPr sz="2200" dirty="0">
                <a:solidFill>
                  <a:srgbClr val="002060"/>
                </a:solidFill>
                <a:latin typeface="Calibri" panose="020F0502020204030204" pitchFamily="34" charset="0"/>
                <a:cs typeface="Calibri" panose="020F0502020204030204" pitchFamily="34" charset="0"/>
              </a:rPr>
              <a:t>of</a:t>
            </a:r>
            <a:r>
              <a:rPr sz="2200" spc="-71" dirty="0">
                <a:solidFill>
                  <a:srgbClr val="002060"/>
                </a:solidFill>
                <a:latin typeface="Calibri" panose="020F0502020204030204" pitchFamily="34" charset="0"/>
                <a:cs typeface="Calibri" panose="020F0502020204030204" pitchFamily="34" charset="0"/>
              </a:rPr>
              <a:t> </a:t>
            </a:r>
            <a:r>
              <a:rPr sz="2200" spc="-8" dirty="0">
                <a:solidFill>
                  <a:srgbClr val="002060"/>
                </a:solidFill>
                <a:latin typeface="Calibri" panose="020F0502020204030204" pitchFamily="34" charset="0"/>
                <a:cs typeface="Calibri" panose="020F0502020204030204" pitchFamily="34" charset="0"/>
              </a:rPr>
              <a:t>grant </a:t>
            </a:r>
            <a:r>
              <a:rPr sz="2200" spc="-86" dirty="0">
                <a:solidFill>
                  <a:srgbClr val="002060"/>
                </a:solidFill>
                <a:latin typeface="Calibri" panose="020F0502020204030204" pitchFamily="34" charset="0"/>
                <a:cs typeface="Calibri" panose="020F0502020204030204" pitchFamily="34" charset="0"/>
              </a:rPr>
              <a:t>proposals,</a:t>
            </a:r>
            <a:r>
              <a:rPr sz="2200" spc="-75" dirty="0">
                <a:solidFill>
                  <a:srgbClr val="002060"/>
                </a:solidFill>
                <a:latin typeface="Calibri" panose="020F0502020204030204" pitchFamily="34" charset="0"/>
                <a:cs typeface="Calibri" panose="020F0502020204030204" pitchFamily="34" charset="0"/>
              </a:rPr>
              <a:t> </a:t>
            </a:r>
            <a:r>
              <a:rPr sz="2200" spc="-60" dirty="0">
                <a:solidFill>
                  <a:srgbClr val="002060"/>
                </a:solidFill>
                <a:latin typeface="Calibri" panose="020F0502020204030204" pitchFamily="34" charset="0"/>
                <a:cs typeface="Calibri" panose="020F0502020204030204" pitchFamily="34" charset="0"/>
              </a:rPr>
              <a:t>i.e.,</a:t>
            </a:r>
            <a:r>
              <a:rPr sz="2200" spc="-71" dirty="0">
                <a:solidFill>
                  <a:srgbClr val="002060"/>
                </a:solidFill>
                <a:latin typeface="Calibri" panose="020F0502020204030204" pitchFamily="34" charset="0"/>
                <a:cs typeface="Calibri" panose="020F0502020204030204" pitchFamily="34" charset="0"/>
              </a:rPr>
              <a:t> </a:t>
            </a:r>
            <a:r>
              <a:rPr lang="en-US" sz="2200" spc="-105" dirty="0">
                <a:solidFill>
                  <a:srgbClr val="002060"/>
                </a:solidFill>
                <a:latin typeface="Calibri" panose="020F0502020204030204" pitchFamily="34" charset="0"/>
                <a:cs typeface="Calibri" panose="020F0502020204030204" pitchFamily="34" charset="0"/>
              </a:rPr>
              <a:t>S2S (</a:t>
            </a:r>
            <a:r>
              <a:rPr sz="2200" spc="-105" dirty="0">
                <a:solidFill>
                  <a:srgbClr val="002060"/>
                </a:solidFill>
                <a:latin typeface="Calibri" panose="020F0502020204030204" pitchFamily="34" charset="0"/>
                <a:cs typeface="Calibri" panose="020F0502020204030204" pitchFamily="34" charset="0"/>
              </a:rPr>
              <a:t>system-</a:t>
            </a:r>
            <a:r>
              <a:rPr sz="2200" spc="-19" dirty="0">
                <a:solidFill>
                  <a:srgbClr val="002060"/>
                </a:solidFill>
                <a:latin typeface="Calibri" panose="020F0502020204030204" pitchFamily="34" charset="0"/>
                <a:cs typeface="Calibri" panose="020F0502020204030204" pitchFamily="34" charset="0"/>
              </a:rPr>
              <a:t>to-</a:t>
            </a:r>
            <a:r>
              <a:rPr sz="2200" spc="-105" dirty="0">
                <a:solidFill>
                  <a:srgbClr val="002060"/>
                </a:solidFill>
                <a:latin typeface="Calibri" panose="020F0502020204030204" pitchFamily="34" charset="0"/>
                <a:cs typeface="Calibri" panose="020F0502020204030204" pitchFamily="34" charset="0"/>
              </a:rPr>
              <a:t>system)</a:t>
            </a:r>
            <a:r>
              <a:rPr sz="2200" spc="-75" dirty="0">
                <a:solidFill>
                  <a:srgbClr val="002060"/>
                </a:solidFill>
                <a:latin typeface="Calibri" panose="020F0502020204030204" pitchFamily="34" charset="0"/>
                <a:cs typeface="Calibri" panose="020F0502020204030204" pitchFamily="34" charset="0"/>
              </a:rPr>
              <a:t> </a:t>
            </a:r>
            <a:r>
              <a:rPr sz="2200" spc="-94" dirty="0">
                <a:solidFill>
                  <a:srgbClr val="002060"/>
                </a:solidFill>
                <a:latin typeface="Calibri" panose="020F0502020204030204" pitchFamily="34" charset="0"/>
                <a:cs typeface="Calibri" panose="020F0502020204030204" pitchFamily="34" charset="0"/>
              </a:rPr>
              <a:t>submission</a:t>
            </a:r>
            <a:r>
              <a:rPr sz="2200" spc="-71" dirty="0">
                <a:solidFill>
                  <a:srgbClr val="002060"/>
                </a:solidFill>
                <a:latin typeface="Calibri" panose="020F0502020204030204" pitchFamily="34" charset="0"/>
                <a:cs typeface="Calibri" panose="020F0502020204030204" pitchFamily="34" charset="0"/>
              </a:rPr>
              <a:t> </a:t>
            </a:r>
            <a:r>
              <a:rPr sz="2200" dirty="0">
                <a:solidFill>
                  <a:srgbClr val="002060"/>
                </a:solidFill>
                <a:latin typeface="Calibri" panose="020F0502020204030204" pitchFamily="34" charset="0"/>
                <a:cs typeface="Calibri" panose="020F0502020204030204" pitchFamily="34" charset="0"/>
              </a:rPr>
              <a:t>of</a:t>
            </a:r>
            <a:r>
              <a:rPr sz="2200" spc="-75" dirty="0">
                <a:solidFill>
                  <a:srgbClr val="002060"/>
                </a:solidFill>
                <a:latin typeface="Calibri" panose="020F0502020204030204" pitchFamily="34" charset="0"/>
                <a:cs typeface="Calibri" panose="020F0502020204030204" pitchFamily="34" charset="0"/>
              </a:rPr>
              <a:t> </a:t>
            </a:r>
            <a:r>
              <a:rPr sz="2200" spc="-8" dirty="0">
                <a:solidFill>
                  <a:srgbClr val="002060"/>
                </a:solidFill>
                <a:latin typeface="Calibri" panose="020F0502020204030204" pitchFamily="34" charset="0"/>
                <a:cs typeface="Calibri" panose="020F0502020204030204" pitchFamily="34" charset="0"/>
              </a:rPr>
              <a:t>proposals.</a:t>
            </a:r>
            <a:endParaRPr sz="2200" dirty="0">
              <a:solidFill>
                <a:srgbClr val="002060"/>
              </a:solidFill>
              <a:latin typeface="Calibri" panose="020F0502020204030204" pitchFamily="34" charset="0"/>
              <a:cs typeface="Calibri" panose="020F0502020204030204" pitchFamily="34" charset="0"/>
            </a:endParaRPr>
          </a:p>
          <a:p>
            <a:pPr>
              <a:spcBef>
                <a:spcPts val="34"/>
              </a:spcBef>
              <a:buFont typeface="Arial"/>
              <a:buChar char="•"/>
            </a:pPr>
            <a:endParaRPr sz="2200" dirty="0">
              <a:solidFill>
                <a:srgbClr val="002060"/>
              </a:solidFill>
              <a:latin typeface="Calibri" panose="020F0502020204030204" pitchFamily="34" charset="0"/>
              <a:cs typeface="Calibri" panose="020F0502020204030204" pitchFamily="34" charset="0"/>
            </a:endParaRPr>
          </a:p>
          <a:p>
            <a:pPr marL="180499" marR="67151" indent="-171450">
              <a:lnSpc>
                <a:spcPts val="1943"/>
              </a:lnSpc>
              <a:buChar char="•"/>
              <a:tabLst>
                <a:tab pos="180975" algn="l"/>
              </a:tabLst>
            </a:pPr>
            <a:r>
              <a:rPr sz="2200" spc="-105" dirty="0">
                <a:solidFill>
                  <a:srgbClr val="002060"/>
                </a:solidFill>
                <a:latin typeface="Calibri" panose="020F0502020204030204" pitchFamily="34" charset="0"/>
                <a:cs typeface="Calibri" panose="020F0502020204030204" pitchFamily="34" charset="0"/>
              </a:rPr>
              <a:t>Username</a:t>
            </a:r>
            <a:r>
              <a:rPr sz="2200" spc="-83" dirty="0">
                <a:solidFill>
                  <a:srgbClr val="002060"/>
                </a:solidFill>
                <a:latin typeface="Calibri" panose="020F0502020204030204" pitchFamily="34" charset="0"/>
                <a:cs typeface="Calibri" panose="020F0502020204030204" pitchFamily="34" charset="0"/>
              </a:rPr>
              <a:t> </a:t>
            </a:r>
            <a:r>
              <a:rPr sz="2200" spc="-94" dirty="0">
                <a:solidFill>
                  <a:srgbClr val="002060"/>
                </a:solidFill>
                <a:latin typeface="Calibri" panose="020F0502020204030204" pitchFamily="34" charset="0"/>
                <a:cs typeface="Calibri" panose="020F0502020204030204" pitchFamily="34" charset="0"/>
              </a:rPr>
              <a:t>and</a:t>
            </a:r>
            <a:r>
              <a:rPr sz="2200" spc="-83" dirty="0">
                <a:solidFill>
                  <a:srgbClr val="002060"/>
                </a:solidFill>
                <a:latin typeface="Calibri" panose="020F0502020204030204" pitchFamily="34" charset="0"/>
                <a:cs typeface="Calibri" panose="020F0502020204030204" pitchFamily="34" charset="0"/>
              </a:rPr>
              <a:t> </a:t>
            </a:r>
            <a:r>
              <a:rPr sz="2200" spc="-94" dirty="0">
                <a:solidFill>
                  <a:srgbClr val="002060"/>
                </a:solidFill>
                <a:latin typeface="Calibri" panose="020F0502020204030204" pitchFamily="34" charset="0"/>
                <a:cs typeface="Calibri" panose="020F0502020204030204" pitchFamily="34" charset="0"/>
              </a:rPr>
              <a:t>password:</a:t>
            </a:r>
            <a:r>
              <a:rPr sz="2200" spc="-86" dirty="0">
                <a:solidFill>
                  <a:srgbClr val="002060"/>
                </a:solidFill>
                <a:latin typeface="Calibri" panose="020F0502020204030204" pitchFamily="34" charset="0"/>
                <a:cs typeface="Calibri" panose="020F0502020204030204" pitchFamily="34" charset="0"/>
              </a:rPr>
              <a:t> </a:t>
            </a:r>
            <a:r>
              <a:rPr sz="2200" spc="-90" dirty="0">
                <a:solidFill>
                  <a:srgbClr val="002060"/>
                </a:solidFill>
                <a:latin typeface="Calibri" panose="020F0502020204030204" pitchFamily="34" charset="0"/>
                <a:cs typeface="Calibri" panose="020F0502020204030204" pitchFamily="34" charset="0"/>
              </a:rPr>
              <a:t>Contact</a:t>
            </a:r>
            <a:r>
              <a:rPr sz="2200" spc="-86" dirty="0">
                <a:solidFill>
                  <a:srgbClr val="002060"/>
                </a:solidFill>
                <a:latin typeface="Calibri" panose="020F0502020204030204" pitchFamily="34" charset="0"/>
                <a:cs typeface="Calibri" panose="020F0502020204030204" pitchFamily="34" charset="0"/>
              </a:rPr>
              <a:t> </a:t>
            </a:r>
            <a:r>
              <a:rPr lang="en-US" sz="2200" spc="-139" dirty="0" err="1">
                <a:solidFill>
                  <a:srgbClr val="002060"/>
                </a:solidFill>
                <a:latin typeface="Calibri" panose="020F0502020204030204" pitchFamily="34" charset="0"/>
                <a:cs typeface="Calibri" panose="020F0502020204030204" pitchFamily="34" charset="0"/>
              </a:rPr>
              <a:t>Rayard</a:t>
            </a:r>
            <a:r>
              <a:rPr lang="en-US" sz="2200" spc="-139" dirty="0">
                <a:solidFill>
                  <a:srgbClr val="002060"/>
                </a:solidFill>
                <a:latin typeface="Calibri" panose="020F0502020204030204" pitchFamily="34" charset="0"/>
                <a:cs typeface="Calibri" panose="020F0502020204030204" pitchFamily="34" charset="0"/>
              </a:rPr>
              <a:t> (Ray) </a:t>
            </a:r>
            <a:r>
              <a:rPr lang="en-US" sz="2200" spc="-139" dirty="0" err="1">
                <a:solidFill>
                  <a:srgbClr val="002060"/>
                </a:solidFill>
                <a:latin typeface="Calibri" panose="020F0502020204030204" pitchFamily="34" charset="0"/>
                <a:cs typeface="Calibri" panose="020F0502020204030204" pitchFamily="34" charset="0"/>
              </a:rPr>
              <a:t>Hosein</a:t>
            </a:r>
            <a:r>
              <a:rPr lang="en-US" sz="2200" spc="-139" dirty="0">
                <a:solidFill>
                  <a:srgbClr val="002060"/>
                </a:solidFill>
                <a:latin typeface="Calibri" panose="020F0502020204030204" pitchFamily="34" charset="0"/>
                <a:cs typeface="Calibri" panose="020F0502020204030204" pitchFamily="34" charset="0"/>
              </a:rPr>
              <a:t> at </a:t>
            </a:r>
            <a:r>
              <a:rPr lang="en-US" sz="2200" spc="-139"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rhosein@montefiore.org</a:t>
            </a:r>
            <a:endParaRPr lang="en-US" sz="2200" spc="-139" dirty="0">
              <a:solidFill>
                <a:srgbClr val="002060"/>
              </a:solidFill>
              <a:latin typeface="Calibri" panose="020F0502020204030204" pitchFamily="34" charset="0"/>
              <a:cs typeface="Calibri" panose="020F0502020204030204" pitchFamily="34" charset="0"/>
            </a:endParaRPr>
          </a:p>
          <a:p>
            <a:pPr marL="180499" marR="67151" indent="-171450">
              <a:lnSpc>
                <a:spcPts val="1943"/>
              </a:lnSpc>
              <a:buChar char="•"/>
              <a:tabLst>
                <a:tab pos="180975" algn="l"/>
              </a:tabLst>
            </a:pPr>
            <a:endParaRPr sz="2200" dirty="0">
              <a:solidFill>
                <a:srgbClr val="002060"/>
              </a:solidFill>
              <a:latin typeface="Calibri" panose="020F0502020204030204" pitchFamily="34" charset="0"/>
              <a:cs typeface="Calibri" panose="020F0502020204030204" pitchFamily="34" charset="0"/>
            </a:endParaRPr>
          </a:p>
          <a:p>
            <a:pPr marL="180499" marR="230981" indent="-171450">
              <a:lnSpc>
                <a:spcPts val="1965"/>
              </a:lnSpc>
              <a:spcBef>
                <a:spcPts val="4"/>
              </a:spcBef>
              <a:buChar char="•"/>
              <a:tabLst>
                <a:tab pos="180975" algn="l"/>
              </a:tabLst>
            </a:pPr>
            <a:r>
              <a:rPr sz="2200" spc="-120" dirty="0">
                <a:solidFill>
                  <a:srgbClr val="002060"/>
                </a:solidFill>
                <a:latin typeface="Calibri" panose="020F0502020204030204" pitchFamily="34" charset="0"/>
                <a:cs typeface="Calibri" panose="020F0502020204030204" pitchFamily="34" charset="0"/>
              </a:rPr>
              <a:t>For</a:t>
            </a:r>
            <a:r>
              <a:rPr sz="2200" spc="-86" dirty="0">
                <a:solidFill>
                  <a:srgbClr val="002060"/>
                </a:solidFill>
                <a:latin typeface="Calibri" panose="020F0502020204030204" pitchFamily="34" charset="0"/>
                <a:cs typeface="Calibri" panose="020F0502020204030204" pitchFamily="34" charset="0"/>
              </a:rPr>
              <a:t> </a:t>
            </a:r>
            <a:r>
              <a:rPr sz="2200" spc="-56" dirty="0">
                <a:solidFill>
                  <a:srgbClr val="002060"/>
                </a:solidFill>
                <a:latin typeface="Calibri" panose="020F0502020204030204" pitchFamily="34" charset="0"/>
                <a:cs typeface="Calibri" panose="020F0502020204030204" pitchFamily="34" charset="0"/>
              </a:rPr>
              <a:t>urgent</a:t>
            </a:r>
            <a:r>
              <a:rPr sz="2200" spc="-90" dirty="0">
                <a:solidFill>
                  <a:srgbClr val="002060"/>
                </a:solidFill>
                <a:latin typeface="Calibri" panose="020F0502020204030204" pitchFamily="34" charset="0"/>
                <a:cs typeface="Calibri" panose="020F0502020204030204" pitchFamily="34" charset="0"/>
              </a:rPr>
              <a:t> </a:t>
            </a:r>
            <a:r>
              <a:rPr sz="2200" spc="-60" dirty="0">
                <a:solidFill>
                  <a:srgbClr val="002060"/>
                </a:solidFill>
                <a:latin typeface="Calibri" panose="020F0502020204030204" pitchFamily="34" charset="0"/>
                <a:cs typeface="Calibri" panose="020F0502020204030204" pitchFamily="34" charset="0"/>
              </a:rPr>
              <a:t>help</a:t>
            </a:r>
            <a:r>
              <a:rPr sz="2200" spc="-86" dirty="0">
                <a:solidFill>
                  <a:srgbClr val="002060"/>
                </a:solidFill>
                <a:latin typeface="Calibri" panose="020F0502020204030204" pitchFamily="34" charset="0"/>
                <a:cs typeface="Calibri" panose="020F0502020204030204" pitchFamily="34" charset="0"/>
              </a:rPr>
              <a:t> </a:t>
            </a:r>
            <a:r>
              <a:rPr sz="2200" spc="-64" dirty="0">
                <a:solidFill>
                  <a:srgbClr val="002060"/>
                </a:solidFill>
                <a:latin typeface="Calibri" panose="020F0502020204030204" pitchFamily="34" charset="0"/>
                <a:cs typeface="Calibri" panose="020F0502020204030204" pitchFamily="34" charset="0"/>
              </a:rPr>
              <a:t>(when</a:t>
            </a:r>
            <a:r>
              <a:rPr sz="2200" spc="-83" dirty="0">
                <a:solidFill>
                  <a:srgbClr val="002060"/>
                </a:solidFill>
                <a:latin typeface="Calibri" panose="020F0502020204030204" pitchFamily="34" charset="0"/>
                <a:cs typeface="Calibri" panose="020F0502020204030204" pitchFamily="34" charset="0"/>
              </a:rPr>
              <a:t> we </a:t>
            </a:r>
            <a:r>
              <a:rPr sz="2200" spc="-90" dirty="0">
                <a:solidFill>
                  <a:srgbClr val="002060"/>
                </a:solidFill>
                <a:latin typeface="Calibri" panose="020F0502020204030204" pitchFamily="34" charset="0"/>
                <a:cs typeface="Calibri" panose="020F0502020204030204" pitchFamily="34" charset="0"/>
              </a:rPr>
              <a:t>are</a:t>
            </a:r>
            <a:r>
              <a:rPr sz="2200" spc="-83" dirty="0">
                <a:solidFill>
                  <a:srgbClr val="002060"/>
                </a:solidFill>
                <a:latin typeface="Calibri" panose="020F0502020204030204" pitchFamily="34" charset="0"/>
                <a:cs typeface="Calibri" panose="020F0502020204030204" pitchFamily="34" charset="0"/>
              </a:rPr>
              <a:t> </a:t>
            </a:r>
            <a:r>
              <a:rPr sz="2200" spc="-8" dirty="0">
                <a:solidFill>
                  <a:srgbClr val="002060"/>
                </a:solidFill>
                <a:latin typeface="Calibri" panose="020F0502020204030204" pitchFamily="34" charset="0"/>
                <a:cs typeface="Calibri" panose="020F0502020204030204" pitchFamily="34" charset="0"/>
              </a:rPr>
              <a:t>not</a:t>
            </a:r>
            <a:r>
              <a:rPr sz="2200" spc="-90" dirty="0">
                <a:solidFill>
                  <a:srgbClr val="002060"/>
                </a:solidFill>
                <a:latin typeface="Calibri" panose="020F0502020204030204" pitchFamily="34" charset="0"/>
                <a:cs typeface="Calibri" panose="020F0502020204030204" pitchFamily="34" charset="0"/>
              </a:rPr>
              <a:t> </a:t>
            </a:r>
            <a:r>
              <a:rPr sz="2200" spc="-79" dirty="0">
                <a:solidFill>
                  <a:srgbClr val="002060"/>
                </a:solidFill>
                <a:latin typeface="Calibri" panose="020F0502020204030204" pitchFamily="34" charset="0"/>
                <a:cs typeface="Calibri" panose="020F0502020204030204" pitchFamily="34" charset="0"/>
              </a:rPr>
              <a:t>available)</a:t>
            </a:r>
            <a:r>
              <a:rPr sz="2200" spc="-86" dirty="0">
                <a:solidFill>
                  <a:srgbClr val="002060"/>
                </a:solidFill>
                <a:latin typeface="Calibri" panose="020F0502020204030204" pitchFamily="34" charset="0"/>
                <a:cs typeface="Calibri" panose="020F0502020204030204" pitchFamily="34" charset="0"/>
              </a:rPr>
              <a:t> you </a:t>
            </a:r>
            <a:r>
              <a:rPr sz="2200" spc="-120" dirty="0">
                <a:solidFill>
                  <a:srgbClr val="002060"/>
                </a:solidFill>
                <a:latin typeface="Calibri" panose="020F0502020204030204" pitchFamily="34" charset="0"/>
                <a:cs typeface="Calibri" panose="020F0502020204030204" pitchFamily="34" charset="0"/>
              </a:rPr>
              <a:t>may</a:t>
            </a:r>
            <a:r>
              <a:rPr sz="2200" spc="-86" dirty="0">
                <a:solidFill>
                  <a:srgbClr val="002060"/>
                </a:solidFill>
                <a:latin typeface="Calibri" panose="020F0502020204030204" pitchFamily="34" charset="0"/>
                <a:cs typeface="Calibri" panose="020F0502020204030204" pitchFamily="34" charset="0"/>
              </a:rPr>
              <a:t> </a:t>
            </a:r>
            <a:r>
              <a:rPr sz="2200" spc="-71" dirty="0">
                <a:solidFill>
                  <a:srgbClr val="002060"/>
                </a:solidFill>
                <a:latin typeface="Calibri" panose="020F0502020204030204" pitchFamily="34" charset="0"/>
                <a:cs typeface="Calibri" panose="020F0502020204030204" pitchFamily="34" charset="0"/>
              </a:rPr>
              <a:t>call</a:t>
            </a:r>
            <a:r>
              <a:rPr sz="2200" spc="-86" dirty="0">
                <a:solidFill>
                  <a:srgbClr val="002060"/>
                </a:solidFill>
                <a:latin typeface="Calibri" panose="020F0502020204030204" pitchFamily="34" charset="0"/>
                <a:cs typeface="Calibri" panose="020F0502020204030204" pitchFamily="34" charset="0"/>
              </a:rPr>
              <a:t> </a:t>
            </a:r>
            <a:r>
              <a:rPr sz="2200" spc="-79" dirty="0">
                <a:solidFill>
                  <a:srgbClr val="002060"/>
                </a:solidFill>
                <a:latin typeface="Calibri" panose="020F0502020204030204" pitchFamily="34" charset="0"/>
                <a:cs typeface="Calibri" panose="020F0502020204030204" pitchFamily="34" charset="0"/>
              </a:rPr>
              <a:t>(503)</a:t>
            </a:r>
            <a:r>
              <a:rPr sz="2200" spc="-86" dirty="0">
                <a:solidFill>
                  <a:srgbClr val="002060"/>
                </a:solidFill>
                <a:latin typeface="Calibri" panose="020F0502020204030204" pitchFamily="34" charset="0"/>
                <a:cs typeface="Calibri" panose="020F0502020204030204" pitchFamily="34" charset="0"/>
              </a:rPr>
              <a:t> </a:t>
            </a:r>
            <a:r>
              <a:rPr sz="2200" spc="-23" dirty="0">
                <a:solidFill>
                  <a:srgbClr val="002060"/>
                </a:solidFill>
                <a:latin typeface="Calibri" panose="020F0502020204030204" pitchFamily="34" charset="0"/>
                <a:cs typeface="Calibri" panose="020F0502020204030204" pitchFamily="34" charset="0"/>
              </a:rPr>
              <a:t>297- </a:t>
            </a:r>
            <a:r>
              <a:rPr sz="2200" spc="-94" dirty="0">
                <a:solidFill>
                  <a:srgbClr val="002060"/>
                </a:solidFill>
                <a:latin typeface="Calibri" panose="020F0502020204030204" pitchFamily="34" charset="0"/>
                <a:cs typeface="Calibri" panose="020F0502020204030204" pitchFamily="34" charset="0"/>
              </a:rPr>
              <a:t>2108</a:t>
            </a:r>
            <a:r>
              <a:rPr sz="2200" spc="-98" dirty="0">
                <a:solidFill>
                  <a:srgbClr val="002060"/>
                </a:solidFill>
                <a:latin typeface="Calibri" panose="020F0502020204030204" pitchFamily="34" charset="0"/>
                <a:cs typeface="Calibri" panose="020F0502020204030204" pitchFamily="34" charset="0"/>
              </a:rPr>
              <a:t> </a:t>
            </a:r>
            <a:r>
              <a:rPr sz="2200" spc="-172" dirty="0">
                <a:solidFill>
                  <a:srgbClr val="002060"/>
                </a:solidFill>
                <a:latin typeface="Calibri" panose="020F0502020204030204" pitchFamily="34" charset="0"/>
                <a:cs typeface="Calibri" panose="020F0502020204030204" pitchFamily="34" charset="0"/>
              </a:rPr>
              <a:t>Ex.</a:t>
            </a:r>
            <a:r>
              <a:rPr sz="2200" spc="-98" dirty="0">
                <a:solidFill>
                  <a:srgbClr val="002060"/>
                </a:solidFill>
                <a:latin typeface="Calibri" panose="020F0502020204030204" pitchFamily="34" charset="0"/>
                <a:cs typeface="Calibri" panose="020F0502020204030204" pitchFamily="34" charset="0"/>
              </a:rPr>
              <a:t> 201</a:t>
            </a:r>
            <a:r>
              <a:rPr sz="2200" spc="-94" dirty="0">
                <a:solidFill>
                  <a:srgbClr val="002060"/>
                </a:solidFill>
                <a:latin typeface="Calibri" panose="020F0502020204030204" pitchFamily="34" charset="0"/>
                <a:cs typeface="Calibri" panose="020F0502020204030204" pitchFamily="34" charset="0"/>
              </a:rPr>
              <a:t> </a:t>
            </a:r>
            <a:r>
              <a:rPr sz="2200" spc="-15" dirty="0">
                <a:solidFill>
                  <a:srgbClr val="002060"/>
                </a:solidFill>
                <a:latin typeface="Calibri" panose="020F0502020204030204" pitchFamily="34" charset="0"/>
                <a:cs typeface="Calibri" panose="020F0502020204030204" pitchFamily="34" charset="0"/>
              </a:rPr>
              <a:t>or</a:t>
            </a:r>
            <a:r>
              <a:rPr sz="2200" spc="-90" dirty="0">
                <a:solidFill>
                  <a:srgbClr val="002060"/>
                </a:solidFill>
                <a:latin typeface="Calibri" panose="020F0502020204030204" pitchFamily="34" charset="0"/>
                <a:cs typeface="Calibri" panose="020F0502020204030204" pitchFamily="34" charset="0"/>
              </a:rPr>
              <a:t> </a:t>
            </a:r>
            <a:r>
              <a:rPr sz="2200" spc="-68" dirty="0">
                <a:solidFill>
                  <a:srgbClr val="002060"/>
                </a:solidFill>
                <a:latin typeface="Calibri" panose="020F0502020204030204" pitchFamily="34" charset="0"/>
                <a:cs typeface="Calibri" panose="020F0502020204030204" pitchFamily="34" charset="0"/>
              </a:rPr>
              <a:t>email</a:t>
            </a:r>
            <a:r>
              <a:rPr sz="2200" spc="-90" dirty="0">
                <a:solidFill>
                  <a:srgbClr val="002060"/>
                </a:solidFill>
                <a:latin typeface="Calibri" panose="020F0502020204030204" pitchFamily="34" charset="0"/>
                <a:cs typeface="Calibri" panose="020F0502020204030204" pitchFamily="34" charset="0"/>
              </a:rPr>
              <a:t> </a:t>
            </a:r>
            <a:r>
              <a:rPr sz="2200" spc="-30" dirty="0">
                <a:solidFill>
                  <a:srgbClr val="002060"/>
                </a:solidFill>
                <a:latin typeface="Calibri" panose="020F0502020204030204" pitchFamily="34" charset="0"/>
                <a:cs typeface="Calibri" panose="020F0502020204030204" pitchFamily="34" charset="0"/>
              </a:rPr>
              <a:t>at</a:t>
            </a:r>
            <a:r>
              <a:rPr sz="2200" spc="-94" dirty="0">
                <a:solidFill>
                  <a:srgbClr val="002060"/>
                </a:solidFill>
                <a:latin typeface="Calibri" panose="020F0502020204030204" pitchFamily="34" charset="0"/>
                <a:cs typeface="Calibri" panose="020F0502020204030204" pitchFamily="34" charset="0"/>
              </a:rPr>
              <a:t> </a:t>
            </a:r>
            <a:r>
              <a:rPr sz="2200" u="heavy" spc="-30" dirty="0">
                <a:solidFill>
                  <a:srgbClr val="002060"/>
                </a:solidFill>
                <a:uFill>
                  <a:solidFill>
                    <a:srgbClr val="0563C1"/>
                  </a:solidFill>
                </a:uFill>
                <a:latin typeface="Calibri" panose="020F0502020204030204" pitchFamily="34" charset="0"/>
                <a:cs typeface="Calibri" panose="020F0502020204030204" pitchFamily="34" charset="0"/>
              </a:rPr>
              <a:t>https://einstein.cayuse424.com/</a:t>
            </a:r>
            <a:endParaRPr sz="2200"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9FD2D57-DAB1-DEF0-07E1-CB746763048F}"/>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Slide Number Placeholder 3">
            <a:extLst>
              <a:ext uri="{FF2B5EF4-FFF2-40B4-BE49-F238E27FC236}">
                <a16:creationId xmlns:a16="http://schemas.microsoft.com/office/drawing/2014/main" id="{1F420AC6-598C-0799-1986-7B4E54933B00}"/>
              </a:ext>
            </a:extLst>
          </p:cNvPr>
          <p:cNvSpPr txBox="1">
            <a:spLocks/>
          </p:cNvSpPr>
          <p:nvPr/>
        </p:nvSpPr>
        <p:spPr bwMode="auto">
          <a:xfrm>
            <a:off x="8001000" y="6553200"/>
            <a:ext cx="685800"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rgbClr val="6CA5DC"/>
              </a:buClr>
              <a:buChar char="•"/>
              <a:defRPr sz="2400" kern="1200">
                <a:solidFill>
                  <a:srgbClr val="193567"/>
                </a:solidFill>
                <a:latin typeface="Arial" panose="020B060402020202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Clr>
                <a:srgbClr val="6CA5DC"/>
              </a:buClr>
              <a:buSzPct val="90000"/>
              <a:buChar char="&gt;"/>
              <a:defRPr sz="2200" kern="1200">
                <a:solidFill>
                  <a:srgbClr val="193567"/>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Clr>
                <a:srgbClr val="6CA5DC"/>
              </a:buClr>
              <a:buChar char="•"/>
              <a:defRPr sz="2200" kern="1200">
                <a:solidFill>
                  <a:srgbClr val="193567"/>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9pPr>
          </a:lstStyle>
          <a:p>
            <a:pPr>
              <a:spcBef>
                <a:spcPct val="0"/>
              </a:spcBef>
              <a:buClrTx/>
              <a:buFontTx/>
              <a:buNone/>
            </a:pPr>
            <a:r>
              <a:rPr lang="en-US" altLang="en-US" sz="1400" dirty="0">
                <a:solidFill>
                  <a:schemeClr val="bg1"/>
                </a:solidFill>
              </a:rPr>
              <a:t>  </a:t>
            </a:r>
            <a:r>
              <a:rPr lang="en-US" altLang="en-US" sz="1400" dirty="0">
                <a:solidFill>
                  <a:srgbClr val="8FBEDC"/>
                </a:solidFill>
              </a:rPr>
              <a:t>| </a:t>
            </a:r>
            <a:r>
              <a:rPr lang="en-US" altLang="en-US" sz="1100" dirty="0">
                <a:solidFill>
                  <a:schemeClr val="tx1"/>
                </a:solidFill>
              </a:rPr>
              <a:t> </a:t>
            </a:r>
            <a:fld id="{42413112-5185-4282-98E7-42551E78745C}" type="slidenum">
              <a:rPr lang="en-US" altLang="en-US" sz="1100" smtClean="0">
                <a:solidFill>
                  <a:schemeClr val="bg1"/>
                </a:solidFill>
              </a:rPr>
              <a:pPr>
                <a:spcBef>
                  <a:spcPct val="0"/>
                </a:spcBef>
                <a:buClrTx/>
                <a:buFontTx/>
                <a:buNone/>
              </a:pPr>
              <a:t>23</a:t>
            </a:fld>
            <a:endParaRPr lang="en-US" altLang="en-US" sz="1100" dirty="0">
              <a:solidFill>
                <a:srgbClr val="38327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590530"/>
            <a:ext cx="8533256" cy="629451"/>
          </a:xfrm>
          <a:prstGeom prst="rect">
            <a:avLst/>
          </a:prstGeom>
        </p:spPr>
        <p:txBody>
          <a:bodyPr vert="horz" wrap="square" lIns="0" tIns="166163" rIns="0" bIns="0" numCol="1" rtlCol="0" anchor="ctr" anchorCtr="0" compatLnSpc="1">
            <a:prstTxWarp prst="textNoShape">
              <a:avLst/>
            </a:prstTxWarp>
            <a:spAutoFit/>
          </a:bodyPr>
          <a:lstStyle/>
          <a:p>
            <a:pPr marL="422434">
              <a:spcBef>
                <a:spcPts val="101"/>
              </a:spcBef>
            </a:pPr>
            <a:r>
              <a:rPr sz="3000" spc="-131" dirty="0">
                <a:latin typeface="Calibri" panose="020F0502020204030204" pitchFamily="34" charset="0"/>
                <a:cs typeface="Calibri" panose="020F0502020204030204" pitchFamily="34" charset="0"/>
              </a:rPr>
              <a:t>Pre-</a:t>
            </a:r>
            <a:r>
              <a:rPr sz="3000" spc="-68" dirty="0">
                <a:latin typeface="Calibri" panose="020F0502020204030204" pitchFamily="34" charset="0"/>
                <a:cs typeface="Calibri" panose="020F0502020204030204" pitchFamily="34" charset="0"/>
              </a:rPr>
              <a:t>requisites</a:t>
            </a:r>
            <a:r>
              <a:rPr sz="3000" spc="-83" dirty="0">
                <a:latin typeface="Calibri" panose="020F0502020204030204" pitchFamily="34" charset="0"/>
                <a:cs typeface="Calibri" panose="020F0502020204030204" pitchFamily="34" charset="0"/>
              </a:rPr>
              <a:t> </a:t>
            </a:r>
            <a:r>
              <a:rPr sz="3000" dirty="0">
                <a:latin typeface="Calibri" panose="020F0502020204030204" pitchFamily="34" charset="0"/>
                <a:cs typeface="Calibri" panose="020F0502020204030204" pitchFamily="34" charset="0"/>
              </a:rPr>
              <a:t>for</a:t>
            </a:r>
            <a:r>
              <a:rPr sz="3000" spc="-83" dirty="0">
                <a:latin typeface="Calibri" panose="020F0502020204030204" pitchFamily="34" charset="0"/>
                <a:cs typeface="Calibri" panose="020F0502020204030204" pitchFamily="34" charset="0"/>
              </a:rPr>
              <a:t> </a:t>
            </a:r>
            <a:r>
              <a:rPr sz="3000" spc="-56" dirty="0">
                <a:latin typeface="Calibri" panose="020F0502020204030204" pitchFamily="34" charset="0"/>
                <a:cs typeface="Calibri" panose="020F0502020204030204" pitchFamily="34" charset="0"/>
              </a:rPr>
              <a:t>Submitting</a:t>
            </a:r>
            <a:r>
              <a:rPr sz="3000" spc="-83" dirty="0">
                <a:latin typeface="Calibri" panose="020F0502020204030204" pitchFamily="34" charset="0"/>
                <a:cs typeface="Calibri" panose="020F0502020204030204" pitchFamily="34" charset="0"/>
              </a:rPr>
              <a:t> </a:t>
            </a:r>
            <a:r>
              <a:rPr sz="3000" spc="-56" dirty="0">
                <a:latin typeface="Calibri" panose="020F0502020204030204" pitchFamily="34" charset="0"/>
                <a:cs typeface="Calibri" panose="020F0502020204030204" pitchFamily="34" charset="0"/>
              </a:rPr>
              <a:t>Application</a:t>
            </a:r>
            <a:r>
              <a:rPr sz="3000" spc="-83" dirty="0">
                <a:latin typeface="Calibri" panose="020F0502020204030204" pitchFamily="34" charset="0"/>
                <a:cs typeface="Calibri" panose="020F0502020204030204" pitchFamily="34" charset="0"/>
              </a:rPr>
              <a:t> </a:t>
            </a:r>
            <a:r>
              <a:rPr sz="3000" spc="-131" dirty="0">
                <a:latin typeface="Calibri" panose="020F0502020204030204" pitchFamily="34" charset="0"/>
                <a:cs typeface="Calibri" panose="020F0502020204030204" pitchFamily="34" charset="0"/>
              </a:rPr>
              <a:t>Using</a:t>
            </a:r>
            <a:r>
              <a:rPr sz="3000" spc="-83" dirty="0">
                <a:latin typeface="Calibri" panose="020F0502020204030204" pitchFamily="34" charset="0"/>
                <a:cs typeface="Calibri" panose="020F0502020204030204" pitchFamily="34" charset="0"/>
              </a:rPr>
              <a:t> </a:t>
            </a:r>
            <a:r>
              <a:rPr sz="3000" spc="-199" dirty="0">
                <a:latin typeface="Calibri" panose="020F0502020204030204" pitchFamily="34" charset="0"/>
                <a:cs typeface="Calibri" panose="020F0502020204030204" pitchFamily="34" charset="0"/>
              </a:rPr>
              <a:t>Cayuse</a:t>
            </a:r>
            <a:endParaRPr sz="3000" dirty="0">
              <a:latin typeface="Calibri" panose="020F0502020204030204" pitchFamily="34" charset="0"/>
              <a:cs typeface="Calibri" panose="020F0502020204030204" pitchFamily="34" charset="0"/>
            </a:endParaRPr>
          </a:p>
        </p:txBody>
      </p:sp>
      <p:sp>
        <p:nvSpPr>
          <p:cNvPr id="4" name="object 4"/>
          <p:cNvSpPr txBox="1"/>
          <p:nvPr/>
        </p:nvSpPr>
        <p:spPr>
          <a:xfrm>
            <a:off x="837056" y="2286000"/>
            <a:ext cx="7240144" cy="2382062"/>
          </a:xfrm>
          <a:prstGeom prst="rect">
            <a:avLst/>
          </a:prstGeom>
        </p:spPr>
        <p:txBody>
          <a:bodyPr vert="horz" wrap="square" lIns="0" tIns="9525" rIns="0" bIns="0" rtlCol="0">
            <a:spAutoFit/>
          </a:bodyPr>
          <a:lstStyle/>
          <a:p>
            <a:pPr marL="352425" indent="-342900">
              <a:spcBef>
                <a:spcPts val="75"/>
              </a:spcBef>
              <a:buFont typeface="Wingdings" panose="05000000000000000000" pitchFamily="2" charset="2"/>
              <a:buChar char="q"/>
              <a:tabLst>
                <a:tab pos="180975" algn="l"/>
              </a:tabLst>
            </a:pPr>
            <a:r>
              <a:rPr sz="2000" spc="-135" dirty="0">
                <a:solidFill>
                  <a:srgbClr val="002060"/>
                </a:solidFill>
                <a:latin typeface="Calibri" panose="020F0502020204030204" pitchFamily="34" charset="0"/>
                <a:cs typeface="Calibri" panose="020F0502020204030204" pitchFamily="34" charset="0"/>
              </a:rPr>
              <a:t>Existence</a:t>
            </a:r>
            <a:r>
              <a:rPr sz="2000" spc="-113"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of</a:t>
            </a:r>
            <a:r>
              <a:rPr sz="2000" spc="-116" dirty="0">
                <a:solidFill>
                  <a:srgbClr val="002060"/>
                </a:solidFill>
                <a:latin typeface="Calibri" panose="020F0502020204030204" pitchFamily="34" charset="0"/>
                <a:cs typeface="Calibri" panose="020F0502020204030204" pitchFamily="34" charset="0"/>
              </a:rPr>
              <a:t> </a:t>
            </a:r>
            <a:r>
              <a:rPr sz="2000" spc="-169" dirty="0">
                <a:solidFill>
                  <a:srgbClr val="002060"/>
                </a:solidFill>
                <a:latin typeface="Calibri" panose="020F0502020204030204" pitchFamily="34" charset="0"/>
                <a:cs typeface="Calibri" panose="020F0502020204030204" pitchFamily="34" charset="0"/>
              </a:rPr>
              <a:t>a</a:t>
            </a:r>
            <a:r>
              <a:rPr sz="2000" spc="-109" dirty="0">
                <a:solidFill>
                  <a:srgbClr val="002060"/>
                </a:solidFill>
                <a:latin typeface="Calibri" panose="020F0502020204030204" pitchFamily="34" charset="0"/>
                <a:cs typeface="Calibri" panose="020F0502020204030204" pitchFamily="34" charset="0"/>
              </a:rPr>
              <a:t> </a:t>
            </a:r>
            <a:r>
              <a:rPr sz="2000" spc="-30" dirty="0">
                <a:solidFill>
                  <a:srgbClr val="002060"/>
                </a:solidFill>
                <a:latin typeface="Calibri" panose="020F0502020204030204" pitchFamily="34" charset="0"/>
                <a:cs typeface="Calibri" panose="020F0502020204030204" pitchFamily="34" charset="0"/>
              </a:rPr>
              <a:t>profile</a:t>
            </a:r>
            <a:r>
              <a:rPr sz="2000" spc="-113" dirty="0">
                <a:solidFill>
                  <a:srgbClr val="002060"/>
                </a:solidFill>
                <a:latin typeface="Calibri" panose="020F0502020204030204" pitchFamily="34" charset="0"/>
                <a:cs typeface="Calibri" panose="020F0502020204030204" pitchFamily="34" charset="0"/>
              </a:rPr>
              <a:t> </a:t>
            </a:r>
            <a:r>
              <a:rPr sz="2000" spc="-23" dirty="0">
                <a:solidFill>
                  <a:srgbClr val="002060"/>
                </a:solidFill>
                <a:latin typeface="Calibri" panose="020F0502020204030204" pitchFamily="34" charset="0"/>
                <a:cs typeface="Calibri" panose="020F0502020204030204" pitchFamily="34" charset="0"/>
              </a:rPr>
              <a:t>in</a:t>
            </a:r>
            <a:r>
              <a:rPr sz="2000" spc="-105" dirty="0">
                <a:solidFill>
                  <a:srgbClr val="002060"/>
                </a:solidFill>
                <a:latin typeface="Calibri" panose="020F0502020204030204" pitchFamily="34" charset="0"/>
                <a:cs typeface="Calibri" panose="020F0502020204030204" pitchFamily="34" charset="0"/>
              </a:rPr>
              <a:t> </a:t>
            </a:r>
            <a:r>
              <a:rPr sz="2000" spc="-203" dirty="0">
                <a:solidFill>
                  <a:srgbClr val="002060"/>
                </a:solidFill>
                <a:latin typeface="Calibri" panose="020F0502020204030204" pitchFamily="34" charset="0"/>
                <a:cs typeface="Calibri" panose="020F0502020204030204" pitchFamily="34" charset="0"/>
              </a:rPr>
              <a:t>Cayuse</a:t>
            </a:r>
            <a:endParaRPr sz="2000" dirty="0">
              <a:solidFill>
                <a:srgbClr val="002060"/>
              </a:solidFill>
              <a:latin typeface="Calibri" panose="020F0502020204030204" pitchFamily="34" charset="0"/>
              <a:cs typeface="Calibri" panose="020F0502020204030204" pitchFamily="34" charset="0"/>
            </a:endParaRPr>
          </a:p>
          <a:p>
            <a:pPr marL="352425" marR="6191" indent="-342900">
              <a:lnSpc>
                <a:spcPts val="2325"/>
              </a:lnSpc>
              <a:spcBef>
                <a:spcPts val="2220"/>
              </a:spcBef>
              <a:buFont typeface="Wingdings" panose="05000000000000000000" pitchFamily="2" charset="2"/>
              <a:buChar char="q"/>
              <a:tabLst>
                <a:tab pos="180975" algn="l"/>
              </a:tabLst>
            </a:pPr>
            <a:r>
              <a:rPr lang="en-US" sz="2000" spc="-83" dirty="0">
                <a:solidFill>
                  <a:srgbClr val="002060"/>
                </a:solidFill>
                <a:latin typeface="Calibri" panose="020F0502020204030204" pitchFamily="34" charset="0"/>
                <a:cs typeface="Calibri" panose="020F0502020204030204" pitchFamily="34" charset="0"/>
              </a:rPr>
              <a:t>PIs </a:t>
            </a:r>
            <a:r>
              <a:rPr sz="2000" spc="-109" dirty="0">
                <a:solidFill>
                  <a:srgbClr val="002060"/>
                </a:solidFill>
                <a:latin typeface="Calibri" panose="020F0502020204030204" pitchFamily="34" charset="0"/>
                <a:cs typeface="Calibri" panose="020F0502020204030204" pitchFamily="34" charset="0"/>
              </a:rPr>
              <a:t>and</a:t>
            </a:r>
            <a:r>
              <a:rPr sz="2000" spc="-86" dirty="0">
                <a:solidFill>
                  <a:srgbClr val="002060"/>
                </a:solidFill>
                <a:latin typeface="Calibri" panose="020F0502020204030204" pitchFamily="34" charset="0"/>
                <a:cs typeface="Calibri" panose="020F0502020204030204" pitchFamily="34" charset="0"/>
              </a:rPr>
              <a:t> </a:t>
            </a:r>
            <a:r>
              <a:rPr sz="2000" spc="-71" dirty="0">
                <a:solidFill>
                  <a:srgbClr val="002060"/>
                </a:solidFill>
                <a:latin typeface="Calibri" panose="020F0502020204030204" pitchFamily="34" charset="0"/>
                <a:cs typeface="Calibri" panose="020F0502020204030204" pitchFamily="34" charset="0"/>
              </a:rPr>
              <a:t>administrators</a:t>
            </a:r>
            <a:r>
              <a:rPr sz="2000" spc="-79" dirty="0">
                <a:solidFill>
                  <a:srgbClr val="002060"/>
                </a:solidFill>
                <a:latin typeface="Calibri" panose="020F0502020204030204" pitchFamily="34" charset="0"/>
                <a:cs typeface="Calibri" panose="020F0502020204030204" pitchFamily="34" charset="0"/>
              </a:rPr>
              <a:t> </a:t>
            </a:r>
            <a:r>
              <a:rPr sz="2000" spc="-75" dirty="0">
                <a:solidFill>
                  <a:srgbClr val="002060"/>
                </a:solidFill>
                <a:latin typeface="Calibri" panose="020F0502020204030204" pitchFamily="34" charset="0"/>
                <a:cs typeface="Calibri" panose="020F0502020204030204" pitchFamily="34" charset="0"/>
              </a:rPr>
              <a:t>register</a:t>
            </a:r>
            <a:r>
              <a:rPr sz="2000" spc="-90"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with</a:t>
            </a:r>
            <a:r>
              <a:rPr sz="2000" spc="-86" dirty="0">
                <a:solidFill>
                  <a:srgbClr val="002060"/>
                </a:solidFill>
                <a:latin typeface="Calibri" panose="020F0502020204030204" pitchFamily="34" charset="0"/>
                <a:cs typeface="Calibri" panose="020F0502020204030204" pitchFamily="34" charset="0"/>
              </a:rPr>
              <a:t> </a:t>
            </a:r>
            <a:r>
              <a:rPr sz="2000" spc="-153" dirty="0">
                <a:solidFill>
                  <a:srgbClr val="002060"/>
                </a:solidFill>
                <a:latin typeface="Calibri" panose="020F0502020204030204" pitchFamily="34" charset="0"/>
                <a:cs typeface="Calibri" panose="020F0502020204030204" pitchFamily="34" charset="0"/>
              </a:rPr>
              <a:t>NIH</a:t>
            </a:r>
            <a:r>
              <a:rPr sz="2000" spc="-90" dirty="0">
                <a:solidFill>
                  <a:srgbClr val="002060"/>
                </a:solidFill>
                <a:latin typeface="Calibri" panose="020F0502020204030204" pitchFamily="34" charset="0"/>
                <a:cs typeface="Calibri" panose="020F0502020204030204" pitchFamily="34" charset="0"/>
              </a:rPr>
              <a:t> </a:t>
            </a:r>
            <a:r>
              <a:rPr lang="en-US" sz="2000" spc="-79" dirty="0">
                <a:solidFill>
                  <a:srgbClr val="002060"/>
                </a:solidFill>
                <a:latin typeface="Calibri" panose="020F0502020204030204" pitchFamily="34" charset="0"/>
                <a:cs typeface="Calibri" panose="020F0502020204030204" pitchFamily="34" charset="0"/>
              </a:rPr>
              <a:t>eRA </a:t>
            </a:r>
            <a:r>
              <a:rPr sz="2000" spc="-109" dirty="0">
                <a:solidFill>
                  <a:srgbClr val="002060"/>
                </a:solidFill>
                <a:latin typeface="Calibri" panose="020F0502020204030204" pitchFamily="34" charset="0"/>
                <a:cs typeface="Calibri" panose="020F0502020204030204" pitchFamily="34" charset="0"/>
              </a:rPr>
              <a:t>Commons </a:t>
            </a:r>
            <a:r>
              <a:rPr sz="2000" spc="-68" dirty="0">
                <a:solidFill>
                  <a:srgbClr val="002060"/>
                </a:solidFill>
                <a:latin typeface="Calibri" panose="020F0502020204030204" pitchFamily="34" charset="0"/>
                <a:cs typeface="Calibri" panose="020F0502020204030204" pitchFamily="34" charset="0"/>
              </a:rPr>
              <a:t>(contact</a:t>
            </a:r>
            <a:r>
              <a:rPr sz="2000" spc="-105" dirty="0">
                <a:solidFill>
                  <a:srgbClr val="002060"/>
                </a:solidFill>
                <a:latin typeface="Calibri" panose="020F0502020204030204" pitchFamily="34" charset="0"/>
                <a:cs typeface="Calibri" panose="020F0502020204030204" pitchFamily="34" charset="0"/>
              </a:rPr>
              <a:t> </a:t>
            </a:r>
            <a:r>
              <a:rPr lang="en-US" sz="2000" u="heavy" spc="-56" dirty="0" err="1">
                <a:solidFill>
                  <a:srgbClr val="002060"/>
                </a:solidFill>
                <a:uFill>
                  <a:solidFill>
                    <a:srgbClr val="0563C1"/>
                  </a:solidFill>
                </a:uFill>
                <a:latin typeface="Calibri" panose="020F0502020204030204" pitchFamily="34" charset="0"/>
                <a:cs typeface="Calibri" panose="020F0502020204030204" pitchFamily="34" charset="0"/>
              </a:rPr>
              <a:t>Indranil.basu</a:t>
            </a:r>
            <a:r>
              <a:rPr sz="2000" u="heavy" spc="-56" dirty="0" err="1">
                <a:solidFill>
                  <a:srgbClr val="002060"/>
                </a:solidFill>
                <a:uFill>
                  <a:solidFill>
                    <a:srgbClr val="0563C1"/>
                  </a:solidFill>
                </a:uFill>
                <a:latin typeface="Calibri" panose="020F0502020204030204" pitchFamily="34" charset="0"/>
                <a:cs typeface="Calibri" panose="020F0502020204030204" pitchFamily="34" charset="0"/>
              </a:rPr>
              <a:t>@einstein</a:t>
            </a:r>
            <a:r>
              <a:rPr lang="en-US" sz="2000" u="heavy" spc="-56" dirty="0" err="1">
                <a:solidFill>
                  <a:srgbClr val="002060"/>
                </a:solidFill>
                <a:uFill>
                  <a:solidFill>
                    <a:srgbClr val="0563C1"/>
                  </a:solidFill>
                </a:uFill>
                <a:latin typeface="Calibri" panose="020F0502020204030204" pitchFamily="34" charset="0"/>
                <a:cs typeface="Calibri" panose="020F0502020204030204" pitchFamily="34" charset="0"/>
              </a:rPr>
              <a:t>med</a:t>
            </a:r>
            <a:r>
              <a:rPr sz="2000" u="heavy" spc="-56" dirty="0" err="1">
                <a:solidFill>
                  <a:srgbClr val="002060"/>
                </a:solidFill>
                <a:uFill>
                  <a:solidFill>
                    <a:srgbClr val="0563C1"/>
                  </a:solidFill>
                </a:uFill>
                <a:latin typeface="Calibri" panose="020F0502020204030204" pitchFamily="34" charset="0"/>
                <a:cs typeface="Calibri" panose="020F0502020204030204" pitchFamily="34" charset="0"/>
              </a:rPr>
              <a:t>.edu</a:t>
            </a:r>
            <a:r>
              <a:rPr sz="2000" spc="-56" dirty="0">
                <a:solidFill>
                  <a:srgbClr val="002060"/>
                </a:solidFill>
                <a:latin typeface="Calibri" panose="020F0502020204030204" pitchFamily="34" charset="0"/>
                <a:cs typeface="Calibri" panose="020F0502020204030204" pitchFamily="34" charset="0"/>
              </a:rPr>
              <a:t>)</a:t>
            </a:r>
            <a:endParaRPr sz="2000" dirty="0">
              <a:solidFill>
                <a:srgbClr val="002060"/>
              </a:solidFill>
              <a:latin typeface="Calibri" panose="020F0502020204030204" pitchFamily="34" charset="0"/>
              <a:cs typeface="Calibri" panose="020F0502020204030204" pitchFamily="34" charset="0"/>
            </a:endParaRPr>
          </a:p>
          <a:p>
            <a:pPr marL="352425" marR="3810" indent="-342900">
              <a:lnSpc>
                <a:spcPts val="2250"/>
              </a:lnSpc>
              <a:spcBef>
                <a:spcPts val="2231"/>
              </a:spcBef>
              <a:buFont typeface="Wingdings" panose="05000000000000000000" pitchFamily="2" charset="2"/>
              <a:buChar char="q"/>
              <a:tabLst>
                <a:tab pos="180975" algn="l"/>
              </a:tabLst>
            </a:pPr>
            <a:r>
              <a:rPr sz="2000" spc="-116" dirty="0">
                <a:solidFill>
                  <a:srgbClr val="002060"/>
                </a:solidFill>
                <a:latin typeface="Calibri" panose="020F0502020204030204" pitchFamily="34" charset="0"/>
                <a:cs typeface="Calibri" panose="020F0502020204030204" pitchFamily="34" charset="0"/>
              </a:rPr>
              <a:t>Existing</a:t>
            </a:r>
            <a:r>
              <a:rPr sz="2000" spc="-98" dirty="0">
                <a:solidFill>
                  <a:srgbClr val="002060"/>
                </a:solidFill>
                <a:latin typeface="Calibri" panose="020F0502020204030204" pitchFamily="34" charset="0"/>
                <a:cs typeface="Calibri" panose="020F0502020204030204" pitchFamily="34" charset="0"/>
              </a:rPr>
              <a:t> </a:t>
            </a:r>
            <a:r>
              <a:rPr sz="2000" spc="-150" dirty="0">
                <a:solidFill>
                  <a:srgbClr val="002060"/>
                </a:solidFill>
                <a:latin typeface="Calibri" panose="020F0502020204030204" pitchFamily="34" charset="0"/>
                <a:cs typeface="Calibri" panose="020F0502020204030204" pitchFamily="34" charset="0"/>
              </a:rPr>
              <a:t>agency</a:t>
            </a:r>
            <a:r>
              <a:rPr sz="2000" spc="-94" dirty="0">
                <a:solidFill>
                  <a:srgbClr val="002060"/>
                </a:solidFill>
                <a:latin typeface="Calibri" panose="020F0502020204030204" pitchFamily="34" charset="0"/>
                <a:cs typeface="Calibri" panose="020F0502020204030204" pitchFamily="34" charset="0"/>
              </a:rPr>
              <a:t> </a:t>
            </a:r>
            <a:r>
              <a:rPr sz="2000" spc="-109" dirty="0">
                <a:solidFill>
                  <a:srgbClr val="002060"/>
                </a:solidFill>
                <a:latin typeface="Calibri" panose="020F0502020204030204" pitchFamily="34" charset="0"/>
                <a:cs typeface="Calibri" panose="020F0502020204030204" pitchFamily="34" charset="0"/>
              </a:rPr>
              <a:t>accounts</a:t>
            </a:r>
            <a:r>
              <a:rPr sz="2000" spc="-86" dirty="0">
                <a:solidFill>
                  <a:srgbClr val="002060"/>
                </a:solidFill>
                <a:latin typeface="Calibri" panose="020F0502020204030204" pitchFamily="34" charset="0"/>
                <a:cs typeface="Calibri" panose="020F0502020204030204" pitchFamily="34" charset="0"/>
              </a:rPr>
              <a:t> </a:t>
            </a:r>
            <a:r>
              <a:rPr sz="2000" spc="-79" dirty="0">
                <a:solidFill>
                  <a:srgbClr val="002060"/>
                </a:solidFill>
                <a:latin typeface="Calibri" panose="020F0502020204030204" pitchFamily="34" charset="0"/>
                <a:cs typeface="Calibri" panose="020F0502020204030204" pitchFamily="34" charset="0"/>
              </a:rPr>
              <a:t>must</a:t>
            </a:r>
            <a:r>
              <a:rPr sz="2000" spc="-94" dirty="0">
                <a:solidFill>
                  <a:srgbClr val="002060"/>
                </a:solidFill>
                <a:latin typeface="Calibri" panose="020F0502020204030204" pitchFamily="34" charset="0"/>
                <a:cs typeface="Calibri" panose="020F0502020204030204" pitchFamily="34" charset="0"/>
              </a:rPr>
              <a:t> </a:t>
            </a:r>
            <a:r>
              <a:rPr sz="2000" spc="-105" dirty="0">
                <a:solidFill>
                  <a:srgbClr val="002060"/>
                </a:solidFill>
                <a:latin typeface="Calibri" panose="020F0502020204030204" pitchFamily="34" charset="0"/>
                <a:cs typeface="Calibri" panose="020F0502020204030204" pitchFamily="34" charset="0"/>
              </a:rPr>
              <a:t>be</a:t>
            </a:r>
            <a:r>
              <a:rPr sz="2000" spc="-90" dirty="0">
                <a:solidFill>
                  <a:srgbClr val="002060"/>
                </a:solidFill>
                <a:latin typeface="Calibri" panose="020F0502020204030204" pitchFamily="34" charset="0"/>
                <a:cs typeface="Calibri" panose="020F0502020204030204" pitchFamily="34" charset="0"/>
              </a:rPr>
              <a:t> </a:t>
            </a:r>
            <a:r>
              <a:rPr sz="2000" spc="-45" dirty="0">
                <a:solidFill>
                  <a:srgbClr val="002060"/>
                </a:solidFill>
                <a:latin typeface="Calibri" panose="020F0502020204030204" pitchFamily="34" charset="0"/>
                <a:cs typeface="Calibri" panose="020F0502020204030204" pitchFamily="34" charset="0"/>
              </a:rPr>
              <a:t>“</a:t>
            </a:r>
            <a:r>
              <a:rPr sz="2000" b="1" spc="-45" dirty="0">
                <a:solidFill>
                  <a:srgbClr val="002060"/>
                </a:solidFill>
                <a:latin typeface="Calibri" panose="020F0502020204030204" pitchFamily="34" charset="0"/>
                <a:cs typeface="Calibri" panose="020F0502020204030204" pitchFamily="34" charset="0"/>
              </a:rPr>
              <a:t>affiliated</a:t>
            </a:r>
            <a:r>
              <a:rPr sz="2000" spc="-45" dirty="0">
                <a:solidFill>
                  <a:srgbClr val="002060"/>
                </a:solidFill>
                <a:latin typeface="Calibri" panose="020F0502020204030204" pitchFamily="34" charset="0"/>
                <a:cs typeface="Calibri" panose="020F0502020204030204" pitchFamily="34" charset="0"/>
              </a:rPr>
              <a:t>”</a:t>
            </a:r>
            <a:r>
              <a:rPr sz="2000" spc="-86"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with</a:t>
            </a:r>
            <a:r>
              <a:rPr sz="2000" spc="-90" dirty="0">
                <a:solidFill>
                  <a:srgbClr val="002060"/>
                </a:solidFill>
                <a:latin typeface="Calibri" panose="020F0502020204030204" pitchFamily="34" charset="0"/>
                <a:cs typeface="Calibri" panose="020F0502020204030204" pitchFamily="34" charset="0"/>
              </a:rPr>
              <a:t> </a:t>
            </a:r>
            <a:r>
              <a:rPr sz="2000" spc="-15" dirty="0">
                <a:solidFill>
                  <a:srgbClr val="002060"/>
                </a:solidFill>
                <a:latin typeface="Calibri" panose="020F0502020204030204" pitchFamily="34" charset="0"/>
                <a:cs typeface="Calibri" panose="020F0502020204030204" pitchFamily="34" charset="0"/>
              </a:rPr>
              <a:t>Einstein</a:t>
            </a:r>
            <a:endParaRPr sz="2000" dirty="0">
              <a:solidFill>
                <a:srgbClr val="002060"/>
              </a:solidFill>
              <a:latin typeface="Calibri" panose="020F0502020204030204" pitchFamily="34" charset="0"/>
              <a:cs typeface="Calibri" panose="020F0502020204030204" pitchFamily="34" charset="0"/>
            </a:endParaRPr>
          </a:p>
          <a:p>
            <a:pPr marL="342900" indent="-342900">
              <a:spcBef>
                <a:spcPts val="19"/>
              </a:spcBef>
              <a:buFont typeface="Wingdings" panose="05000000000000000000" pitchFamily="2" charset="2"/>
              <a:buChar char="q"/>
            </a:pPr>
            <a:endParaRPr sz="2000" dirty="0">
              <a:solidFill>
                <a:srgbClr val="002060"/>
              </a:solidFill>
              <a:latin typeface="Calibri" panose="020F0502020204030204" pitchFamily="34" charset="0"/>
              <a:cs typeface="Calibri" panose="020F0502020204030204" pitchFamily="34" charset="0"/>
            </a:endParaRPr>
          </a:p>
          <a:p>
            <a:pPr marL="352425" indent="-342900">
              <a:buFont typeface="Wingdings" panose="05000000000000000000" pitchFamily="2" charset="2"/>
              <a:buChar char="q"/>
              <a:tabLst>
                <a:tab pos="180975" algn="l"/>
              </a:tabLst>
            </a:pPr>
            <a:r>
              <a:rPr sz="2000" spc="-75" dirty="0">
                <a:solidFill>
                  <a:srgbClr val="002060"/>
                </a:solidFill>
                <a:latin typeface="Calibri" panose="020F0502020204030204" pitchFamily="34" charset="0"/>
                <a:cs typeface="Calibri" panose="020F0502020204030204" pitchFamily="34" charset="0"/>
              </a:rPr>
              <a:t>Individuals</a:t>
            </a:r>
            <a:r>
              <a:rPr sz="2000" spc="-94" dirty="0">
                <a:solidFill>
                  <a:srgbClr val="002060"/>
                </a:solidFill>
                <a:latin typeface="Calibri" panose="020F0502020204030204" pitchFamily="34" charset="0"/>
                <a:cs typeface="Calibri" panose="020F0502020204030204" pitchFamily="34" charset="0"/>
              </a:rPr>
              <a:t> </a:t>
            </a:r>
            <a:r>
              <a:rPr sz="2000" spc="-79" dirty="0">
                <a:solidFill>
                  <a:srgbClr val="002060"/>
                </a:solidFill>
                <a:latin typeface="Calibri" panose="020F0502020204030204" pitchFamily="34" charset="0"/>
                <a:cs typeface="Calibri" panose="020F0502020204030204" pitchFamily="34" charset="0"/>
              </a:rPr>
              <a:t>must</a:t>
            </a:r>
            <a:r>
              <a:rPr sz="2000" spc="-98" dirty="0">
                <a:solidFill>
                  <a:srgbClr val="002060"/>
                </a:solidFill>
                <a:latin typeface="Calibri" panose="020F0502020204030204" pitchFamily="34" charset="0"/>
                <a:cs typeface="Calibri" panose="020F0502020204030204" pitchFamily="34" charset="0"/>
              </a:rPr>
              <a:t> </a:t>
            </a:r>
            <a:r>
              <a:rPr sz="2000" spc="-139" dirty="0">
                <a:solidFill>
                  <a:srgbClr val="002060"/>
                </a:solidFill>
                <a:latin typeface="Calibri" panose="020F0502020204030204" pitchFamily="34" charset="0"/>
                <a:cs typeface="Calibri" panose="020F0502020204030204" pitchFamily="34" charset="0"/>
              </a:rPr>
              <a:t>have</a:t>
            </a:r>
            <a:r>
              <a:rPr sz="2000" spc="-105" dirty="0">
                <a:solidFill>
                  <a:srgbClr val="002060"/>
                </a:solidFill>
                <a:latin typeface="Calibri" panose="020F0502020204030204" pitchFamily="34" charset="0"/>
                <a:cs typeface="Calibri" panose="020F0502020204030204" pitchFamily="34" charset="0"/>
              </a:rPr>
              <a:t> </a:t>
            </a:r>
            <a:r>
              <a:rPr sz="2000" spc="-53" dirty="0">
                <a:solidFill>
                  <a:srgbClr val="002060"/>
                </a:solidFill>
                <a:latin typeface="Calibri" panose="020F0502020204030204" pitchFamily="34" charset="0"/>
                <a:cs typeface="Calibri" panose="020F0502020204030204" pitchFamily="34" charset="0"/>
              </a:rPr>
              <a:t>role</a:t>
            </a:r>
            <a:r>
              <a:rPr sz="2000" spc="-105" dirty="0">
                <a:solidFill>
                  <a:srgbClr val="002060"/>
                </a:solidFill>
                <a:latin typeface="Calibri" panose="020F0502020204030204" pitchFamily="34" charset="0"/>
                <a:cs typeface="Calibri" panose="020F0502020204030204" pitchFamily="34" charset="0"/>
              </a:rPr>
              <a:t> </a:t>
            </a:r>
            <a:r>
              <a:rPr lang="en-US" sz="2000" spc="-203" dirty="0">
                <a:solidFill>
                  <a:srgbClr val="002060"/>
                </a:solidFill>
                <a:latin typeface="Calibri" panose="020F0502020204030204" pitchFamily="34" charset="0"/>
                <a:cs typeface="Calibri" panose="020F0502020204030204" pitchFamily="34" charset="0"/>
              </a:rPr>
              <a:t>as</a:t>
            </a:r>
            <a:r>
              <a:rPr sz="2000" spc="-94" dirty="0">
                <a:solidFill>
                  <a:srgbClr val="002060"/>
                </a:solidFill>
                <a:latin typeface="Calibri" panose="020F0502020204030204" pitchFamily="34" charset="0"/>
                <a:cs typeface="Calibri" panose="020F0502020204030204" pitchFamily="34" charset="0"/>
              </a:rPr>
              <a:t> </a:t>
            </a:r>
            <a:r>
              <a:rPr sz="2000" spc="-169" dirty="0">
                <a:solidFill>
                  <a:srgbClr val="002060"/>
                </a:solidFill>
                <a:latin typeface="Calibri" panose="020F0502020204030204" pitchFamily="34" charset="0"/>
                <a:cs typeface="Calibri" panose="020F0502020204030204" pitchFamily="34" charset="0"/>
              </a:rPr>
              <a:t>a</a:t>
            </a:r>
            <a:r>
              <a:rPr sz="2000" spc="-113" dirty="0">
                <a:solidFill>
                  <a:srgbClr val="002060"/>
                </a:solidFill>
                <a:latin typeface="Calibri" panose="020F0502020204030204" pitchFamily="34" charset="0"/>
                <a:cs typeface="Calibri" panose="020F0502020204030204" pitchFamily="34" charset="0"/>
              </a:rPr>
              <a:t> </a:t>
            </a:r>
            <a:r>
              <a:rPr sz="2000" spc="-191" dirty="0">
                <a:solidFill>
                  <a:srgbClr val="002060"/>
                </a:solidFill>
                <a:latin typeface="Calibri" panose="020F0502020204030204" pitchFamily="34" charset="0"/>
                <a:cs typeface="Calibri" panose="020F0502020204030204" pitchFamily="34" charset="0"/>
              </a:rPr>
              <a:t>PI</a:t>
            </a:r>
            <a:r>
              <a:rPr sz="2000" spc="-101" dirty="0">
                <a:solidFill>
                  <a:srgbClr val="002060"/>
                </a:solidFill>
                <a:latin typeface="Calibri" panose="020F0502020204030204" pitchFamily="34" charset="0"/>
                <a:cs typeface="Calibri" panose="020F0502020204030204" pitchFamily="34" charset="0"/>
              </a:rPr>
              <a:t> </a:t>
            </a:r>
            <a:r>
              <a:rPr sz="2000" spc="-15" dirty="0">
                <a:solidFill>
                  <a:srgbClr val="002060"/>
                </a:solidFill>
                <a:latin typeface="Calibri" panose="020F0502020204030204" pitchFamily="34" charset="0"/>
                <a:cs typeface="Calibri" panose="020F0502020204030204" pitchFamily="34" charset="0"/>
              </a:rPr>
              <a:t>or</a:t>
            </a:r>
            <a:r>
              <a:rPr sz="2000" spc="-101"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Trainee</a:t>
            </a:r>
            <a:endParaRPr sz="2000"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8297E39-726D-BFD4-E9B6-7E667DD7713F}"/>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Slide Number Placeholder 3">
            <a:extLst>
              <a:ext uri="{FF2B5EF4-FFF2-40B4-BE49-F238E27FC236}">
                <a16:creationId xmlns:a16="http://schemas.microsoft.com/office/drawing/2014/main" id="{E07AEBE8-C9DB-1526-AA75-2989CFDBD343}"/>
              </a:ext>
            </a:extLst>
          </p:cNvPr>
          <p:cNvSpPr txBox="1">
            <a:spLocks/>
          </p:cNvSpPr>
          <p:nvPr/>
        </p:nvSpPr>
        <p:spPr bwMode="auto">
          <a:xfrm>
            <a:off x="8001000" y="6553200"/>
            <a:ext cx="685800"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rgbClr val="6CA5DC"/>
              </a:buClr>
              <a:buChar char="•"/>
              <a:defRPr sz="2400" kern="1200">
                <a:solidFill>
                  <a:srgbClr val="193567"/>
                </a:solidFill>
                <a:latin typeface="Arial" panose="020B060402020202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Clr>
                <a:srgbClr val="6CA5DC"/>
              </a:buClr>
              <a:buSzPct val="90000"/>
              <a:buChar char="&gt;"/>
              <a:defRPr sz="2200" kern="1200">
                <a:solidFill>
                  <a:srgbClr val="193567"/>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Clr>
                <a:srgbClr val="6CA5DC"/>
              </a:buClr>
              <a:buChar char="•"/>
              <a:defRPr sz="2200" kern="1200">
                <a:solidFill>
                  <a:srgbClr val="193567"/>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lr>
                <a:srgbClr val="6CA5DC"/>
              </a:buClr>
              <a:buChar char="»"/>
              <a:defRPr sz="2000" kern="1200">
                <a:solidFill>
                  <a:srgbClr val="193567"/>
                </a:solidFill>
                <a:latin typeface="Arial" panose="020B0604020202020204" pitchFamily="34" charset="0"/>
                <a:ea typeface="MS PGothic" panose="020B0600070205080204" pitchFamily="34" charset="-128"/>
                <a:cs typeface="+mn-cs"/>
              </a:defRPr>
            </a:lvl9pPr>
          </a:lstStyle>
          <a:p>
            <a:pPr>
              <a:spcBef>
                <a:spcPct val="0"/>
              </a:spcBef>
              <a:buClrTx/>
              <a:buFontTx/>
              <a:buNone/>
            </a:pPr>
            <a:r>
              <a:rPr lang="en-US" altLang="en-US" sz="1400" dirty="0">
                <a:solidFill>
                  <a:schemeClr val="bg1"/>
                </a:solidFill>
              </a:rPr>
              <a:t>  </a:t>
            </a:r>
            <a:r>
              <a:rPr lang="en-US" altLang="en-US" sz="1400" dirty="0">
                <a:solidFill>
                  <a:srgbClr val="8FBEDC"/>
                </a:solidFill>
              </a:rPr>
              <a:t>| </a:t>
            </a:r>
            <a:r>
              <a:rPr lang="en-US" altLang="en-US" sz="1100" dirty="0">
                <a:solidFill>
                  <a:schemeClr val="tx1"/>
                </a:solidFill>
              </a:rPr>
              <a:t> </a:t>
            </a:r>
            <a:fld id="{42413112-5185-4282-98E7-42551E78745C}" type="slidenum">
              <a:rPr lang="en-US" altLang="en-US" sz="1100" smtClean="0">
                <a:solidFill>
                  <a:schemeClr val="bg1"/>
                </a:solidFill>
              </a:rPr>
              <a:pPr>
                <a:spcBef>
                  <a:spcPct val="0"/>
                </a:spcBef>
                <a:buClrTx/>
                <a:buFontTx/>
                <a:buNone/>
              </a:pPr>
              <a:t>24</a:t>
            </a:fld>
            <a:endParaRPr lang="en-US" altLang="en-US" sz="1100" dirty="0">
              <a:solidFill>
                <a:srgbClr val="38327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ted Question Mark">
            <a:extLst>
              <a:ext uri="{FF2B5EF4-FFF2-40B4-BE49-F238E27FC236}">
                <a16:creationId xmlns:a16="http://schemas.microsoft.com/office/drawing/2014/main" id="{2018A076-30DF-4FC7-EE7D-7BDA71ABC0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200" y="1981200"/>
            <a:ext cx="3579876" cy="4114800"/>
          </a:xfrm>
          <a:prstGeom prst="rect">
            <a:avLst/>
          </a:prstGeom>
          <a:solidFill>
            <a:srgbClr val="FFFFFF"/>
          </a:solidFill>
        </p:spPr>
      </p:pic>
      <p:sp>
        <p:nvSpPr>
          <p:cNvPr id="6" name="TextBox 5">
            <a:extLst>
              <a:ext uri="{FF2B5EF4-FFF2-40B4-BE49-F238E27FC236}">
                <a16:creationId xmlns:a16="http://schemas.microsoft.com/office/drawing/2014/main" id="{54172202-AD43-9618-1B53-FDDF187312CD}"/>
              </a:ext>
            </a:extLst>
          </p:cNvPr>
          <p:cNvSpPr txBox="1"/>
          <p:nvPr/>
        </p:nvSpPr>
        <p:spPr bwMode="auto">
          <a:xfrm>
            <a:off x="4038600" y="2438400"/>
            <a:ext cx="3886200" cy="762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spcBef>
                <a:spcPct val="20000"/>
              </a:spcBef>
              <a:buClr>
                <a:srgbClr val="6CA5DC"/>
              </a:buClr>
            </a:pPr>
            <a:r>
              <a:rPr lang="en-US" sz="2800" dirty="0">
                <a:solidFill>
                  <a:srgbClr val="193567"/>
                </a:solidFill>
                <a:latin typeface="Calibri" panose="020F0502020204030204" pitchFamily="34" charset="0"/>
                <a:ea typeface="+mn-ea"/>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F62861A1-A563-D696-87EC-61B332813F34}"/>
              </a:ext>
            </a:extLst>
          </p:cNvPr>
          <p:cNvSpPr>
            <a:spLocks noGrp="1"/>
          </p:cNvSpPr>
          <p:nvPr>
            <p:ph type="sldNum" sz="quarter" idx="10"/>
          </p:nvPr>
        </p:nvSpPr>
        <p:spPr>
          <a:xfrm>
            <a:off x="8001000" y="6553200"/>
            <a:ext cx="685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defRPr/>
            </a:pPr>
            <a:r>
              <a:rPr lang="en-US" altLang="en-US" sz="1400" dirty="0">
                <a:solidFill>
                  <a:schemeClr val="bg1"/>
                </a:solidFill>
              </a:rPr>
              <a:t>  |  </a:t>
            </a:r>
            <a:fld id="{74199736-A54D-49D1-B328-27DD0BF6E06B}" type="slidenum">
              <a:rPr lang="en-US" altLang="en-US" sz="1100">
                <a:solidFill>
                  <a:schemeClr val="bg1"/>
                </a:solidFill>
              </a:rPr>
              <a:pPr>
                <a:spcBef>
                  <a:spcPct val="0"/>
                </a:spcBef>
                <a:spcAft>
                  <a:spcPts val="600"/>
                </a:spcAft>
                <a:buClrTx/>
                <a:buFontTx/>
                <a:buNone/>
                <a:defRPr/>
              </a:pPr>
              <a:t>25</a:t>
            </a:fld>
            <a:endParaRPr lang="en-US" altLang="en-US" sz="1100" dirty="0">
              <a:solidFill>
                <a:schemeClr val="bg1"/>
              </a:solidFill>
            </a:endParaRPr>
          </a:p>
        </p:txBody>
      </p:sp>
      <p:sp>
        <p:nvSpPr>
          <p:cNvPr id="8" name="TextBox 7">
            <a:extLst>
              <a:ext uri="{FF2B5EF4-FFF2-40B4-BE49-F238E27FC236}">
                <a16:creationId xmlns:a16="http://schemas.microsoft.com/office/drawing/2014/main" id="{41CD970D-E4D1-19FC-36AF-1D443292806F}"/>
              </a:ext>
            </a:extLst>
          </p:cNvPr>
          <p:cNvSpPr txBox="1"/>
          <p:nvPr/>
        </p:nvSpPr>
        <p:spPr>
          <a:xfrm>
            <a:off x="62079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TextBox 2">
            <a:extLst>
              <a:ext uri="{FF2B5EF4-FFF2-40B4-BE49-F238E27FC236}">
                <a16:creationId xmlns:a16="http://schemas.microsoft.com/office/drawing/2014/main" id="{BFE2E98A-2DF4-5155-9706-CCEC0C0A1BAD}"/>
              </a:ext>
            </a:extLst>
          </p:cNvPr>
          <p:cNvSpPr txBox="1"/>
          <p:nvPr/>
        </p:nvSpPr>
        <p:spPr>
          <a:xfrm>
            <a:off x="3772865" y="3581400"/>
            <a:ext cx="4589362" cy="1323439"/>
          </a:xfrm>
          <a:prstGeom prst="rect">
            <a:avLst/>
          </a:prstGeom>
          <a:noFill/>
        </p:spPr>
        <p:txBody>
          <a:bodyPr wrap="square">
            <a:spAutoFit/>
          </a:bodyPr>
          <a:lstStyle/>
          <a:p>
            <a:pPr marL="290513">
              <a:spcBef>
                <a:spcPts val="0"/>
              </a:spcBef>
            </a:pPr>
            <a:r>
              <a:rPr lang="en-US" sz="20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P</a:t>
            </a:r>
            <a:r>
              <a:rPr lang="en-US" sz="20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lease reach out to us at </a:t>
            </a:r>
            <a:r>
              <a:rPr lang="en-US" sz="2000" i="1" dirty="0">
                <a:latin typeface="Calibri" panose="020F0502020204030204" pitchFamily="34" charset="0"/>
                <a:cs typeface="Calibri" panose="020F0502020204030204" pitchFamily="34" charset="0"/>
                <a:hlinkClick r:id="rId4"/>
              </a:rPr>
              <a:t>OGS@einsteinmed.edu</a:t>
            </a:r>
            <a:r>
              <a:rPr lang="en-US" sz="2000" b="1" i="1" dirty="0">
                <a:solidFill>
                  <a:srgbClr val="FF0000"/>
                </a:solidFill>
                <a:latin typeface="Calibri" panose="020F0502020204030204" pitchFamily="34" charset="0"/>
                <a:cs typeface="Calibri" panose="020F0502020204030204" pitchFamily="34" charset="0"/>
              </a:rPr>
              <a:t>**</a:t>
            </a:r>
            <a:endParaRPr lang="en-US" sz="2000" i="1" dirty="0">
              <a:latin typeface="Calibri" panose="020F0502020204030204" pitchFamily="34" charset="0"/>
              <a:cs typeface="Calibri" panose="020F0502020204030204" pitchFamily="34" charset="0"/>
            </a:endParaRPr>
          </a:p>
          <a:p>
            <a:pPr marL="290513" lvl="1">
              <a:spcBef>
                <a:spcPts val="0"/>
              </a:spcBef>
              <a:spcAft>
                <a:spcPts val="0"/>
              </a:spcAft>
              <a:buSzPts val="1000"/>
              <a:tabLst>
                <a:tab pos="457200" algn="l"/>
              </a:tabLst>
            </a:pPr>
            <a:endParaRPr lang="en-US" sz="2000" b="1" i="1" dirty="0">
              <a:solidFill>
                <a:srgbClr val="FF0000"/>
              </a:solidFill>
              <a:latin typeface="Calibri" panose="020F0502020204030204" pitchFamily="34" charset="0"/>
              <a:cs typeface="Calibri" panose="020F0502020204030204" pitchFamily="34" charset="0"/>
            </a:endParaRPr>
          </a:p>
          <a:p>
            <a:pPr marL="290513" lvl="1">
              <a:spcBef>
                <a:spcPts val="0"/>
              </a:spcBef>
              <a:spcAft>
                <a:spcPts val="0"/>
              </a:spcAft>
              <a:buSzPts val="1000"/>
              <a:tabLst>
                <a:tab pos="457200" algn="l"/>
              </a:tabLst>
            </a:pPr>
            <a:r>
              <a:rPr lang="en-US" sz="2000" b="1" i="1" dirty="0">
                <a:solidFill>
                  <a:srgbClr val="FF0000"/>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rPr>
              <a:t>note the new email address</a:t>
            </a:r>
            <a:endParaRPr lang="en-US" sz="2000" dirty="0"/>
          </a:p>
        </p:txBody>
      </p:sp>
    </p:spTree>
    <p:extLst>
      <p:ext uri="{BB962C8B-B14F-4D97-AF65-F5344CB8AC3E}">
        <p14:creationId xmlns:p14="http://schemas.microsoft.com/office/powerpoint/2010/main" val="212677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a:t>
            </a:fld>
            <a:endParaRPr lang="en-US" altLang="en-US" sz="1100">
              <a:solidFill>
                <a:srgbClr val="383272"/>
              </a:solidFill>
            </a:endParaRPr>
          </a:p>
        </p:txBody>
      </p:sp>
      <p:grpSp>
        <p:nvGrpSpPr>
          <p:cNvPr id="3" name="Group 2">
            <a:extLst>
              <a:ext uri="{FF2B5EF4-FFF2-40B4-BE49-F238E27FC236}">
                <a16:creationId xmlns:a16="http://schemas.microsoft.com/office/drawing/2014/main" id="{965539B9-B3F0-3954-3A46-D7E4AD437FCE}"/>
              </a:ext>
            </a:extLst>
          </p:cNvPr>
          <p:cNvGrpSpPr/>
          <p:nvPr/>
        </p:nvGrpSpPr>
        <p:grpSpPr>
          <a:xfrm>
            <a:off x="457200" y="2057400"/>
            <a:ext cx="8153400" cy="4267199"/>
            <a:chOff x="234693" y="3570793"/>
            <a:chExt cx="5927417" cy="3193093"/>
          </a:xfrm>
        </p:grpSpPr>
        <p:grpSp>
          <p:nvGrpSpPr>
            <p:cNvPr id="9" name="Group 8">
              <a:extLst>
                <a:ext uri="{FF2B5EF4-FFF2-40B4-BE49-F238E27FC236}">
                  <a16:creationId xmlns:a16="http://schemas.microsoft.com/office/drawing/2014/main" id="{A40FAEF3-A02D-8798-AF9D-3867BAA28E17}"/>
                </a:ext>
              </a:extLst>
            </p:cNvPr>
            <p:cNvGrpSpPr/>
            <p:nvPr/>
          </p:nvGrpSpPr>
          <p:grpSpPr>
            <a:xfrm>
              <a:off x="303205" y="3570793"/>
              <a:ext cx="5858905" cy="2849404"/>
              <a:chOff x="238136" y="510138"/>
              <a:chExt cx="11805026" cy="6642546"/>
            </a:xfrm>
          </p:grpSpPr>
          <p:sp>
            <p:nvSpPr>
              <p:cNvPr id="11" name="Content Placeholder 2">
                <a:extLst>
                  <a:ext uri="{FF2B5EF4-FFF2-40B4-BE49-F238E27FC236}">
                    <a16:creationId xmlns:a16="http://schemas.microsoft.com/office/drawing/2014/main" id="{09E4DCB8-61AB-9C37-6EB3-A839A0F1B5DF}"/>
                  </a:ext>
                </a:extLst>
              </p:cNvPr>
              <p:cNvSpPr txBox="1">
                <a:spLocks/>
              </p:cNvSpPr>
              <p:nvPr/>
            </p:nvSpPr>
            <p:spPr>
              <a:xfrm>
                <a:off x="6083767" y="510138"/>
                <a:ext cx="5959395" cy="6642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defRPr/>
                </a:pPr>
                <a:r>
                  <a:rPr lang="en-US" altLang="en-US" sz="1400" dirty="0">
                    <a:solidFill>
                      <a:srgbClr val="002060"/>
                    </a:solidFill>
                    <a:latin typeface="Calibri" panose="020F0502020204030204" pitchFamily="34" charset="0"/>
                    <a:cs typeface="Calibri" panose="020F0502020204030204" pitchFamily="34" charset="0"/>
                  </a:rPr>
                  <a:t>AOR, SO, and Business Official (BO)</a:t>
                </a:r>
              </a:p>
              <a:p>
                <a:pPr marL="342900" indent="-342900" algn="l">
                  <a:buFont typeface="Wingdings" pitchFamily="2" charset="2"/>
                  <a:buChar char="ü"/>
                  <a:defRPr/>
                </a:pPr>
                <a:r>
                  <a:rPr lang="en-US" sz="1400" dirty="0">
                    <a:solidFill>
                      <a:srgbClr val="002060"/>
                    </a:solidFill>
                    <a:latin typeface="Calibri" panose="020F0502020204030204" pitchFamily="34" charset="0"/>
                    <a:cs typeface="Calibri" panose="020F0502020204030204" pitchFamily="34" charset="0"/>
                  </a:rPr>
                  <a:t>Assisting with day-to-day operations of the office. Training and workshops for funding/grant development</a:t>
                </a:r>
              </a:p>
              <a:p>
                <a:pPr marL="342900" indent="-342900" algn="l">
                  <a:buFont typeface="Wingdings" pitchFamily="2" charset="2"/>
                  <a:buChar char="ü"/>
                  <a:defRPr/>
                </a:pPr>
                <a:r>
                  <a:rPr lang="en-US" sz="1400" dirty="0">
                    <a:solidFill>
                      <a:srgbClr val="002060"/>
                    </a:solidFill>
                    <a:latin typeface="Calibri" panose="020F0502020204030204" pitchFamily="34" charset="0"/>
                    <a:cs typeface="Calibri" panose="020F0502020204030204" pitchFamily="34" charset="0"/>
                  </a:rPr>
                  <a:t>Finding funding and OGS updates – SPIN Portal. One-on-one consultation for strategizing grant development</a:t>
                </a:r>
              </a:p>
              <a:p>
                <a:pPr marL="342900" indent="-342900" algn="l">
                  <a:buFont typeface="Wingdings" pitchFamily="2" charset="2"/>
                  <a:buChar char="ü"/>
                  <a:defRPr/>
                </a:pPr>
                <a:r>
                  <a:rPr lang="en-US" sz="1400" dirty="0">
                    <a:solidFill>
                      <a:srgbClr val="002060"/>
                    </a:solidFill>
                    <a:latin typeface="Calibri" panose="020F0502020204030204" pitchFamily="34" charset="0"/>
                    <a:cs typeface="Calibri" panose="020F0502020204030204" pitchFamily="34" charset="0"/>
                  </a:rPr>
                  <a:t>Faculty profile in “PURE” research portal (for networking and communication). Templates for grant applications, and DMS issues</a:t>
                </a:r>
              </a:p>
              <a:p>
                <a:pPr marL="342900" indent="-342900" algn="l">
                  <a:buFont typeface="Wingdings" pitchFamily="2" charset="2"/>
                  <a:buChar char="ü"/>
                  <a:defRPr/>
                </a:pPr>
                <a:r>
                  <a:rPr lang="en-US" altLang="en-US" sz="1400" dirty="0">
                    <a:solidFill>
                      <a:srgbClr val="002060"/>
                    </a:solidFill>
                    <a:latin typeface="Calibri" panose="020F0502020204030204" pitchFamily="34" charset="0"/>
                    <a:cs typeface="Calibri" panose="020F0502020204030204" pitchFamily="34" charset="0"/>
                  </a:rPr>
                  <a:t>Limited submission application management. </a:t>
                </a:r>
                <a:r>
                  <a:rPr lang="en-US" sz="1400" dirty="0">
                    <a:solidFill>
                      <a:srgbClr val="002060"/>
                    </a:solidFill>
                    <a:latin typeface="Calibri" panose="020F0502020204030204" pitchFamily="34" charset="0"/>
                    <a:cs typeface="Calibri" panose="020F0502020204030204" pitchFamily="34" charset="0"/>
                  </a:rPr>
                  <a:t>Contacting the sponsors/agencies </a:t>
                </a:r>
              </a:p>
              <a:p>
                <a:pPr marL="342900" indent="-342900" algn="l">
                  <a:buFont typeface="Wingdings" pitchFamily="2" charset="2"/>
                  <a:buChar char="ü"/>
                  <a:defRPr/>
                </a:pPr>
                <a:r>
                  <a:rPr lang="en-US" sz="1400" dirty="0">
                    <a:solidFill>
                      <a:srgbClr val="002060"/>
                    </a:solidFill>
                    <a:latin typeface="Calibri" panose="020F0502020204030204" pitchFamily="34" charset="0"/>
                    <a:cs typeface="Calibri" panose="020F0502020204030204" pitchFamily="34" charset="0"/>
                  </a:rPr>
                  <a:t>All non-federal grant processes, including NYS grants.</a:t>
                </a:r>
                <a:r>
                  <a:rPr lang="en-US" altLang="en-US" sz="1400" dirty="0">
                    <a:solidFill>
                      <a:srgbClr val="002060"/>
                    </a:solidFill>
                    <a:latin typeface="Calibri" panose="020F0502020204030204" pitchFamily="34" charset="0"/>
                    <a:cs typeface="Calibri" panose="020F0502020204030204" pitchFamily="34" charset="0"/>
                  </a:rPr>
                  <a:t> IACUC, IRB, OCI liaison, NCE, RS, FIS, and JIT submissions</a:t>
                </a:r>
              </a:p>
            </p:txBody>
          </p:sp>
          <p:pic>
            <p:nvPicPr>
              <p:cNvPr id="12" name="Picture 11" descr="A person in a suit smiling&#10;&#10;Description automatically generated with medium confidence">
                <a:extLst>
                  <a:ext uri="{FF2B5EF4-FFF2-40B4-BE49-F238E27FC236}">
                    <a16:creationId xmlns:a16="http://schemas.microsoft.com/office/drawing/2014/main" id="{F35187CF-4CD5-0D86-0B1F-F09DE2184FBA}"/>
                  </a:ext>
                </a:extLst>
              </p:cNvPr>
              <p:cNvPicPr>
                <a:picLocks noChangeAspect="1"/>
              </p:cNvPicPr>
              <p:nvPr/>
            </p:nvPicPr>
            <p:blipFill>
              <a:blip r:embed="rId3"/>
              <a:stretch>
                <a:fillRect/>
              </a:stretch>
            </p:blipFill>
            <p:spPr>
              <a:xfrm>
                <a:off x="238136" y="813994"/>
                <a:ext cx="5442830" cy="5268851"/>
              </a:xfrm>
              <a:prstGeom prst="rect">
                <a:avLst/>
              </a:prstGeom>
            </p:spPr>
          </p:pic>
        </p:grpSp>
        <p:sp>
          <p:nvSpPr>
            <p:cNvPr id="10" name="TextBox 9">
              <a:extLst>
                <a:ext uri="{FF2B5EF4-FFF2-40B4-BE49-F238E27FC236}">
                  <a16:creationId xmlns:a16="http://schemas.microsoft.com/office/drawing/2014/main" id="{AA524851-D4C8-BE81-CA03-B754F3966419}"/>
                </a:ext>
              </a:extLst>
            </p:cNvPr>
            <p:cNvSpPr txBox="1"/>
            <p:nvPr/>
          </p:nvSpPr>
          <p:spPr>
            <a:xfrm>
              <a:off x="234693" y="6049939"/>
              <a:ext cx="3323785" cy="713947"/>
            </a:xfrm>
            <a:prstGeom prst="rect">
              <a:avLst/>
            </a:prstGeom>
            <a:noFill/>
          </p:spPr>
          <p:txBody>
            <a:bodyPr wrap="square" rtlCol="0">
              <a:spAutoFit/>
            </a:bodyPr>
            <a:lstStyle/>
            <a:p>
              <a:r>
                <a:rPr lang="en-US" sz="1400" b="1" dirty="0">
                  <a:solidFill>
                    <a:schemeClr val="accent2">
                      <a:lumMod val="75000"/>
                    </a:schemeClr>
                  </a:solidFill>
                  <a:latin typeface="Calibri" panose="020F0502020204030204" pitchFamily="34" charset="0"/>
                  <a:cs typeface="Calibri" panose="020F0502020204030204" pitchFamily="34" charset="0"/>
                </a:rPr>
                <a:t>Indranil Basu, PhD, MBA – Assistant Director: Belfer 1106 </a:t>
              </a:r>
            </a:p>
            <a:p>
              <a:r>
                <a:rPr lang="en-US" sz="1400" b="1" dirty="0">
                  <a:solidFill>
                    <a:schemeClr val="accent2">
                      <a:lumMod val="75000"/>
                    </a:schemeClr>
                  </a:solidFill>
                  <a:latin typeface="Calibri" panose="020F0502020204030204" pitchFamily="34" charset="0"/>
                  <a:cs typeface="Calibri" panose="020F0502020204030204" pitchFamily="34" charset="0"/>
                </a:rPr>
                <a:t>Phone: (718) 430-2238  </a:t>
              </a:r>
            </a:p>
            <a:p>
              <a:r>
                <a:rPr lang="en-US" sz="1400" b="1" dirty="0">
                  <a:solidFill>
                    <a:schemeClr val="accent2">
                      <a:lumMod val="75000"/>
                    </a:schemeClr>
                  </a:solidFill>
                  <a:latin typeface="Calibri" panose="020F0502020204030204" pitchFamily="34" charset="0"/>
                  <a:cs typeface="Calibri" panose="020F0502020204030204" pitchFamily="34" charset="0"/>
                </a:rPr>
                <a:t>Email: </a:t>
              </a:r>
              <a:r>
                <a:rPr lang="en-US" sz="1400" b="1" dirty="0">
                  <a:solidFill>
                    <a:schemeClr val="accent2">
                      <a:lumMod val="75000"/>
                    </a:schemeClr>
                  </a:solidFill>
                  <a:latin typeface="Calibri" panose="020F0502020204030204" pitchFamily="34" charset="0"/>
                  <a:cs typeface="Calibri" panose="020F0502020204030204" pitchFamily="34" charset="0"/>
                  <a:hlinkClick r:id="rId4"/>
                </a:rPr>
                <a:t>indranil.basu@einsteinmed.edu</a:t>
              </a:r>
              <a:endParaRPr lang="en-US" sz="1400" b="1" dirty="0">
                <a:solidFill>
                  <a:schemeClr val="accent2">
                    <a:lumMod val="75000"/>
                  </a:schemeClr>
                </a:solidFill>
                <a:latin typeface="Calibri" panose="020F0502020204030204" pitchFamily="34" charset="0"/>
                <a:cs typeface="Calibri" panose="020F0502020204030204" pitchFamily="34" charset="0"/>
              </a:endParaRPr>
            </a:p>
            <a:p>
              <a:endParaRPr lang="en-US" sz="1400" b="1" dirty="0">
                <a:solidFill>
                  <a:schemeClr val="accent2">
                    <a:lumMod val="75000"/>
                  </a:schemeClr>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76529857-90B5-0791-5D53-AC981B5C73D3}"/>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67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3</a:t>
            </a:fld>
            <a:endParaRPr lang="en-US" altLang="en-US" sz="1100">
              <a:solidFill>
                <a:srgbClr val="383272"/>
              </a:solidFill>
            </a:endParaRPr>
          </a:p>
        </p:txBody>
      </p:sp>
      <p:grpSp>
        <p:nvGrpSpPr>
          <p:cNvPr id="13" name="Group 12">
            <a:extLst>
              <a:ext uri="{FF2B5EF4-FFF2-40B4-BE49-F238E27FC236}">
                <a16:creationId xmlns:a16="http://schemas.microsoft.com/office/drawing/2014/main" id="{43CB9AF4-40BD-38D3-40F5-A72A10929FDD}"/>
              </a:ext>
            </a:extLst>
          </p:cNvPr>
          <p:cNvGrpSpPr/>
          <p:nvPr/>
        </p:nvGrpSpPr>
        <p:grpSpPr>
          <a:xfrm>
            <a:off x="381000" y="1905000"/>
            <a:ext cx="8043176" cy="4525467"/>
            <a:chOff x="6138669" y="867402"/>
            <a:chExt cx="5703613" cy="3151342"/>
          </a:xfrm>
        </p:grpSpPr>
        <p:grpSp>
          <p:nvGrpSpPr>
            <p:cNvPr id="14" name="Group 13">
              <a:extLst>
                <a:ext uri="{FF2B5EF4-FFF2-40B4-BE49-F238E27FC236}">
                  <a16:creationId xmlns:a16="http://schemas.microsoft.com/office/drawing/2014/main" id="{5E73A8FD-15FE-6D99-8D74-30C12C604143}"/>
                </a:ext>
              </a:extLst>
            </p:cNvPr>
            <p:cNvGrpSpPr/>
            <p:nvPr/>
          </p:nvGrpSpPr>
          <p:grpSpPr>
            <a:xfrm>
              <a:off x="6227184" y="867402"/>
              <a:ext cx="5615098" cy="2678462"/>
              <a:chOff x="1348749" y="1214645"/>
              <a:chExt cx="10138427" cy="5140085"/>
            </a:xfrm>
          </p:grpSpPr>
          <p:sp>
            <p:nvSpPr>
              <p:cNvPr id="16" name="Content Placeholder 2">
                <a:extLst>
                  <a:ext uri="{FF2B5EF4-FFF2-40B4-BE49-F238E27FC236}">
                    <a16:creationId xmlns:a16="http://schemas.microsoft.com/office/drawing/2014/main" id="{C1D48D12-DC14-9D00-0FA3-2D9376359089}"/>
                  </a:ext>
                </a:extLst>
              </p:cNvPr>
              <p:cNvSpPr txBox="1">
                <a:spLocks/>
              </p:cNvSpPr>
              <p:nvPr/>
            </p:nvSpPr>
            <p:spPr>
              <a:xfrm>
                <a:off x="6121143" y="1626945"/>
                <a:ext cx="5366033" cy="472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AOR (Authorized Organizational Representative), SO (Signing Official)</a:t>
                </a:r>
              </a:p>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Budget development, review and budget revisions (pre-award only)</a:t>
                </a:r>
              </a:p>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Collaboration letter review and preparation for signature</a:t>
                </a:r>
              </a:p>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Face page review and processing for signature</a:t>
                </a:r>
              </a:p>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Indirect cost reduction/waiver, no salary support request processing</a:t>
                </a:r>
              </a:p>
              <a:p>
                <a:pPr marL="342900" indent="-342900" algn="l">
                  <a:buFont typeface="Wingdings" pitchFamily="2" charset="2"/>
                  <a:buChar char="ü"/>
                </a:pPr>
                <a:r>
                  <a:rPr lang="en-US" altLang="en-US" sz="1400" dirty="0">
                    <a:solidFill>
                      <a:srgbClr val="002060"/>
                    </a:solidFill>
                    <a:latin typeface="Calibri" panose="020F0502020204030204" pitchFamily="34" charset="0"/>
                    <a:cs typeface="Calibri" panose="020F0502020204030204" pitchFamily="34" charset="0"/>
                  </a:rPr>
                  <a:t>Letter of Intent (LOI) and Statement of Work (SOW) review and processing</a:t>
                </a:r>
              </a:p>
            </p:txBody>
          </p:sp>
          <p:pic>
            <p:nvPicPr>
              <p:cNvPr id="17" name="Picture 16" descr="A person wearing glasses and a blue shirt&#10;&#10;Description automatically generated with medium confidence">
                <a:extLst>
                  <a:ext uri="{FF2B5EF4-FFF2-40B4-BE49-F238E27FC236}">
                    <a16:creationId xmlns:a16="http://schemas.microsoft.com/office/drawing/2014/main" id="{AA46D649-A90A-6D6D-4A13-F0881793AB0C}"/>
                  </a:ext>
                </a:extLst>
              </p:cNvPr>
              <p:cNvPicPr>
                <a:picLocks noChangeAspect="1"/>
              </p:cNvPicPr>
              <p:nvPr/>
            </p:nvPicPr>
            <p:blipFill>
              <a:blip r:embed="rId3"/>
              <a:stretch>
                <a:fillRect/>
              </a:stretch>
            </p:blipFill>
            <p:spPr>
              <a:xfrm>
                <a:off x="1348749" y="1214645"/>
                <a:ext cx="4523264" cy="4643714"/>
              </a:xfrm>
              <a:prstGeom prst="rect">
                <a:avLst/>
              </a:prstGeom>
            </p:spPr>
          </p:pic>
        </p:grpSp>
        <p:sp>
          <p:nvSpPr>
            <p:cNvPr id="15" name="TextBox 14">
              <a:extLst>
                <a:ext uri="{FF2B5EF4-FFF2-40B4-BE49-F238E27FC236}">
                  <a16:creationId xmlns:a16="http://schemas.microsoft.com/office/drawing/2014/main" id="{3B2C2B11-1A74-FA19-A767-0972517CC7BA}"/>
                </a:ext>
              </a:extLst>
            </p:cNvPr>
            <p:cNvSpPr txBox="1"/>
            <p:nvPr/>
          </p:nvSpPr>
          <p:spPr>
            <a:xfrm>
              <a:off x="6138669" y="3354345"/>
              <a:ext cx="5396839" cy="664399"/>
            </a:xfrm>
            <a:prstGeom prst="rect">
              <a:avLst/>
            </a:prstGeom>
            <a:noFill/>
          </p:spPr>
          <p:txBody>
            <a:bodyPr wrap="square" rtlCol="0">
              <a:spAutoFit/>
            </a:bodyPr>
            <a:lstStyle/>
            <a:p>
              <a:r>
                <a:rPr lang="en-US" sz="1400" b="1" dirty="0">
                  <a:solidFill>
                    <a:schemeClr val="accent2">
                      <a:lumMod val="75000"/>
                    </a:schemeClr>
                  </a:solidFill>
                  <a:latin typeface="Calibri" panose="020F0502020204030204" pitchFamily="34" charset="0"/>
                  <a:cs typeface="Calibri" panose="020F0502020204030204" pitchFamily="34" charset="0"/>
                </a:rPr>
                <a:t>Gerard McMorrow, MBA – Pre-Award Analyst: Belfer 1106</a:t>
              </a:r>
            </a:p>
            <a:p>
              <a:r>
                <a:rPr lang="en-US" sz="1400" b="1" dirty="0">
                  <a:solidFill>
                    <a:schemeClr val="accent2">
                      <a:lumMod val="75000"/>
                    </a:schemeClr>
                  </a:solidFill>
                  <a:latin typeface="Calibri" panose="020F0502020204030204" pitchFamily="34" charset="0"/>
                  <a:cs typeface="Calibri" panose="020F0502020204030204" pitchFamily="34" charset="0"/>
                </a:rPr>
                <a:t>Phone: (718) 430-3580 </a:t>
              </a:r>
            </a:p>
            <a:p>
              <a:r>
                <a:rPr lang="en-US" sz="1400" b="1" dirty="0">
                  <a:solidFill>
                    <a:schemeClr val="accent2">
                      <a:lumMod val="75000"/>
                    </a:schemeClr>
                  </a:solidFill>
                  <a:latin typeface="Calibri" panose="020F0502020204030204" pitchFamily="34" charset="0"/>
                  <a:cs typeface="Calibri" panose="020F0502020204030204" pitchFamily="34" charset="0"/>
                </a:rPr>
                <a:t>Email: </a:t>
              </a:r>
              <a:r>
                <a:rPr lang="en-US" sz="1400" b="1" dirty="0">
                  <a:solidFill>
                    <a:schemeClr val="accent2">
                      <a:lumMod val="75000"/>
                    </a:schemeClr>
                  </a:solidFill>
                  <a:latin typeface="Calibri" panose="020F0502020204030204" pitchFamily="34" charset="0"/>
                  <a:cs typeface="Calibri" panose="020F0502020204030204" pitchFamily="34" charset="0"/>
                  <a:hlinkClick r:id="rId4"/>
                </a:rPr>
                <a:t>gerard.mcmorrow@einsteinmed.edu</a:t>
              </a:r>
              <a:endParaRPr lang="en-US" sz="1400" b="1" dirty="0">
                <a:solidFill>
                  <a:schemeClr val="accent2">
                    <a:lumMod val="75000"/>
                  </a:schemeClr>
                </a:solidFill>
                <a:latin typeface="Calibri" panose="020F0502020204030204" pitchFamily="34" charset="0"/>
                <a:cs typeface="Calibri" panose="020F0502020204030204" pitchFamily="34" charset="0"/>
              </a:endParaRPr>
            </a:p>
            <a:p>
              <a:endParaRPr lang="en-US" sz="1400" dirty="0">
                <a:solidFill>
                  <a:schemeClr val="accent2">
                    <a:lumMod val="75000"/>
                  </a:schemeClr>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FB22086E-2851-CE2F-28A8-76FE96231410}"/>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037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760248"/>
            <a:ext cx="6781799" cy="505427"/>
          </a:xfrm>
          <a:prstGeom prst="rect">
            <a:avLst/>
          </a:prstGeom>
        </p:spPr>
        <p:txBody>
          <a:bodyPr vert="horz" wrap="square" lIns="0" tIns="12859" rIns="0" bIns="0" numCol="1" rtlCol="0" anchor="ctr" anchorCtr="0" compatLnSpc="1">
            <a:prstTxWarp prst="textNoShape">
              <a:avLst/>
            </a:prstTxWarp>
            <a:spAutoFit/>
          </a:bodyPr>
          <a:lstStyle/>
          <a:p>
            <a:pPr marL="9525">
              <a:spcBef>
                <a:spcPts val="101"/>
              </a:spcBef>
            </a:pPr>
            <a:r>
              <a:rPr sz="3200" spc="-90" dirty="0">
                <a:latin typeface="Calibri" panose="020F0502020204030204" pitchFamily="34" charset="0"/>
                <a:cs typeface="Calibri" panose="020F0502020204030204" pitchFamily="34" charset="0"/>
              </a:rPr>
              <a:t>Our</a:t>
            </a:r>
            <a:r>
              <a:rPr sz="3200" spc="-94" dirty="0">
                <a:latin typeface="Calibri" panose="020F0502020204030204" pitchFamily="34" charset="0"/>
                <a:cs typeface="Calibri" panose="020F0502020204030204" pitchFamily="34" charset="0"/>
              </a:rPr>
              <a:t> </a:t>
            </a:r>
            <a:r>
              <a:rPr sz="3200" spc="-158" dirty="0">
                <a:latin typeface="Calibri" panose="020F0502020204030204" pitchFamily="34" charset="0"/>
                <a:cs typeface="Calibri" panose="020F0502020204030204" pitchFamily="34" charset="0"/>
              </a:rPr>
              <a:t>Role</a:t>
            </a:r>
            <a:r>
              <a:rPr sz="3200" spc="-86"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in</a:t>
            </a:r>
            <a:r>
              <a:rPr sz="3200" spc="-90" dirty="0">
                <a:latin typeface="Calibri" panose="020F0502020204030204" pitchFamily="34" charset="0"/>
                <a:cs typeface="Calibri" panose="020F0502020204030204" pitchFamily="34" charset="0"/>
              </a:rPr>
              <a:t> </a:t>
            </a:r>
            <a:r>
              <a:rPr sz="3200" spc="-127" dirty="0">
                <a:latin typeface="Calibri" panose="020F0502020204030204" pitchFamily="34" charset="0"/>
                <a:cs typeface="Calibri" panose="020F0502020204030204" pitchFamily="34" charset="0"/>
              </a:rPr>
              <a:t>Expanding</a:t>
            </a:r>
            <a:r>
              <a:rPr sz="3200" spc="-94" dirty="0">
                <a:latin typeface="Calibri" panose="020F0502020204030204" pitchFamily="34" charset="0"/>
                <a:cs typeface="Calibri" panose="020F0502020204030204" pitchFamily="34" charset="0"/>
              </a:rPr>
              <a:t> </a:t>
            </a:r>
            <a:r>
              <a:rPr sz="3200" spc="-105" dirty="0">
                <a:latin typeface="Calibri" panose="020F0502020204030204" pitchFamily="34" charset="0"/>
                <a:cs typeface="Calibri" panose="020F0502020204030204" pitchFamily="34" charset="0"/>
              </a:rPr>
              <a:t>Funding</a:t>
            </a:r>
            <a:r>
              <a:rPr sz="3200" spc="-90" dirty="0">
                <a:latin typeface="Calibri" panose="020F0502020204030204" pitchFamily="34" charset="0"/>
                <a:cs typeface="Calibri" panose="020F0502020204030204" pitchFamily="34" charset="0"/>
              </a:rPr>
              <a:t> </a:t>
            </a:r>
            <a:r>
              <a:rPr sz="3200" spc="45" dirty="0">
                <a:latin typeface="Calibri" panose="020F0502020204030204" pitchFamily="34" charset="0"/>
                <a:cs typeface="Calibri" panose="020F0502020204030204" pitchFamily="34" charset="0"/>
              </a:rPr>
              <a:t>&amp;</a:t>
            </a:r>
            <a:r>
              <a:rPr sz="3200" spc="-86" dirty="0">
                <a:latin typeface="Calibri" panose="020F0502020204030204" pitchFamily="34" charset="0"/>
                <a:cs typeface="Calibri" panose="020F0502020204030204" pitchFamily="34" charset="0"/>
              </a:rPr>
              <a:t> </a:t>
            </a:r>
            <a:r>
              <a:rPr sz="3200" spc="-127" dirty="0">
                <a:latin typeface="Calibri" panose="020F0502020204030204" pitchFamily="34" charset="0"/>
                <a:cs typeface="Calibri" panose="020F0502020204030204" pitchFamily="34" charset="0"/>
              </a:rPr>
              <a:t>Research</a:t>
            </a:r>
            <a:endParaRPr sz="3200" dirty="0">
              <a:latin typeface="Calibri" panose="020F0502020204030204" pitchFamily="34" charset="0"/>
              <a:cs typeface="Calibri" panose="020F0502020204030204" pitchFamily="34" charset="0"/>
            </a:endParaRPr>
          </a:p>
        </p:txBody>
      </p:sp>
      <p:sp>
        <p:nvSpPr>
          <p:cNvPr id="4" name="object 4"/>
          <p:cNvSpPr txBox="1"/>
          <p:nvPr/>
        </p:nvSpPr>
        <p:spPr>
          <a:xfrm>
            <a:off x="685800" y="2050736"/>
            <a:ext cx="7772399" cy="3374642"/>
          </a:xfrm>
          <a:prstGeom prst="rect">
            <a:avLst/>
          </a:prstGeom>
        </p:spPr>
        <p:txBody>
          <a:bodyPr vert="horz" wrap="square" lIns="0" tIns="78105" rIns="0" bIns="0" rtlCol="0">
            <a:spAutoFit/>
          </a:bodyPr>
          <a:lstStyle/>
          <a:p>
            <a:pPr marL="180975" indent="-171450">
              <a:spcBef>
                <a:spcPts val="615"/>
              </a:spcBef>
              <a:buFont typeface="Arial"/>
              <a:buChar char="•"/>
              <a:tabLst>
                <a:tab pos="180975" algn="l"/>
              </a:tabLst>
            </a:pPr>
            <a:r>
              <a:rPr sz="2000" b="1" spc="-165" dirty="0">
                <a:solidFill>
                  <a:srgbClr val="002060"/>
                </a:solidFill>
                <a:latin typeface="Calibri" panose="020F0502020204030204" pitchFamily="34" charset="0"/>
                <a:cs typeface="Calibri" panose="020F0502020204030204" pitchFamily="34" charset="0"/>
              </a:rPr>
              <a:t>Find</a:t>
            </a:r>
            <a:r>
              <a:rPr sz="2000" b="1" spc="-71" dirty="0">
                <a:solidFill>
                  <a:srgbClr val="002060"/>
                </a:solidFill>
                <a:latin typeface="Calibri" panose="020F0502020204030204" pitchFamily="34" charset="0"/>
                <a:cs typeface="Calibri" panose="020F0502020204030204" pitchFamily="34" charset="0"/>
              </a:rPr>
              <a:t> </a:t>
            </a:r>
            <a:r>
              <a:rPr sz="2000" b="1" spc="-135" dirty="0">
                <a:solidFill>
                  <a:srgbClr val="002060"/>
                </a:solidFill>
                <a:latin typeface="Calibri" panose="020F0502020204030204" pitchFamily="34" charset="0"/>
                <a:cs typeface="Calibri" panose="020F0502020204030204" pitchFamily="34" charset="0"/>
              </a:rPr>
              <a:t>funding</a:t>
            </a:r>
            <a:r>
              <a:rPr sz="2000" b="1" spc="-75" dirty="0">
                <a:solidFill>
                  <a:srgbClr val="002060"/>
                </a:solidFill>
                <a:latin typeface="Calibri" panose="020F0502020204030204" pitchFamily="34" charset="0"/>
                <a:cs typeface="Calibri" panose="020F0502020204030204" pitchFamily="34" charset="0"/>
              </a:rPr>
              <a:t> </a:t>
            </a:r>
            <a:r>
              <a:rPr sz="2000" b="1" spc="-113" dirty="0">
                <a:solidFill>
                  <a:srgbClr val="002060"/>
                </a:solidFill>
                <a:latin typeface="Calibri" panose="020F0502020204030204" pitchFamily="34" charset="0"/>
                <a:cs typeface="Calibri" panose="020F0502020204030204" pitchFamily="34" charset="0"/>
              </a:rPr>
              <a:t>opportunities:</a:t>
            </a:r>
            <a:r>
              <a:rPr sz="2000" b="1" spc="-75" dirty="0">
                <a:solidFill>
                  <a:srgbClr val="002060"/>
                </a:solidFill>
                <a:latin typeface="Calibri" panose="020F0502020204030204" pitchFamily="34" charset="0"/>
                <a:cs typeface="Calibri" panose="020F0502020204030204" pitchFamily="34" charset="0"/>
              </a:rPr>
              <a:t> </a:t>
            </a:r>
            <a:r>
              <a:rPr sz="2000" spc="-101" dirty="0">
                <a:solidFill>
                  <a:srgbClr val="002060"/>
                </a:solidFill>
                <a:latin typeface="Calibri" panose="020F0502020204030204" pitchFamily="34" charset="0"/>
                <a:cs typeface="Calibri" panose="020F0502020204030204" pitchFamily="34" charset="0"/>
              </a:rPr>
              <a:t>State,</a:t>
            </a:r>
            <a:r>
              <a:rPr sz="2000" spc="-68" dirty="0">
                <a:solidFill>
                  <a:srgbClr val="002060"/>
                </a:solidFill>
                <a:latin typeface="Calibri" panose="020F0502020204030204" pitchFamily="34" charset="0"/>
                <a:cs typeface="Calibri" panose="020F0502020204030204" pitchFamily="34" charset="0"/>
              </a:rPr>
              <a:t> </a:t>
            </a:r>
            <a:r>
              <a:rPr sz="2000" spc="-60" dirty="0">
                <a:solidFill>
                  <a:srgbClr val="002060"/>
                </a:solidFill>
                <a:latin typeface="Calibri" panose="020F0502020204030204" pitchFamily="34" charset="0"/>
                <a:cs typeface="Calibri" panose="020F0502020204030204" pitchFamily="34" charset="0"/>
              </a:rPr>
              <a:t>federal,</a:t>
            </a:r>
            <a:r>
              <a:rPr sz="2000" spc="-71" dirty="0">
                <a:solidFill>
                  <a:srgbClr val="002060"/>
                </a:solidFill>
                <a:latin typeface="Calibri" panose="020F0502020204030204" pitchFamily="34" charset="0"/>
                <a:cs typeface="Calibri" panose="020F0502020204030204" pitchFamily="34" charset="0"/>
              </a:rPr>
              <a:t> </a:t>
            </a:r>
            <a:r>
              <a:rPr sz="2000" spc="-49" dirty="0">
                <a:solidFill>
                  <a:srgbClr val="002060"/>
                </a:solidFill>
                <a:latin typeface="Calibri" panose="020F0502020204030204" pitchFamily="34" charset="0"/>
                <a:cs typeface="Calibri" panose="020F0502020204030204" pitchFamily="34" charset="0"/>
              </a:rPr>
              <a:t>private,</a:t>
            </a:r>
            <a:r>
              <a:rPr sz="2000" spc="-71"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foundation</a:t>
            </a:r>
            <a:endParaRPr sz="2000" dirty="0">
              <a:solidFill>
                <a:srgbClr val="002060"/>
              </a:solidFill>
              <a:latin typeface="Calibri" panose="020F0502020204030204" pitchFamily="34" charset="0"/>
              <a:cs typeface="Calibri" panose="020F0502020204030204" pitchFamily="34" charset="0"/>
            </a:endParaRPr>
          </a:p>
          <a:p>
            <a:pPr marL="180975" marR="372904" indent="-171450">
              <a:lnSpc>
                <a:spcPts val="1875"/>
              </a:lnSpc>
              <a:spcBef>
                <a:spcPts val="840"/>
              </a:spcBef>
              <a:buFont typeface="Arial"/>
              <a:buChar char="•"/>
              <a:tabLst>
                <a:tab pos="180975" algn="l"/>
              </a:tabLst>
            </a:pPr>
            <a:r>
              <a:rPr sz="2000" b="1" spc="-161" dirty="0">
                <a:solidFill>
                  <a:srgbClr val="002060"/>
                </a:solidFill>
                <a:latin typeface="Calibri" panose="020F0502020204030204" pitchFamily="34" charset="0"/>
                <a:cs typeface="Calibri" panose="020F0502020204030204" pitchFamily="34" charset="0"/>
              </a:rPr>
              <a:t>Target</a:t>
            </a:r>
            <a:r>
              <a:rPr lang="en-US" sz="2000" b="1" spc="-161" dirty="0">
                <a:solidFill>
                  <a:srgbClr val="002060"/>
                </a:solidFill>
                <a:latin typeface="Calibri" panose="020F0502020204030204" pitchFamily="34" charset="0"/>
                <a:cs typeface="Calibri" panose="020F0502020204030204" pitchFamily="34" charset="0"/>
              </a:rPr>
              <a:t>ed</a:t>
            </a:r>
            <a:r>
              <a:rPr sz="2000" b="1" spc="-68" dirty="0">
                <a:solidFill>
                  <a:srgbClr val="002060"/>
                </a:solidFill>
                <a:latin typeface="Calibri" panose="020F0502020204030204" pitchFamily="34" charset="0"/>
                <a:cs typeface="Calibri" panose="020F0502020204030204" pitchFamily="34" charset="0"/>
              </a:rPr>
              <a:t> </a:t>
            </a:r>
            <a:r>
              <a:rPr sz="2000" b="1" spc="-135" dirty="0">
                <a:solidFill>
                  <a:srgbClr val="002060"/>
                </a:solidFill>
                <a:latin typeface="Calibri" panose="020F0502020204030204" pitchFamily="34" charset="0"/>
                <a:cs typeface="Calibri" panose="020F0502020204030204" pitchFamily="34" charset="0"/>
              </a:rPr>
              <a:t>dissemination</a:t>
            </a:r>
            <a:r>
              <a:rPr sz="2000" b="1" spc="-75"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of</a:t>
            </a:r>
            <a:r>
              <a:rPr sz="2000" spc="-64" dirty="0">
                <a:solidFill>
                  <a:srgbClr val="002060"/>
                </a:solidFill>
                <a:latin typeface="Calibri" panose="020F0502020204030204" pitchFamily="34" charset="0"/>
                <a:cs typeface="Calibri" panose="020F0502020204030204" pitchFamily="34" charset="0"/>
              </a:rPr>
              <a:t> </a:t>
            </a:r>
            <a:r>
              <a:rPr sz="2000" spc="-53" dirty="0">
                <a:solidFill>
                  <a:srgbClr val="002060"/>
                </a:solidFill>
                <a:latin typeface="Calibri" panose="020F0502020204030204" pitchFamily="34" charset="0"/>
                <a:cs typeface="Calibri" panose="020F0502020204030204" pitchFamily="34" charset="0"/>
              </a:rPr>
              <a:t>funding</a:t>
            </a:r>
            <a:r>
              <a:rPr sz="2000" spc="-75" dirty="0">
                <a:solidFill>
                  <a:srgbClr val="002060"/>
                </a:solidFill>
                <a:latin typeface="Calibri" panose="020F0502020204030204" pitchFamily="34" charset="0"/>
                <a:cs typeface="Calibri" panose="020F0502020204030204" pitchFamily="34" charset="0"/>
              </a:rPr>
              <a:t> </a:t>
            </a:r>
            <a:r>
              <a:rPr sz="2000" spc="-38" dirty="0">
                <a:solidFill>
                  <a:srgbClr val="002060"/>
                </a:solidFill>
                <a:latin typeface="Calibri" panose="020F0502020204030204" pitchFamily="34" charset="0"/>
                <a:cs typeface="Calibri" panose="020F0502020204030204" pitchFamily="34" charset="0"/>
              </a:rPr>
              <a:t>opportunities</a:t>
            </a:r>
            <a:r>
              <a:rPr sz="2000" spc="-71"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to</a:t>
            </a:r>
            <a:r>
              <a:rPr sz="2000" spc="-75" dirty="0">
                <a:solidFill>
                  <a:srgbClr val="002060"/>
                </a:solidFill>
                <a:latin typeface="Calibri" panose="020F0502020204030204" pitchFamily="34" charset="0"/>
                <a:cs typeface="Calibri" panose="020F0502020204030204" pitchFamily="34" charset="0"/>
              </a:rPr>
              <a:t> </a:t>
            </a:r>
            <a:r>
              <a:rPr sz="2000" spc="-26" dirty="0">
                <a:solidFill>
                  <a:srgbClr val="002060"/>
                </a:solidFill>
                <a:latin typeface="Calibri" panose="020F0502020204030204" pitchFamily="34" charset="0"/>
                <a:cs typeface="Calibri" panose="020F0502020204030204" pitchFamily="34" charset="0"/>
              </a:rPr>
              <a:t>interested </a:t>
            </a:r>
            <a:r>
              <a:rPr sz="2000" spc="-68" dirty="0">
                <a:solidFill>
                  <a:srgbClr val="002060"/>
                </a:solidFill>
                <a:latin typeface="Calibri" panose="020F0502020204030204" pitchFamily="34" charset="0"/>
                <a:cs typeface="Calibri" panose="020F0502020204030204" pitchFamily="34" charset="0"/>
              </a:rPr>
              <a:t>trainees</a:t>
            </a:r>
            <a:r>
              <a:rPr sz="2000" spc="-83"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79" dirty="0">
                <a:solidFill>
                  <a:srgbClr val="002060"/>
                </a:solidFill>
                <a:latin typeface="Calibri" panose="020F0502020204030204" pitchFamily="34" charset="0"/>
                <a:cs typeface="Calibri" panose="020F0502020204030204" pitchFamily="34" charset="0"/>
              </a:rPr>
              <a:t> </a:t>
            </a:r>
            <a:r>
              <a:rPr sz="2000" spc="-49" dirty="0">
                <a:solidFill>
                  <a:srgbClr val="002060"/>
                </a:solidFill>
                <a:latin typeface="Calibri" panose="020F0502020204030204" pitchFamily="34" charset="0"/>
                <a:cs typeface="Calibri" panose="020F0502020204030204" pitchFamily="34" charset="0"/>
              </a:rPr>
              <a:t>faculty</a:t>
            </a:r>
            <a:r>
              <a:rPr sz="2000" spc="-75"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members</a:t>
            </a:r>
            <a:endParaRPr sz="2000" dirty="0">
              <a:solidFill>
                <a:srgbClr val="002060"/>
              </a:solidFill>
              <a:latin typeface="Calibri" panose="020F0502020204030204" pitchFamily="34" charset="0"/>
              <a:cs typeface="Calibri" panose="020F0502020204030204" pitchFamily="34" charset="0"/>
            </a:endParaRPr>
          </a:p>
          <a:p>
            <a:pPr marL="180975" marR="3810" indent="-171450">
              <a:lnSpc>
                <a:spcPts val="1943"/>
              </a:lnSpc>
              <a:spcBef>
                <a:spcPts val="764"/>
              </a:spcBef>
              <a:buFont typeface="Arial"/>
              <a:buChar char="•"/>
              <a:tabLst>
                <a:tab pos="180975" algn="l"/>
              </a:tabLst>
            </a:pPr>
            <a:r>
              <a:rPr sz="2000" b="1" spc="-75" dirty="0">
                <a:solidFill>
                  <a:srgbClr val="002060"/>
                </a:solidFill>
                <a:latin typeface="Calibri" panose="020F0502020204030204" pitchFamily="34" charset="0"/>
                <a:cs typeface="Calibri" panose="020F0502020204030204" pitchFamily="34" charset="0"/>
              </a:rPr>
              <a:t>Interpret </a:t>
            </a:r>
            <a:r>
              <a:rPr sz="2000" spc="-75" dirty="0">
                <a:solidFill>
                  <a:srgbClr val="002060"/>
                </a:solidFill>
                <a:latin typeface="Calibri" panose="020F0502020204030204" pitchFamily="34" charset="0"/>
                <a:cs typeface="Calibri" panose="020F0502020204030204" pitchFamily="34" charset="0"/>
              </a:rPr>
              <a:t>proposal</a:t>
            </a:r>
            <a:r>
              <a:rPr sz="2000" spc="-79" dirty="0">
                <a:solidFill>
                  <a:srgbClr val="002060"/>
                </a:solidFill>
                <a:latin typeface="Calibri" panose="020F0502020204030204" pitchFamily="34" charset="0"/>
                <a:cs typeface="Calibri" panose="020F0502020204030204" pitchFamily="34" charset="0"/>
              </a:rPr>
              <a:t> </a:t>
            </a:r>
            <a:r>
              <a:rPr sz="2000" spc="-75" dirty="0">
                <a:solidFill>
                  <a:srgbClr val="002060"/>
                </a:solidFill>
                <a:latin typeface="Calibri" panose="020F0502020204030204" pitchFamily="34" charset="0"/>
                <a:cs typeface="Calibri" panose="020F0502020204030204" pitchFamily="34" charset="0"/>
              </a:rPr>
              <a:t>guidelines </a:t>
            </a:r>
            <a:r>
              <a:rPr sz="2000" spc="-94" dirty="0">
                <a:solidFill>
                  <a:srgbClr val="002060"/>
                </a:solidFill>
                <a:latin typeface="Calibri" panose="020F0502020204030204" pitchFamily="34" charset="0"/>
                <a:cs typeface="Calibri" panose="020F0502020204030204" pitchFamily="34" charset="0"/>
              </a:rPr>
              <a:t>and</a:t>
            </a:r>
            <a:r>
              <a:rPr sz="2000" spc="-79"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help</a:t>
            </a:r>
            <a:r>
              <a:rPr sz="2000" spc="-79"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with</a:t>
            </a:r>
            <a:r>
              <a:rPr sz="2000" spc="-75" dirty="0">
                <a:solidFill>
                  <a:srgbClr val="002060"/>
                </a:solidFill>
                <a:latin typeface="Calibri" panose="020F0502020204030204" pitchFamily="34" charset="0"/>
                <a:cs typeface="Calibri" panose="020F0502020204030204" pitchFamily="34" charset="0"/>
              </a:rPr>
              <a:t> </a:t>
            </a:r>
            <a:r>
              <a:rPr sz="2000" spc="-53" dirty="0">
                <a:solidFill>
                  <a:srgbClr val="002060"/>
                </a:solidFill>
                <a:latin typeface="Calibri" panose="020F0502020204030204" pitchFamily="34" charset="0"/>
                <a:cs typeface="Calibri" panose="020F0502020204030204" pitchFamily="34" charset="0"/>
              </a:rPr>
              <a:t>building</a:t>
            </a:r>
            <a:r>
              <a:rPr sz="2000" spc="-83" dirty="0">
                <a:solidFill>
                  <a:srgbClr val="002060"/>
                </a:solidFill>
                <a:latin typeface="Calibri" panose="020F0502020204030204" pitchFamily="34" charset="0"/>
                <a:cs typeface="Calibri" panose="020F0502020204030204" pitchFamily="34" charset="0"/>
              </a:rPr>
              <a:t> </a:t>
            </a:r>
            <a:r>
              <a:rPr sz="2000" spc="-30" dirty="0">
                <a:solidFill>
                  <a:srgbClr val="002060"/>
                </a:solidFill>
                <a:latin typeface="Calibri" panose="020F0502020204030204" pitchFamily="34" charset="0"/>
                <a:cs typeface="Calibri" panose="020F0502020204030204" pitchFamily="34" charset="0"/>
              </a:rPr>
              <a:t>application </a:t>
            </a:r>
            <a:r>
              <a:rPr sz="2000" spc="-79" dirty="0">
                <a:solidFill>
                  <a:srgbClr val="002060"/>
                </a:solidFill>
                <a:latin typeface="Calibri" panose="020F0502020204030204" pitchFamily="34" charset="0"/>
                <a:cs typeface="Calibri" panose="020F0502020204030204" pitchFamily="34" charset="0"/>
              </a:rPr>
              <a:t>materials—</a:t>
            </a:r>
            <a:r>
              <a:rPr sz="2000" spc="-41" dirty="0">
                <a:solidFill>
                  <a:srgbClr val="002060"/>
                </a:solidFill>
                <a:latin typeface="Calibri" panose="020F0502020204030204" pitchFamily="34" charset="0"/>
                <a:cs typeface="Calibri" panose="020F0502020204030204" pitchFamily="34" charset="0"/>
              </a:rPr>
              <a:t>eligibility,</a:t>
            </a:r>
            <a:r>
              <a:rPr sz="2000" spc="-56" dirty="0">
                <a:solidFill>
                  <a:srgbClr val="002060"/>
                </a:solidFill>
                <a:latin typeface="Calibri" panose="020F0502020204030204" pitchFamily="34" charset="0"/>
                <a:cs typeface="Calibri" panose="020F0502020204030204" pitchFamily="34" charset="0"/>
              </a:rPr>
              <a:t> </a:t>
            </a:r>
            <a:r>
              <a:rPr sz="2000" spc="-60" dirty="0">
                <a:solidFill>
                  <a:srgbClr val="002060"/>
                </a:solidFill>
                <a:latin typeface="Calibri" panose="020F0502020204030204" pitchFamily="34" charset="0"/>
                <a:cs typeface="Calibri" panose="020F0502020204030204" pitchFamily="34" charset="0"/>
              </a:rPr>
              <a:t>forms,</a:t>
            </a:r>
            <a:r>
              <a:rPr sz="2000" spc="-56" dirty="0">
                <a:solidFill>
                  <a:srgbClr val="002060"/>
                </a:solidFill>
                <a:latin typeface="Calibri" panose="020F0502020204030204" pitchFamily="34" charset="0"/>
                <a:cs typeface="Calibri" panose="020F0502020204030204" pitchFamily="34" charset="0"/>
              </a:rPr>
              <a:t> </a:t>
            </a:r>
            <a:r>
              <a:rPr sz="2000" spc="-26" dirty="0">
                <a:solidFill>
                  <a:srgbClr val="002060"/>
                </a:solidFill>
                <a:latin typeface="Calibri" panose="020F0502020204030204" pitchFamily="34" charset="0"/>
                <a:cs typeface="Calibri" panose="020F0502020204030204" pitchFamily="34" charset="0"/>
              </a:rPr>
              <a:t>institutional</a:t>
            </a:r>
            <a:r>
              <a:rPr sz="2000" spc="-60" dirty="0">
                <a:solidFill>
                  <a:srgbClr val="002060"/>
                </a:solidFill>
                <a:latin typeface="Calibri" panose="020F0502020204030204" pitchFamily="34" charset="0"/>
                <a:cs typeface="Calibri" panose="020F0502020204030204" pitchFamily="34" charset="0"/>
              </a:rPr>
              <a:t> </a:t>
            </a:r>
            <a:r>
              <a:rPr sz="2000" spc="-75" dirty="0">
                <a:solidFill>
                  <a:srgbClr val="002060"/>
                </a:solidFill>
                <a:latin typeface="Calibri" panose="020F0502020204030204" pitchFamily="34" charset="0"/>
                <a:cs typeface="Calibri" panose="020F0502020204030204" pitchFamily="34" charset="0"/>
              </a:rPr>
              <a:t>data,</a:t>
            </a:r>
            <a:r>
              <a:rPr sz="2000" spc="-56"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ePortals</a:t>
            </a:r>
            <a:endParaRPr sz="2000" dirty="0">
              <a:solidFill>
                <a:srgbClr val="002060"/>
              </a:solidFill>
              <a:latin typeface="Calibri" panose="020F0502020204030204" pitchFamily="34" charset="0"/>
              <a:cs typeface="Calibri" panose="020F0502020204030204" pitchFamily="34" charset="0"/>
            </a:endParaRPr>
          </a:p>
          <a:p>
            <a:pPr marL="180975" marR="382905" indent="-171450">
              <a:lnSpc>
                <a:spcPts val="1965"/>
              </a:lnSpc>
              <a:spcBef>
                <a:spcPts val="743"/>
              </a:spcBef>
              <a:buFont typeface="Arial"/>
              <a:buChar char="•"/>
              <a:tabLst>
                <a:tab pos="180975" algn="l"/>
              </a:tabLst>
            </a:pPr>
            <a:r>
              <a:rPr sz="2000" b="1" spc="-131" dirty="0">
                <a:solidFill>
                  <a:srgbClr val="002060"/>
                </a:solidFill>
                <a:latin typeface="Calibri" panose="020F0502020204030204" pitchFamily="34" charset="0"/>
                <a:cs typeface="Calibri" panose="020F0502020204030204" pitchFamily="34" charset="0"/>
              </a:rPr>
              <a:t>Demystify</a:t>
            </a:r>
            <a:r>
              <a:rPr sz="2000" b="1" spc="-83" dirty="0">
                <a:solidFill>
                  <a:srgbClr val="002060"/>
                </a:solidFill>
                <a:latin typeface="Calibri" panose="020F0502020204030204" pitchFamily="34" charset="0"/>
                <a:cs typeface="Calibri" panose="020F0502020204030204" pitchFamily="34" charset="0"/>
              </a:rPr>
              <a:t> </a:t>
            </a:r>
            <a:r>
              <a:rPr sz="2000" spc="-146" dirty="0">
                <a:solidFill>
                  <a:srgbClr val="002060"/>
                </a:solidFill>
                <a:latin typeface="Calibri" panose="020F0502020204030204" pitchFamily="34" charset="0"/>
                <a:cs typeface="Calibri" panose="020F0502020204030204" pitchFamily="34" charset="0"/>
              </a:rPr>
              <a:t>DoD,</a:t>
            </a:r>
            <a:r>
              <a:rPr sz="2000" spc="-83" dirty="0">
                <a:solidFill>
                  <a:srgbClr val="002060"/>
                </a:solidFill>
                <a:latin typeface="Calibri" panose="020F0502020204030204" pitchFamily="34" charset="0"/>
                <a:cs typeface="Calibri" panose="020F0502020204030204" pitchFamily="34" charset="0"/>
              </a:rPr>
              <a:t> </a:t>
            </a:r>
            <a:r>
              <a:rPr sz="2000" spc="-109" dirty="0">
                <a:solidFill>
                  <a:srgbClr val="002060"/>
                </a:solidFill>
                <a:latin typeface="Calibri" panose="020F0502020204030204" pitchFamily="34" charset="0"/>
                <a:cs typeface="Calibri" panose="020F0502020204030204" pitchFamily="34" charset="0"/>
              </a:rPr>
              <a:t>NIH,</a:t>
            </a:r>
            <a:r>
              <a:rPr sz="2000" spc="-79" dirty="0">
                <a:solidFill>
                  <a:srgbClr val="002060"/>
                </a:solidFill>
                <a:latin typeface="Calibri" panose="020F0502020204030204" pitchFamily="34" charset="0"/>
                <a:cs typeface="Calibri" panose="020F0502020204030204" pitchFamily="34" charset="0"/>
              </a:rPr>
              <a:t> </a:t>
            </a:r>
            <a:r>
              <a:rPr lang="en-US" sz="2000" spc="-94" dirty="0">
                <a:solidFill>
                  <a:srgbClr val="002060"/>
                </a:solidFill>
                <a:latin typeface="Calibri" panose="020F0502020204030204" pitchFamily="34" charset="0"/>
                <a:cs typeface="Calibri" panose="020F0502020204030204" pitchFamily="34" charset="0"/>
              </a:rPr>
              <a:t>NSF a</a:t>
            </a:r>
            <a:r>
              <a:rPr sz="2000" spc="-94" dirty="0">
                <a:solidFill>
                  <a:srgbClr val="002060"/>
                </a:solidFill>
                <a:latin typeface="Calibri" panose="020F0502020204030204" pitchFamily="34" charset="0"/>
                <a:cs typeface="Calibri" panose="020F0502020204030204" pitchFamily="34" charset="0"/>
              </a:rPr>
              <a:t>nd</a:t>
            </a:r>
            <a:r>
              <a:rPr sz="2000" spc="-79" dirty="0">
                <a:solidFill>
                  <a:srgbClr val="002060"/>
                </a:solidFill>
                <a:latin typeface="Calibri" panose="020F0502020204030204" pitchFamily="34" charset="0"/>
                <a:cs typeface="Calibri" panose="020F0502020204030204" pitchFamily="34" charset="0"/>
              </a:rPr>
              <a:t> </a:t>
            </a:r>
            <a:r>
              <a:rPr sz="2000" spc="-23" dirty="0">
                <a:solidFill>
                  <a:srgbClr val="002060"/>
                </a:solidFill>
                <a:latin typeface="Calibri" panose="020F0502020204030204" pitchFamily="34" charset="0"/>
                <a:cs typeface="Calibri" panose="020F0502020204030204" pitchFamily="34" charset="0"/>
              </a:rPr>
              <a:t>other</a:t>
            </a:r>
            <a:r>
              <a:rPr sz="2000" spc="-83" dirty="0">
                <a:solidFill>
                  <a:srgbClr val="002060"/>
                </a:solidFill>
                <a:latin typeface="Calibri" panose="020F0502020204030204" pitchFamily="34" charset="0"/>
                <a:cs typeface="Calibri" panose="020F0502020204030204" pitchFamily="34" charset="0"/>
              </a:rPr>
              <a:t> </a:t>
            </a:r>
            <a:r>
              <a:rPr sz="2000" spc="-60" dirty="0">
                <a:solidFill>
                  <a:srgbClr val="002060"/>
                </a:solidFill>
                <a:latin typeface="Calibri" panose="020F0502020204030204" pitchFamily="34" charset="0"/>
                <a:cs typeface="Calibri" panose="020F0502020204030204" pitchFamily="34" charset="0"/>
              </a:rPr>
              <a:t>federal</a:t>
            </a:r>
            <a:r>
              <a:rPr sz="2000" spc="-79"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83" dirty="0">
                <a:solidFill>
                  <a:srgbClr val="002060"/>
                </a:solidFill>
                <a:latin typeface="Calibri" panose="020F0502020204030204" pitchFamily="34" charset="0"/>
                <a:cs typeface="Calibri" panose="020F0502020204030204" pitchFamily="34" charset="0"/>
              </a:rPr>
              <a:t> </a:t>
            </a:r>
            <a:r>
              <a:rPr sz="2000" spc="-68" dirty="0">
                <a:solidFill>
                  <a:srgbClr val="002060"/>
                </a:solidFill>
                <a:latin typeface="Calibri" panose="020F0502020204030204" pitchFamily="34" charset="0"/>
                <a:cs typeface="Calibri" panose="020F0502020204030204" pitchFamily="34" charset="0"/>
              </a:rPr>
              <a:t>non-</a:t>
            </a:r>
            <a:r>
              <a:rPr sz="2000" spc="-30" dirty="0">
                <a:solidFill>
                  <a:srgbClr val="002060"/>
                </a:solidFill>
                <a:latin typeface="Calibri" panose="020F0502020204030204" pitchFamily="34" charset="0"/>
                <a:cs typeface="Calibri" panose="020F0502020204030204" pitchFamily="34" charset="0"/>
              </a:rPr>
              <a:t>federal </a:t>
            </a:r>
            <a:r>
              <a:rPr sz="2000" spc="-71" dirty="0">
                <a:solidFill>
                  <a:srgbClr val="002060"/>
                </a:solidFill>
                <a:latin typeface="Calibri" panose="020F0502020204030204" pitchFamily="34" charset="0"/>
                <a:cs typeface="Calibri" panose="020F0502020204030204" pitchFamily="34" charset="0"/>
              </a:rPr>
              <a:t>policies,</a:t>
            </a:r>
            <a:r>
              <a:rPr sz="2000" spc="-68" dirty="0">
                <a:solidFill>
                  <a:srgbClr val="002060"/>
                </a:solidFill>
                <a:latin typeface="Calibri" panose="020F0502020204030204" pitchFamily="34" charset="0"/>
                <a:cs typeface="Calibri" panose="020F0502020204030204" pitchFamily="34" charset="0"/>
              </a:rPr>
              <a:t> </a:t>
            </a:r>
            <a:r>
              <a:rPr sz="2000" spc="-83" dirty="0">
                <a:solidFill>
                  <a:srgbClr val="002060"/>
                </a:solidFill>
                <a:latin typeface="Calibri" panose="020F0502020204030204" pitchFamily="34" charset="0"/>
                <a:cs typeface="Calibri" panose="020F0502020204030204" pitchFamily="34" charset="0"/>
              </a:rPr>
              <a:t>procedures,</a:t>
            </a:r>
            <a:r>
              <a:rPr sz="2000" spc="-68"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68"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jargons</a:t>
            </a:r>
            <a:endParaRPr sz="2000" dirty="0">
              <a:solidFill>
                <a:srgbClr val="002060"/>
              </a:solidFill>
              <a:latin typeface="Calibri" panose="020F0502020204030204" pitchFamily="34" charset="0"/>
              <a:cs typeface="Calibri" panose="020F0502020204030204" pitchFamily="34" charset="0"/>
            </a:endParaRPr>
          </a:p>
          <a:p>
            <a:pPr marL="180975" marR="190024" indent="-171450">
              <a:lnSpc>
                <a:spcPts val="1943"/>
              </a:lnSpc>
              <a:spcBef>
                <a:spcPts val="750"/>
              </a:spcBef>
              <a:buFont typeface="Arial"/>
              <a:buChar char="•"/>
              <a:tabLst>
                <a:tab pos="180975" algn="l"/>
              </a:tabLst>
            </a:pPr>
            <a:r>
              <a:rPr sz="2000" b="1" spc="-150" dirty="0">
                <a:solidFill>
                  <a:srgbClr val="002060"/>
                </a:solidFill>
                <a:latin typeface="Calibri" panose="020F0502020204030204" pitchFamily="34" charset="0"/>
                <a:cs typeface="Calibri" panose="020F0502020204030204" pitchFamily="34" charset="0"/>
              </a:rPr>
              <a:t>Grantsmanship:</a:t>
            </a:r>
            <a:r>
              <a:rPr sz="2000" b="1" spc="-71" dirty="0">
                <a:solidFill>
                  <a:srgbClr val="002060"/>
                </a:solidFill>
                <a:latin typeface="Calibri" panose="020F0502020204030204" pitchFamily="34" charset="0"/>
                <a:cs typeface="Calibri" panose="020F0502020204030204" pitchFamily="34" charset="0"/>
              </a:rPr>
              <a:t> </a:t>
            </a:r>
            <a:r>
              <a:rPr sz="2000" spc="-113" dirty="0">
                <a:solidFill>
                  <a:srgbClr val="002060"/>
                </a:solidFill>
                <a:latin typeface="Calibri" panose="020F0502020204030204" pitchFamily="34" charset="0"/>
                <a:cs typeface="Calibri" panose="020F0502020204030204" pitchFamily="34" charset="0"/>
              </a:rPr>
              <a:t>Assist</a:t>
            </a:r>
            <a:r>
              <a:rPr sz="2000" spc="-75"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with</a:t>
            </a:r>
            <a:r>
              <a:rPr sz="2000" spc="-68" dirty="0">
                <a:solidFill>
                  <a:srgbClr val="002060"/>
                </a:solidFill>
                <a:latin typeface="Calibri" panose="020F0502020204030204" pitchFamily="34" charset="0"/>
                <a:cs typeface="Calibri" panose="020F0502020204030204" pitchFamily="34" charset="0"/>
              </a:rPr>
              <a:t> team-</a:t>
            </a:r>
            <a:r>
              <a:rPr sz="2000" spc="-49" dirty="0">
                <a:solidFill>
                  <a:srgbClr val="002060"/>
                </a:solidFill>
                <a:latin typeface="Calibri" panose="020F0502020204030204" pitchFamily="34" charset="0"/>
                <a:cs typeface="Calibri" panose="020F0502020204030204" pitchFamily="34" charset="0"/>
              </a:rPr>
              <a:t>building,</a:t>
            </a:r>
            <a:r>
              <a:rPr sz="2000" spc="-68" dirty="0">
                <a:solidFill>
                  <a:srgbClr val="002060"/>
                </a:solidFill>
                <a:latin typeface="Calibri" panose="020F0502020204030204" pitchFamily="34" charset="0"/>
                <a:cs typeface="Calibri" panose="020F0502020204030204" pitchFamily="34" charset="0"/>
              </a:rPr>
              <a:t> </a:t>
            </a:r>
            <a:r>
              <a:rPr sz="2000" spc="-23" dirty="0">
                <a:solidFill>
                  <a:srgbClr val="002060"/>
                </a:solidFill>
                <a:latin typeface="Calibri" panose="020F0502020204030204" pitchFamily="34" charset="0"/>
                <a:cs typeface="Calibri" panose="020F0502020204030204" pitchFamily="34" charset="0"/>
              </a:rPr>
              <a:t>writing,</a:t>
            </a:r>
            <a:r>
              <a:rPr sz="2000" spc="-71"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editing, </a:t>
            </a:r>
            <a:r>
              <a:rPr sz="2000" spc="-56" dirty="0">
                <a:solidFill>
                  <a:srgbClr val="002060"/>
                </a:solidFill>
                <a:latin typeface="Calibri" panose="020F0502020204030204" pitchFamily="34" charset="0"/>
                <a:cs typeface="Calibri" panose="020F0502020204030204" pitchFamily="34" charset="0"/>
              </a:rPr>
              <a:t>proofreading,</a:t>
            </a:r>
            <a:r>
              <a:rPr sz="2000" spc="-79" dirty="0">
                <a:solidFill>
                  <a:srgbClr val="002060"/>
                </a:solidFill>
                <a:latin typeface="Calibri" panose="020F0502020204030204" pitchFamily="34" charset="0"/>
                <a:cs typeface="Calibri" panose="020F0502020204030204" pitchFamily="34" charset="0"/>
              </a:rPr>
              <a:t> </a:t>
            </a:r>
            <a:r>
              <a:rPr sz="2000" spc="-75" dirty="0">
                <a:solidFill>
                  <a:srgbClr val="002060"/>
                </a:solidFill>
                <a:latin typeface="Calibri" panose="020F0502020204030204" pitchFamily="34" charset="0"/>
                <a:cs typeface="Calibri" panose="020F0502020204030204" pitchFamily="34" charset="0"/>
              </a:rPr>
              <a:t>proposal</a:t>
            </a:r>
            <a:r>
              <a:rPr sz="2000" spc="-79" dirty="0">
                <a:solidFill>
                  <a:srgbClr val="002060"/>
                </a:solidFill>
                <a:latin typeface="Calibri" panose="020F0502020204030204" pitchFamily="34" charset="0"/>
                <a:cs typeface="Calibri" panose="020F0502020204030204" pitchFamily="34" charset="0"/>
              </a:rPr>
              <a:t> </a:t>
            </a:r>
            <a:r>
              <a:rPr sz="2000" spc="-60" dirty="0">
                <a:solidFill>
                  <a:srgbClr val="002060"/>
                </a:solidFill>
                <a:latin typeface="Calibri" panose="020F0502020204030204" pitchFamily="34" charset="0"/>
                <a:cs typeface="Calibri" panose="020F0502020204030204" pitchFamily="34" charset="0"/>
              </a:rPr>
              <a:t>review</a:t>
            </a:r>
            <a:r>
              <a:rPr sz="2000" spc="-83"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79" dirty="0">
                <a:solidFill>
                  <a:srgbClr val="002060"/>
                </a:solidFill>
                <a:latin typeface="Calibri" panose="020F0502020204030204" pitchFamily="34" charset="0"/>
                <a:cs typeface="Calibri" panose="020F0502020204030204" pitchFamily="34" charset="0"/>
              </a:rPr>
              <a:t> </a:t>
            </a:r>
            <a:r>
              <a:rPr sz="2000" spc="-34" dirty="0">
                <a:solidFill>
                  <a:srgbClr val="002060"/>
                </a:solidFill>
                <a:latin typeface="Calibri" panose="020F0502020204030204" pitchFamily="34" charset="0"/>
                <a:cs typeface="Calibri" panose="020F0502020204030204" pitchFamily="34" charset="0"/>
              </a:rPr>
              <a:t>critique</a:t>
            </a:r>
            <a:r>
              <a:rPr sz="2000" spc="-75"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75" dirty="0">
                <a:solidFill>
                  <a:srgbClr val="002060"/>
                </a:solidFill>
                <a:latin typeface="Calibri" panose="020F0502020204030204" pitchFamily="34" charset="0"/>
                <a:cs typeface="Calibri" panose="020F0502020204030204" pitchFamily="34" charset="0"/>
              </a:rPr>
              <a:t> </a:t>
            </a:r>
            <a:r>
              <a:rPr sz="2000" spc="-68" dirty="0">
                <a:solidFill>
                  <a:srgbClr val="002060"/>
                </a:solidFill>
                <a:latin typeface="Calibri" panose="020F0502020204030204" pitchFamily="34" charset="0"/>
                <a:cs typeface="Calibri" panose="020F0502020204030204" pitchFamily="34" charset="0"/>
              </a:rPr>
              <a:t>creating</a:t>
            </a:r>
            <a:r>
              <a:rPr sz="2000" spc="-83" dirty="0">
                <a:solidFill>
                  <a:srgbClr val="002060"/>
                </a:solidFill>
                <a:latin typeface="Calibri" panose="020F0502020204030204" pitchFamily="34" charset="0"/>
                <a:cs typeface="Calibri" panose="020F0502020204030204" pitchFamily="34" charset="0"/>
              </a:rPr>
              <a:t> </a:t>
            </a:r>
            <a:r>
              <a:rPr sz="2000" spc="-15" dirty="0">
                <a:solidFill>
                  <a:srgbClr val="002060"/>
                </a:solidFill>
                <a:latin typeface="Calibri" panose="020F0502020204030204" pitchFamily="34" charset="0"/>
                <a:cs typeface="Calibri" panose="020F0502020204030204" pitchFamily="34" charset="0"/>
              </a:rPr>
              <a:t>more </a:t>
            </a:r>
            <a:r>
              <a:rPr sz="2000" spc="-49" dirty="0">
                <a:solidFill>
                  <a:srgbClr val="002060"/>
                </a:solidFill>
                <a:latin typeface="Calibri" panose="020F0502020204030204" pitchFamily="34" charset="0"/>
                <a:cs typeface="Calibri" panose="020F0502020204030204" pitchFamily="34" charset="0"/>
              </a:rPr>
              <a:t>competitive</a:t>
            </a:r>
            <a:r>
              <a:rPr sz="2000" spc="-53"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proposals</a:t>
            </a:r>
            <a:endParaRPr sz="2000" dirty="0">
              <a:solidFill>
                <a:srgbClr val="002060"/>
              </a:solidFill>
              <a:latin typeface="Calibri" panose="020F0502020204030204" pitchFamily="34" charset="0"/>
              <a:cs typeface="Calibri" panose="020F0502020204030204" pitchFamily="34" charset="0"/>
            </a:endParaRPr>
          </a:p>
          <a:p>
            <a:pPr>
              <a:spcBef>
                <a:spcPts val="34"/>
              </a:spcBef>
              <a:buFont typeface="Arial"/>
              <a:buChar char="•"/>
            </a:pPr>
            <a:endParaRPr sz="2000" dirty="0">
              <a:solidFill>
                <a:srgbClr val="002060"/>
              </a:solidFill>
              <a:latin typeface="Calibri" panose="020F0502020204030204" pitchFamily="34" charset="0"/>
              <a:cs typeface="Calibri" panose="020F0502020204030204" pitchFamily="34" charset="0"/>
            </a:endParaRPr>
          </a:p>
          <a:p>
            <a:pPr marL="180499" indent="-170974">
              <a:spcBef>
                <a:spcPts val="4"/>
              </a:spcBef>
              <a:buClr>
                <a:srgbClr val="000000"/>
              </a:buClr>
              <a:buChar char="•"/>
              <a:tabLst>
                <a:tab pos="180499" algn="l"/>
                <a:tab pos="180975" algn="l"/>
              </a:tabLst>
            </a:pPr>
            <a:r>
              <a:rPr lang="en-US" sz="2000" u="sng" spc="-34" dirty="0">
                <a:solidFill>
                  <a:srgbClr val="002060"/>
                </a:solidFill>
                <a:uFill>
                  <a:solidFill>
                    <a:srgbClr val="0563C1"/>
                  </a:solidFill>
                </a:uFill>
                <a:latin typeface="Calibri" panose="020F0502020204030204" pitchFamily="34" charset="0"/>
                <a:cs typeface="Calibri" panose="020F0502020204030204" pitchFamily="34" charset="0"/>
              </a:rPr>
              <a:t>https://www.einsteinmed.edu/administration/grant-support/</a:t>
            </a:r>
            <a:endParaRPr sz="2000"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F4874D2-B130-0644-D0D8-5F1E62B0FAB4}"/>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Slide Number Placeholder 3">
            <a:extLst>
              <a:ext uri="{FF2B5EF4-FFF2-40B4-BE49-F238E27FC236}">
                <a16:creationId xmlns:a16="http://schemas.microsoft.com/office/drawing/2014/main" id="{21DF96D4-E568-FD70-3160-30A95E7281B2}"/>
              </a:ext>
            </a:extLst>
          </p:cNvPr>
          <p:cNvSpPr>
            <a:spLocks noGrp="1"/>
          </p:cNvSpPr>
          <p:nvPr>
            <p:ph type="sldNum" sz="quarter" idx="10"/>
          </p:nvPr>
        </p:nvSpPr>
        <p:spPr>
          <a:xfrm>
            <a:off x="8001000" y="6553200"/>
            <a:ext cx="685800" cy="304800"/>
          </a:xfrm>
        </p:spPr>
        <p:txBody>
          <a:bodyPr/>
          <a:lstStyle/>
          <a:p>
            <a:pPr>
              <a:defRPr/>
            </a:pPr>
            <a:r>
              <a:rPr lang="en-US" altLang="en-US" dirty="0"/>
              <a:t>  </a:t>
            </a:r>
            <a:r>
              <a:rPr lang="en-US" altLang="en-US" dirty="0">
                <a:solidFill>
                  <a:srgbClr val="8FBEDC"/>
                </a:solidFill>
              </a:rPr>
              <a:t>| </a:t>
            </a:r>
            <a:r>
              <a:rPr lang="en-US" altLang="en-US" sz="1100" dirty="0">
                <a:solidFill>
                  <a:schemeClr val="tx1"/>
                </a:solidFill>
              </a:rPr>
              <a:t> </a:t>
            </a:r>
            <a:fld id="{6AC39EC0-7137-CB45-9CF1-02ED3E4C2AC6}" type="slidenum">
              <a:rPr lang="en-US" altLang="en-US" sz="1100" smtClean="0"/>
              <a:pPr>
                <a:defRPr/>
              </a:pPr>
              <a:t>4</a:t>
            </a:fld>
            <a:endParaRPr lang="en-US" altLang="en-US" sz="1100" dirty="0">
              <a:solidFill>
                <a:srgbClr val="383272"/>
              </a:solidFill>
            </a:endParaRPr>
          </a:p>
        </p:txBody>
      </p:sp>
    </p:spTree>
    <p:extLst>
      <p:ext uri="{BB962C8B-B14F-4D97-AF65-F5344CB8AC3E}">
        <p14:creationId xmlns:p14="http://schemas.microsoft.com/office/powerpoint/2010/main" val="197441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0800" y="838200"/>
            <a:ext cx="4296372" cy="505427"/>
          </a:xfrm>
          <a:prstGeom prst="rect">
            <a:avLst/>
          </a:prstGeom>
        </p:spPr>
        <p:txBody>
          <a:bodyPr vert="horz" wrap="square" lIns="0" tIns="12859" rIns="0" bIns="0" numCol="1" rtlCol="0" anchor="ctr" anchorCtr="0" compatLnSpc="1">
            <a:prstTxWarp prst="textNoShape">
              <a:avLst/>
            </a:prstTxWarp>
            <a:spAutoFit/>
          </a:bodyPr>
          <a:lstStyle/>
          <a:p>
            <a:pPr marL="9525">
              <a:spcBef>
                <a:spcPts val="101"/>
              </a:spcBef>
            </a:pPr>
            <a:r>
              <a:rPr sz="3200" spc="-90" dirty="0">
                <a:latin typeface="Calibri" panose="020F0502020204030204" pitchFamily="34" charset="0"/>
                <a:cs typeface="Calibri" panose="020F0502020204030204" pitchFamily="34" charset="0"/>
              </a:rPr>
              <a:t>Grant</a:t>
            </a:r>
            <a:r>
              <a:rPr sz="3200" spc="-75" dirty="0">
                <a:latin typeface="Calibri" panose="020F0502020204030204" pitchFamily="34" charset="0"/>
                <a:cs typeface="Calibri" panose="020F0502020204030204" pitchFamily="34" charset="0"/>
              </a:rPr>
              <a:t> </a:t>
            </a:r>
            <a:r>
              <a:rPr sz="3200" spc="-94" dirty="0">
                <a:latin typeface="Calibri" panose="020F0502020204030204" pitchFamily="34" charset="0"/>
                <a:cs typeface="Calibri" panose="020F0502020204030204" pitchFamily="34" charset="0"/>
              </a:rPr>
              <a:t>Advisory</a:t>
            </a:r>
            <a:r>
              <a:rPr sz="3200" spc="-64" dirty="0">
                <a:latin typeface="Calibri" panose="020F0502020204030204" pitchFamily="34" charset="0"/>
                <a:cs typeface="Calibri" panose="020F0502020204030204" pitchFamily="34" charset="0"/>
              </a:rPr>
              <a:t> </a:t>
            </a:r>
            <a:r>
              <a:rPr sz="3200" spc="-101" dirty="0">
                <a:latin typeface="Calibri" panose="020F0502020204030204" pitchFamily="34" charset="0"/>
                <a:cs typeface="Calibri" panose="020F0502020204030204" pitchFamily="34" charset="0"/>
              </a:rPr>
              <a:t>Service</a:t>
            </a:r>
            <a:endParaRPr sz="3200" dirty="0">
              <a:latin typeface="Calibri" panose="020F0502020204030204" pitchFamily="34" charset="0"/>
              <a:cs typeface="Calibri" panose="020F0502020204030204" pitchFamily="34" charset="0"/>
            </a:endParaRPr>
          </a:p>
        </p:txBody>
      </p:sp>
      <p:sp>
        <p:nvSpPr>
          <p:cNvPr id="4" name="object 4"/>
          <p:cNvSpPr txBox="1"/>
          <p:nvPr/>
        </p:nvSpPr>
        <p:spPr>
          <a:xfrm>
            <a:off x="838200" y="2209800"/>
            <a:ext cx="7520286" cy="1993141"/>
          </a:xfrm>
          <a:prstGeom prst="rect">
            <a:avLst/>
          </a:prstGeom>
        </p:spPr>
        <p:txBody>
          <a:bodyPr vert="horz" wrap="square" lIns="0" tIns="41433" rIns="0" bIns="0" rtlCol="0">
            <a:spAutoFit/>
          </a:bodyPr>
          <a:lstStyle/>
          <a:p>
            <a:pPr marL="352425" marR="425291" indent="-342900">
              <a:lnSpc>
                <a:spcPct val="88300"/>
              </a:lnSpc>
              <a:spcBef>
                <a:spcPts val="326"/>
              </a:spcBef>
              <a:buFont typeface="Wingdings" panose="05000000000000000000" pitchFamily="2" charset="2"/>
              <a:buChar char="q"/>
            </a:pPr>
            <a:r>
              <a:rPr sz="2000" spc="-146" dirty="0">
                <a:solidFill>
                  <a:srgbClr val="002060"/>
                </a:solidFill>
                <a:latin typeface="Calibri" panose="020F0502020204030204" pitchFamily="34" charset="0"/>
                <a:cs typeface="Calibri" panose="020F0502020204030204" pitchFamily="34" charset="0"/>
              </a:rPr>
              <a:t>We</a:t>
            </a:r>
            <a:r>
              <a:rPr sz="2000" spc="-75"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provide</a:t>
            </a:r>
            <a:r>
              <a:rPr sz="2000" spc="-75" dirty="0">
                <a:solidFill>
                  <a:srgbClr val="002060"/>
                </a:solidFill>
                <a:latin typeface="Calibri" panose="020F0502020204030204" pitchFamily="34" charset="0"/>
                <a:cs typeface="Calibri" panose="020F0502020204030204" pitchFamily="34" charset="0"/>
              </a:rPr>
              <a:t> </a:t>
            </a:r>
            <a:r>
              <a:rPr sz="2000" spc="-86" dirty="0">
                <a:solidFill>
                  <a:srgbClr val="002060"/>
                </a:solidFill>
                <a:latin typeface="Calibri" panose="020F0502020204030204" pitchFamily="34" charset="0"/>
                <a:cs typeface="Calibri" panose="020F0502020204030204" pitchFamily="34" charset="0"/>
              </a:rPr>
              <a:t>Grant </a:t>
            </a:r>
            <a:r>
              <a:rPr sz="2000" spc="-83" dirty="0">
                <a:solidFill>
                  <a:srgbClr val="002060"/>
                </a:solidFill>
                <a:latin typeface="Calibri" panose="020F0502020204030204" pitchFamily="34" charset="0"/>
                <a:cs typeface="Calibri" panose="020F0502020204030204" pitchFamily="34" charset="0"/>
              </a:rPr>
              <a:t>Advisory</a:t>
            </a:r>
            <a:r>
              <a:rPr sz="2000" spc="-79" dirty="0">
                <a:solidFill>
                  <a:srgbClr val="002060"/>
                </a:solidFill>
                <a:latin typeface="Calibri" panose="020F0502020204030204" pitchFamily="34" charset="0"/>
                <a:cs typeface="Calibri" panose="020F0502020204030204" pitchFamily="34" charset="0"/>
              </a:rPr>
              <a:t> </a:t>
            </a:r>
            <a:r>
              <a:rPr sz="2000" spc="-116" dirty="0">
                <a:solidFill>
                  <a:srgbClr val="002060"/>
                </a:solidFill>
                <a:latin typeface="Calibri" panose="020F0502020204030204" pitchFamily="34" charset="0"/>
                <a:cs typeface="Calibri" panose="020F0502020204030204" pitchFamily="34" charset="0"/>
              </a:rPr>
              <a:t>Service</a:t>
            </a:r>
            <a:r>
              <a:rPr sz="2000" spc="-75"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that</a:t>
            </a:r>
            <a:r>
              <a:rPr sz="2000" spc="-83" dirty="0">
                <a:solidFill>
                  <a:srgbClr val="002060"/>
                </a:solidFill>
                <a:latin typeface="Calibri" panose="020F0502020204030204" pitchFamily="34" charset="0"/>
                <a:cs typeface="Calibri" panose="020F0502020204030204" pitchFamily="34" charset="0"/>
              </a:rPr>
              <a:t> includes</a:t>
            </a:r>
            <a:r>
              <a:rPr sz="2000" spc="-79" dirty="0">
                <a:solidFill>
                  <a:srgbClr val="002060"/>
                </a:solidFill>
                <a:latin typeface="Calibri" panose="020F0502020204030204" pitchFamily="34" charset="0"/>
                <a:cs typeface="Calibri" panose="020F0502020204030204" pitchFamily="34" charset="0"/>
              </a:rPr>
              <a:t> </a:t>
            </a:r>
            <a:r>
              <a:rPr sz="2000" spc="-90" dirty="0">
                <a:solidFill>
                  <a:srgbClr val="002060"/>
                </a:solidFill>
                <a:latin typeface="Calibri" panose="020F0502020204030204" pitchFamily="34" charset="0"/>
                <a:cs typeface="Calibri" panose="020F0502020204030204" pitchFamily="34" charset="0"/>
              </a:rPr>
              <a:t>assistance </a:t>
            </a:r>
            <a:r>
              <a:rPr sz="2000" dirty="0">
                <a:solidFill>
                  <a:srgbClr val="002060"/>
                </a:solidFill>
                <a:latin typeface="Calibri" panose="020F0502020204030204" pitchFamily="34" charset="0"/>
                <a:cs typeface="Calibri" panose="020F0502020204030204" pitchFamily="34" charset="0"/>
              </a:rPr>
              <a:t>with</a:t>
            </a:r>
            <a:r>
              <a:rPr sz="2000" spc="-75" dirty="0">
                <a:solidFill>
                  <a:srgbClr val="002060"/>
                </a:solidFill>
                <a:latin typeface="Calibri" panose="020F0502020204030204" pitchFamily="34" charset="0"/>
                <a:cs typeface="Calibri" panose="020F0502020204030204" pitchFamily="34" charset="0"/>
              </a:rPr>
              <a:t> </a:t>
            </a:r>
            <a:r>
              <a:rPr sz="2000" spc="-41" dirty="0">
                <a:solidFill>
                  <a:srgbClr val="002060"/>
                </a:solidFill>
                <a:latin typeface="Calibri" panose="020F0502020204030204" pitchFamily="34" charset="0"/>
                <a:cs typeface="Calibri" panose="020F0502020204030204" pitchFamily="34" charset="0"/>
              </a:rPr>
              <a:t>editing,</a:t>
            </a:r>
            <a:r>
              <a:rPr sz="2000" spc="-71" dirty="0">
                <a:solidFill>
                  <a:srgbClr val="002060"/>
                </a:solidFill>
                <a:latin typeface="Calibri" panose="020F0502020204030204" pitchFamily="34" charset="0"/>
                <a:cs typeface="Calibri" panose="020F0502020204030204" pitchFamily="34" charset="0"/>
              </a:rPr>
              <a:t> </a:t>
            </a:r>
            <a:r>
              <a:rPr sz="2000" spc="-49" dirty="0">
                <a:solidFill>
                  <a:srgbClr val="002060"/>
                </a:solidFill>
                <a:latin typeface="Calibri" panose="020F0502020204030204" pitchFamily="34" charset="0"/>
                <a:cs typeface="Calibri" panose="020F0502020204030204" pitchFamily="34" charset="0"/>
              </a:rPr>
              <a:t>proof-</a:t>
            </a:r>
            <a:r>
              <a:rPr sz="2000" spc="-71" dirty="0">
                <a:solidFill>
                  <a:srgbClr val="002060"/>
                </a:solidFill>
                <a:latin typeface="Calibri" panose="020F0502020204030204" pitchFamily="34" charset="0"/>
                <a:cs typeface="Calibri" panose="020F0502020204030204" pitchFamily="34" charset="0"/>
              </a:rPr>
              <a:t>reading, </a:t>
            </a:r>
            <a:r>
              <a:rPr sz="2000" spc="-64" dirty="0">
                <a:solidFill>
                  <a:srgbClr val="002060"/>
                </a:solidFill>
                <a:latin typeface="Calibri" panose="020F0502020204030204" pitchFamily="34" charset="0"/>
                <a:cs typeface="Calibri" panose="020F0502020204030204" pitchFamily="34" charset="0"/>
              </a:rPr>
              <a:t>reviewing</a:t>
            </a:r>
            <a:r>
              <a:rPr sz="2000" spc="-79" dirty="0">
                <a:solidFill>
                  <a:srgbClr val="002060"/>
                </a:solidFill>
                <a:latin typeface="Calibri" panose="020F0502020204030204" pitchFamily="34" charset="0"/>
                <a:cs typeface="Calibri" panose="020F0502020204030204" pitchFamily="34" charset="0"/>
              </a:rPr>
              <a:t> </a:t>
            </a:r>
            <a:r>
              <a:rPr sz="2000" spc="-94" dirty="0">
                <a:solidFill>
                  <a:srgbClr val="002060"/>
                </a:solidFill>
                <a:latin typeface="Calibri" panose="020F0502020204030204" pitchFamily="34" charset="0"/>
                <a:cs typeface="Calibri" panose="020F0502020204030204" pitchFamily="34" charset="0"/>
              </a:rPr>
              <a:t>and</a:t>
            </a:r>
            <a:r>
              <a:rPr sz="2000" spc="-71" dirty="0">
                <a:solidFill>
                  <a:srgbClr val="002060"/>
                </a:solidFill>
                <a:latin typeface="Calibri" panose="020F0502020204030204" pitchFamily="34" charset="0"/>
                <a:cs typeface="Calibri" panose="020F0502020204030204" pitchFamily="34" charset="0"/>
              </a:rPr>
              <a:t> </a:t>
            </a:r>
            <a:r>
              <a:rPr sz="2000" spc="-38" dirty="0">
                <a:solidFill>
                  <a:srgbClr val="002060"/>
                </a:solidFill>
                <a:latin typeface="Calibri" panose="020F0502020204030204" pitchFamily="34" charset="0"/>
                <a:cs typeface="Calibri" panose="020F0502020204030204" pitchFamily="34" charset="0"/>
              </a:rPr>
              <a:t>critiquing</a:t>
            </a:r>
            <a:r>
              <a:rPr sz="2000" spc="-75" dirty="0">
                <a:solidFill>
                  <a:srgbClr val="002060"/>
                </a:solidFill>
                <a:latin typeface="Calibri" panose="020F0502020204030204" pitchFamily="34" charset="0"/>
                <a:cs typeface="Calibri" panose="020F0502020204030204" pitchFamily="34" charset="0"/>
              </a:rPr>
              <a:t> </a:t>
            </a:r>
            <a:r>
              <a:rPr sz="2000" spc="-8" dirty="0">
                <a:solidFill>
                  <a:srgbClr val="002060"/>
                </a:solidFill>
                <a:latin typeface="Calibri" panose="020F0502020204030204" pitchFamily="34" charset="0"/>
                <a:cs typeface="Calibri" panose="020F0502020204030204" pitchFamily="34" charset="0"/>
              </a:rPr>
              <a:t>grant </a:t>
            </a:r>
            <a:r>
              <a:rPr sz="2000" spc="-86" dirty="0">
                <a:solidFill>
                  <a:srgbClr val="002060"/>
                </a:solidFill>
                <a:latin typeface="Calibri" panose="020F0502020204030204" pitchFamily="34" charset="0"/>
                <a:cs typeface="Calibri" panose="020F0502020204030204" pitchFamily="34" charset="0"/>
              </a:rPr>
              <a:t>proposals.</a:t>
            </a:r>
            <a:r>
              <a:rPr sz="2000" spc="-94" dirty="0">
                <a:solidFill>
                  <a:srgbClr val="002060"/>
                </a:solidFill>
                <a:latin typeface="Calibri" panose="020F0502020204030204" pitchFamily="34" charset="0"/>
                <a:cs typeface="Calibri" panose="020F0502020204030204" pitchFamily="34" charset="0"/>
              </a:rPr>
              <a:t> </a:t>
            </a:r>
            <a:r>
              <a:rPr sz="2000" spc="-139" dirty="0">
                <a:solidFill>
                  <a:srgbClr val="002060"/>
                </a:solidFill>
                <a:latin typeface="Calibri" panose="020F0502020204030204" pitchFamily="34" charset="0"/>
                <a:cs typeface="Calibri" panose="020F0502020204030204" pitchFamily="34" charset="0"/>
              </a:rPr>
              <a:t>Please</a:t>
            </a:r>
            <a:r>
              <a:rPr sz="2000" spc="-79" dirty="0">
                <a:solidFill>
                  <a:srgbClr val="002060"/>
                </a:solidFill>
                <a:latin typeface="Calibri" panose="020F0502020204030204" pitchFamily="34" charset="0"/>
                <a:cs typeface="Calibri" panose="020F0502020204030204" pitchFamily="34" charset="0"/>
              </a:rPr>
              <a:t> </a:t>
            </a:r>
            <a:r>
              <a:rPr sz="2000" spc="-146" dirty="0">
                <a:solidFill>
                  <a:srgbClr val="002060"/>
                </a:solidFill>
                <a:latin typeface="Calibri" panose="020F0502020204030204" pitchFamily="34" charset="0"/>
                <a:cs typeface="Calibri" panose="020F0502020204030204" pitchFamily="34" charset="0"/>
              </a:rPr>
              <a:t>see</a:t>
            </a:r>
            <a:r>
              <a:rPr sz="2000" spc="-83" dirty="0">
                <a:solidFill>
                  <a:srgbClr val="002060"/>
                </a:solidFill>
                <a:latin typeface="Calibri" panose="020F0502020204030204" pitchFamily="34" charset="0"/>
                <a:cs typeface="Calibri" panose="020F0502020204030204" pitchFamily="34" charset="0"/>
              </a:rPr>
              <a:t> </a:t>
            </a:r>
            <a:r>
              <a:rPr sz="2000" spc="-38" dirty="0">
                <a:solidFill>
                  <a:srgbClr val="002060"/>
                </a:solidFill>
                <a:latin typeface="Calibri" panose="020F0502020204030204" pitchFamily="34" charset="0"/>
                <a:cs typeface="Calibri" panose="020F0502020204030204" pitchFamily="34" charset="0"/>
              </a:rPr>
              <a:t>our</a:t>
            </a:r>
            <a:r>
              <a:rPr sz="2000" spc="-83" dirty="0">
                <a:solidFill>
                  <a:srgbClr val="002060"/>
                </a:solidFill>
                <a:latin typeface="Calibri" panose="020F0502020204030204" pitchFamily="34" charset="0"/>
                <a:cs typeface="Calibri" panose="020F0502020204030204" pitchFamily="34" charset="0"/>
              </a:rPr>
              <a:t> </a:t>
            </a:r>
            <a:r>
              <a:rPr sz="2000" b="1" u="heavy" spc="-127" dirty="0">
                <a:solidFill>
                  <a:srgbClr val="009999"/>
                </a:solidFill>
                <a:uFill>
                  <a:solidFill>
                    <a:srgbClr val="0563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Grant</a:t>
            </a:r>
            <a:r>
              <a:rPr sz="2000" b="1" u="heavy" spc="-79" dirty="0">
                <a:solidFill>
                  <a:srgbClr val="009999"/>
                </a:solidFill>
                <a:uFill>
                  <a:solidFill>
                    <a:srgbClr val="0563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000" b="1" u="heavy" spc="-153" dirty="0">
                <a:solidFill>
                  <a:srgbClr val="009999"/>
                </a:solidFill>
                <a:uFill>
                  <a:solidFill>
                    <a:srgbClr val="0563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Advisory</a:t>
            </a:r>
            <a:r>
              <a:rPr sz="2000" b="1" u="heavy" spc="-86" dirty="0">
                <a:solidFill>
                  <a:srgbClr val="009999"/>
                </a:solidFill>
                <a:uFill>
                  <a:solidFill>
                    <a:srgbClr val="0563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000" b="1" u="heavy" spc="-158" dirty="0">
                <a:solidFill>
                  <a:srgbClr val="009999"/>
                </a:solidFill>
                <a:uFill>
                  <a:solidFill>
                    <a:srgbClr val="0563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Service</a:t>
            </a:r>
            <a:r>
              <a:rPr sz="2000" b="1" spc="-83"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000" spc="-8" dirty="0">
                <a:solidFill>
                  <a:srgbClr val="002060"/>
                </a:solidFill>
                <a:latin typeface="Calibri" panose="020F0502020204030204" pitchFamily="34" charset="0"/>
                <a:cs typeface="Calibri" panose="020F0502020204030204" pitchFamily="34" charset="0"/>
              </a:rPr>
              <a:t>page.</a:t>
            </a:r>
            <a:endParaRPr sz="2000" dirty="0">
              <a:solidFill>
                <a:srgbClr val="002060"/>
              </a:solidFill>
              <a:latin typeface="Calibri" panose="020F0502020204030204" pitchFamily="34" charset="0"/>
              <a:cs typeface="Calibri" panose="020F0502020204030204" pitchFamily="34" charset="0"/>
            </a:endParaRPr>
          </a:p>
          <a:p>
            <a:pPr marL="342900" indent="-342900">
              <a:spcBef>
                <a:spcPts val="41"/>
              </a:spcBef>
              <a:buFont typeface="Wingdings" panose="05000000000000000000" pitchFamily="2" charset="2"/>
              <a:buChar char="q"/>
            </a:pPr>
            <a:endParaRPr sz="2000" dirty="0">
              <a:solidFill>
                <a:srgbClr val="002060"/>
              </a:solidFill>
              <a:latin typeface="Calibri" panose="020F0502020204030204" pitchFamily="34" charset="0"/>
              <a:cs typeface="Calibri" panose="020F0502020204030204" pitchFamily="34" charset="0"/>
            </a:endParaRPr>
          </a:p>
          <a:p>
            <a:pPr marL="352425" marR="3810" indent="-342900">
              <a:lnSpc>
                <a:spcPct val="90400"/>
              </a:lnSpc>
              <a:buFont typeface="Wingdings" panose="05000000000000000000" pitchFamily="2" charset="2"/>
              <a:buChar char="q"/>
            </a:pPr>
            <a:r>
              <a:rPr sz="2000" spc="-146" dirty="0">
                <a:solidFill>
                  <a:srgbClr val="002060"/>
                </a:solidFill>
                <a:latin typeface="Calibri" panose="020F0502020204030204" pitchFamily="34" charset="0"/>
                <a:cs typeface="Calibri" panose="020F0502020204030204" pitchFamily="34" charset="0"/>
              </a:rPr>
              <a:t>We</a:t>
            </a:r>
            <a:r>
              <a:rPr sz="2000" spc="-64" dirty="0">
                <a:solidFill>
                  <a:srgbClr val="002060"/>
                </a:solidFill>
                <a:latin typeface="Calibri" panose="020F0502020204030204" pitchFamily="34" charset="0"/>
                <a:cs typeface="Calibri" panose="020F0502020204030204" pitchFamily="34" charset="0"/>
              </a:rPr>
              <a:t> </a:t>
            </a:r>
            <a:r>
              <a:rPr sz="2000" spc="-101" dirty="0">
                <a:solidFill>
                  <a:srgbClr val="002060"/>
                </a:solidFill>
                <a:latin typeface="Calibri" panose="020F0502020204030204" pitchFamily="34" charset="0"/>
                <a:cs typeface="Calibri" panose="020F0502020204030204" pitchFamily="34" charset="0"/>
              </a:rPr>
              <a:t>also</a:t>
            </a:r>
            <a:r>
              <a:rPr sz="2000" spc="-71"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provide</a:t>
            </a:r>
            <a:r>
              <a:rPr sz="2000" spc="-60" dirty="0">
                <a:solidFill>
                  <a:srgbClr val="002060"/>
                </a:solidFill>
                <a:latin typeface="Calibri" panose="020F0502020204030204" pitchFamily="34" charset="0"/>
                <a:cs typeface="Calibri" panose="020F0502020204030204" pitchFamily="34" charset="0"/>
              </a:rPr>
              <a:t> </a:t>
            </a:r>
            <a:r>
              <a:rPr sz="2000" spc="-83" dirty="0">
                <a:solidFill>
                  <a:srgbClr val="002060"/>
                </a:solidFill>
                <a:latin typeface="Calibri" panose="020F0502020204030204" pitchFamily="34" charset="0"/>
                <a:cs typeface="Calibri" panose="020F0502020204030204" pitchFamily="34" charset="0"/>
              </a:rPr>
              <a:t>assistance/help</a:t>
            </a:r>
            <a:r>
              <a:rPr sz="2000" spc="-71" dirty="0">
                <a:solidFill>
                  <a:srgbClr val="002060"/>
                </a:solidFill>
                <a:latin typeface="Calibri" panose="020F0502020204030204" pitchFamily="34" charset="0"/>
                <a:cs typeface="Calibri" panose="020F0502020204030204" pitchFamily="34" charset="0"/>
              </a:rPr>
              <a:t> </a:t>
            </a:r>
            <a:r>
              <a:rPr sz="2000" dirty="0">
                <a:solidFill>
                  <a:srgbClr val="002060"/>
                </a:solidFill>
                <a:latin typeface="Calibri" panose="020F0502020204030204" pitchFamily="34" charset="0"/>
                <a:cs typeface="Calibri" panose="020F0502020204030204" pitchFamily="34" charset="0"/>
              </a:rPr>
              <a:t>with</a:t>
            </a:r>
            <a:r>
              <a:rPr sz="2000" spc="-68" dirty="0">
                <a:solidFill>
                  <a:srgbClr val="002060"/>
                </a:solidFill>
                <a:latin typeface="Calibri" panose="020F0502020204030204" pitchFamily="34" charset="0"/>
                <a:cs typeface="Calibri" panose="020F0502020204030204" pitchFamily="34" charset="0"/>
              </a:rPr>
              <a:t> manuscript</a:t>
            </a:r>
            <a:r>
              <a:rPr sz="2000" spc="-71" dirty="0">
                <a:solidFill>
                  <a:srgbClr val="002060"/>
                </a:solidFill>
                <a:latin typeface="Calibri" panose="020F0502020204030204" pitchFamily="34" charset="0"/>
                <a:cs typeface="Calibri" panose="020F0502020204030204" pitchFamily="34" charset="0"/>
              </a:rPr>
              <a:t> </a:t>
            </a:r>
            <a:r>
              <a:rPr sz="2000" spc="-56" dirty="0">
                <a:solidFill>
                  <a:srgbClr val="002060"/>
                </a:solidFill>
                <a:latin typeface="Calibri" panose="020F0502020204030204" pitchFamily="34" charset="0"/>
                <a:cs typeface="Calibri" panose="020F0502020204030204" pitchFamily="34" charset="0"/>
              </a:rPr>
              <a:t>enhancement </a:t>
            </a:r>
            <a:r>
              <a:rPr sz="2000" spc="-116" dirty="0">
                <a:solidFill>
                  <a:srgbClr val="002060"/>
                </a:solidFill>
                <a:latin typeface="Calibri" panose="020F0502020204030204" pitchFamily="34" charset="0"/>
                <a:cs typeface="Calibri" panose="020F0502020204030204" pitchFamily="34" charset="0"/>
              </a:rPr>
              <a:t>services—</a:t>
            </a:r>
            <a:r>
              <a:rPr sz="2000" spc="-41" dirty="0">
                <a:solidFill>
                  <a:srgbClr val="002060"/>
                </a:solidFill>
                <a:latin typeface="Calibri" panose="020F0502020204030204" pitchFamily="34" charset="0"/>
                <a:cs typeface="Calibri" panose="020F0502020204030204" pitchFamily="34" charset="0"/>
              </a:rPr>
              <a:t>editing,</a:t>
            </a:r>
            <a:r>
              <a:rPr sz="2000" spc="-64" dirty="0">
                <a:solidFill>
                  <a:srgbClr val="002060"/>
                </a:solidFill>
                <a:latin typeface="Calibri" panose="020F0502020204030204" pitchFamily="34" charset="0"/>
                <a:cs typeface="Calibri" panose="020F0502020204030204" pitchFamily="34" charset="0"/>
              </a:rPr>
              <a:t> </a:t>
            </a:r>
            <a:r>
              <a:rPr sz="2000" spc="-49" dirty="0">
                <a:solidFill>
                  <a:srgbClr val="002060"/>
                </a:solidFill>
                <a:latin typeface="Calibri" panose="020F0502020204030204" pitchFamily="34" charset="0"/>
                <a:cs typeface="Calibri" panose="020F0502020204030204" pitchFamily="34" charset="0"/>
              </a:rPr>
              <a:t>proof-</a:t>
            </a:r>
            <a:r>
              <a:rPr sz="2000" spc="-71" dirty="0">
                <a:solidFill>
                  <a:srgbClr val="002060"/>
                </a:solidFill>
                <a:latin typeface="Calibri" panose="020F0502020204030204" pitchFamily="34" charset="0"/>
                <a:cs typeface="Calibri" panose="020F0502020204030204" pitchFamily="34" charset="0"/>
              </a:rPr>
              <a:t>reading,</a:t>
            </a:r>
            <a:r>
              <a:rPr sz="2000" spc="-60"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reviewing </a:t>
            </a:r>
            <a:r>
              <a:rPr sz="2000" spc="-94" dirty="0">
                <a:solidFill>
                  <a:srgbClr val="002060"/>
                </a:solidFill>
                <a:latin typeface="Calibri" panose="020F0502020204030204" pitchFamily="34" charset="0"/>
                <a:cs typeface="Calibri" panose="020F0502020204030204" pitchFamily="34" charset="0"/>
              </a:rPr>
              <a:t>and</a:t>
            </a:r>
            <a:r>
              <a:rPr sz="2000" spc="-60" dirty="0">
                <a:solidFill>
                  <a:srgbClr val="002060"/>
                </a:solidFill>
                <a:latin typeface="Calibri" panose="020F0502020204030204" pitchFamily="34" charset="0"/>
                <a:cs typeface="Calibri" panose="020F0502020204030204" pitchFamily="34" charset="0"/>
              </a:rPr>
              <a:t> </a:t>
            </a:r>
            <a:r>
              <a:rPr sz="2000" spc="-38" dirty="0">
                <a:solidFill>
                  <a:srgbClr val="002060"/>
                </a:solidFill>
                <a:latin typeface="Calibri" panose="020F0502020204030204" pitchFamily="34" charset="0"/>
                <a:cs typeface="Calibri" panose="020F0502020204030204" pitchFamily="34" charset="0"/>
              </a:rPr>
              <a:t>critiquing</a:t>
            </a:r>
            <a:r>
              <a:rPr sz="2000" spc="-68" dirty="0">
                <a:solidFill>
                  <a:srgbClr val="002060"/>
                </a:solidFill>
                <a:latin typeface="Calibri" panose="020F0502020204030204" pitchFamily="34" charset="0"/>
                <a:cs typeface="Calibri" panose="020F0502020204030204" pitchFamily="34" charset="0"/>
              </a:rPr>
              <a:t> </a:t>
            </a:r>
            <a:r>
              <a:rPr sz="2000" spc="-19" dirty="0">
                <a:solidFill>
                  <a:srgbClr val="002060"/>
                </a:solidFill>
                <a:latin typeface="Calibri" panose="020F0502020204030204" pitchFamily="34" charset="0"/>
                <a:cs typeface="Calibri" panose="020F0502020204030204" pitchFamily="34" charset="0"/>
              </a:rPr>
              <a:t>to </a:t>
            </a:r>
            <a:r>
              <a:rPr sz="2000" spc="-105" dirty="0">
                <a:solidFill>
                  <a:srgbClr val="002060"/>
                </a:solidFill>
                <a:latin typeface="Calibri" panose="020F0502020204030204" pitchFamily="34" charset="0"/>
                <a:cs typeface="Calibri" panose="020F0502020204030204" pitchFamily="34" charset="0"/>
              </a:rPr>
              <a:t>enhance</a:t>
            </a:r>
            <a:r>
              <a:rPr sz="2000" spc="-68"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publications.</a:t>
            </a:r>
            <a:r>
              <a:rPr sz="2000" spc="-79" dirty="0">
                <a:solidFill>
                  <a:srgbClr val="002060"/>
                </a:solidFill>
                <a:latin typeface="Calibri" panose="020F0502020204030204" pitchFamily="34" charset="0"/>
                <a:cs typeface="Calibri" panose="020F0502020204030204" pitchFamily="34" charset="0"/>
              </a:rPr>
              <a:t> </a:t>
            </a:r>
            <a:r>
              <a:rPr sz="2000" spc="-139" dirty="0">
                <a:solidFill>
                  <a:srgbClr val="002060"/>
                </a:solidFill>
                <a:latin typeface="Calibri" panose="020F0502020204030204" pitchFamily="34" charset="0"/>
                <a:cs typeface="Calibri" panose="020F0502020204030204" pitchFamily="34" charset="0"/>
              </a:rPr>
              <a:t>Please</a:t>
            </a:r>
            <a:r>
              <a:rPr sz="2000" spc="-68" dirty="0">
                <a:solidFill>
                  <a:srgbClr val="002060"/>
                </a:solidFill>
                <a:latin typeface="Calibri" panose="020F0502020204030204" pitchFamily="34" charset="0"/>
                <a:cs typeface="Calibri" panose="020F0502020204030204" pitchFamily="34" charset="0"/>
              </a:rPr>
              <a:t> </a:t>
            </a:r>
            <a:r>
              <a:rPr sz="2000" spc="-64" dirty="0">
                <a:solidFill>
                  <a:srgbClr val="002060"/>
                </a:solidFill>
                <a:latin typeface="Calibri" panose="020F0502020204030204" pitchFamily="34" charset="0"/>
                <a:cs typeface="Calibri" panose="020F0502020204030204" pitchFamily="34" charset="0"/>
              </a:rPr>
              <a:t>contact</a:t>
            </a:r>
            <a:r>
              <a:rPr sz="2000" spc="-75" dirty="0">
                <a:solidFill>
                  <a:srgbClr val="002060"/>
                </a:solidFill>
                <a:latin typeface="Calibri" panose="020F0502020204030204" pitchFamily="34" charset="0"/>
                <a:cs typeface="Calibri" panose="020F0502020204030204" pitchFamily="34" charset="0"/>
              </a:rPr>
              <a:t> </a:t>
            </a:r>
            <a:r>
              <a:rPr sz="2000" u="heavy" spc="-296" dirty="0">
                <a:solidFill>
                  <a:srgbClr val="002060"/>
                </a:solidFill>
                <a:uFill>
                  <a:solidFill>
                    <a:srgbClr val="0563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OGS</a:t>
            </a:r>
            <a:r>
              <a:rPr sz="2000" spc="-71" dirty="0">
                <a:solidFill>
                  <a:srgbClr val="002060"/>
                </a:solidFill>
                <a:latin typeface="Calibri" panose="020F0502020204030204" pitchFamily="34" charset="0"/>
                <a:cs typeface="Calibri" panose="020F0502020204030204" pitchFamily="34" charset="0"/>
              </a:rPr>
              <a:t> </a:t>
            </a:r>
            <a:r>
              <a:rPr sz="2000" spc="-34" dirty="0">
                <a:solidFill>
                  <a:srgbClr val="002060"/>
                </a:solidFill>
                <a:latin typeface="Calibri" panose="020F0502020204030204" pitchFamily="34" charset="0"/>
                <a:cs typeface="Calibri" panose="020F0502020204030204" pitchFamily="34" charset="0"/>
              </a:rPr>
              <a:t>at</a:t>
            </a:r>
            <a:r>
              <a:rPr sz="2000" spc="-75" dirty="0">
                <a:solidFill>
                  <a:srgbClr val="002060"/>
                </a:solidFill>
                <a:latin typeface="Calibri" panose="020F0502020204030204" pitchFamily="34" charset="0"/>
                <a:cs typeface="Calibri" panose="020F0502020204030204" pitchFamily="34" charset="0"/>
              </a:rPr>
              <a:t> </a:t>
            </a:r>
            <a:r>
              <a:rPr sz="2000" spc="-79" dirty="0">
                <a:solidFill>
                  <a:srgbClr val="002060"/>
                </a:solidFill>
                <a:latin typeface="Calibri" panose="020F0502020204030204" pitchFamily="34" charset="0"/>
                <a:cs typeface="Calibri" panose="020F0502020204030204" pitchFamily="34" charset="0"/>
              </a:rPr>
              <a:t>(718)</a:t>
            </a:r>
            <a:r>
              <a:rPr sz="2000" spc="-75" dirty="0">
                <a:solidFill>
                  <a:srgbClr val="002060"/>
                </a:solidFill>
                <a:latin typeface="Calibri" panose="020F0502020204030204" pitchFamily="34" charset="0"/>
                <a:cs typeface="Calibri" panose="020F0502020204030204" pitchFamily="34" charset="0"/>
              </a:rPr>
              <a:t> </a:t>
            </a:r>
            <a:r>
              <a:rPr sz="2000" spc="-90" dirty="0">
                <a:solidFill>
                  <a:srgbClr val="002060"/>
                </a:solidFill>
                <a:latin typeface="Calibri" panose="020F0502020204030204" pitchFamily="34" charset="0"/>
                <a:cs typeface="Calibri" panose="020F0502020204030204" pitchFamily="34" charset="0"/>
              </a:rPr>
              <a:t>430-</a:t>
            </a:r>
            <a:r>
              <a:rPr sz="2000" spc="-8" dirty="0">
                <a:solidFill>
                  <a:srgbClr val="002060"/>
                </a:solidFill>
                <a:latin typeface="Calibri" panose="020F0502020204030204" pitchFamily="34" charset="0"/>
                <a:cs typeface="Calibri" panose="020F0502020204030204" pitchFamily="34" charset="0"/>
              </a:rPr>
              <a:t>3642</a:t>
            </a:r>
            <a:r>
              <a:rPr lang="en-US" sz="2000" spc="-8" dirty="0">
                <a:solidFill>
                  <a:srgbClr val="002060"/>
                </a:solidFill>
                <a:latin typeface="Calibri" panose="020F0502020204030204" pitchFamily="34" charset="0"/>
                <a:cs typeface="Calibri" panose="020F0502020204030204" pitchFamily="34" charset="0"/>
              </a:rPr>
              <a:t> or </a:t>
            </a:r>
            <a:r>
              <a:rPr lang="en-US" sz="2000" spc="-8" dirty="0">
                <a:solidFill>
                  <a:srgbClr val="002060"/>
                </a:solidFill>
                <a:latin typeface="Calibri" panose="020F0502020204030204" pitchFamily="34" charset="0"/>
                <a:cs typeface="Calibri" panose="020F0502020204030204" pitchFamily="34" charset="0"/>
                <a:hlinkClick r:id="rId4"/>
              </a:rPr>
              <a:t>OGS@Einsteinmed.edu</a:t>
            </a:r>
            <a:endParaRPr lang="en-US" sz="2000" spc="-8" dirty="0">
              <a:solidFill>
                <a:srgbClr val="002060"/>
              </a:solidFill>
              <a:latin typeface="Calibri" panose="020F0502020204030204" pitchFamily="34" charset="0"/>
              <a:cs typeface="Calibri" panose="020F0502020204030204" pitchFamily="34" charset="0"/>
            </a:endParaRPr>
          </a:p>
        </p:txBody>
      </p:sp>
      <p:sp>
        <p:nvSpPr>
          <p:cNvPr id="5" name="object 5"/>
          <p:cNvSpPr txBox="1"/>
          <p:nvPr/>
        </p:nvSpPr>
        <p:spPr>
          <a:xfrm>
            <a:off x="8377951" y="5673472"/>
            <a:ext cx="77153" cy="148117"/>
          </a:xfrm>
          <a:prstGeom prst="rect">
            <a:avLst/>
          </a:prstGeom>
        </p:spPr>
        <p:txBody>
          <a:bodyPr vert="horz" wrap="square" lIns="0" tIns="9525" rIns="0" bIns="0" rtlCol="0">
            <a:spAutoFit/>
          </a:bodyPr>
          <a:lstStyle/>
          <a:p>
            <a:pPr marL="9525">
              <a:spcBef>
                <a:spcPts val="75"/>
              </a:spcBef>
            </a:pPr>
            <a:r>
              <a:rPr sz="900" spc="-45" dirty="0">
                <a:solidFill>
                  <a:srgbClr val="898989"/>
                </a:solidFill>
                <a:latin typeface="Arial"/>
                <a:cs typeface="Arial"/>
              </a:rPr>
              <a:t>4</a:t>
            </a:r>
            <a:endParaRPr sz="900">
              <a:latin typeface="Arial"/>
              <a:cs typeface="Arial"/>
            </a:endParaRPr>
          </a:p>
        </p:txBody>
      </p:sp>
      <p:sp>
        <p:nvSpPr>
          <p:cNvPr id="6" name="TextBox 5">
            <a:extLst>
              <a:ext uri="{FF2B5EF4-FFF2-40B4-BE49-F238E27FC236}">
                <a16:creationId xmlns:a16="http://schemas.microsoft.com/office/drawing/2014/main" id="{4E3F525D-B729-5B9B-8604-565A366CDA8F}"/>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7" name="Slide Number Placeholder 3">
            <a:extLst>
              <a:ext uri="{FF2B5EF4-FFF2-40B4-BE49-F238E27FC236}">
                <a16:creationId xmlns:a16="http://schemas.microsoft.com/office/drawing/2014/main" id="{C999379D-D1F0-FDDA-4093-C5CC9526D11E}"/>
              </a:ext>
            </a:extLst>
          </p:cNvPr>
          <p:cNvSpPr>
            <a:spLocks noGrp="1"/>
          </p:cNvSpPr>
          <p:nvPr>
            <p:ph type="sldNum" sz="quarter" idx="10"/>
          </p:nvPr>
        </p:nvSpPr>
        <p:spPr>
          <a:xfrm>
            <a:off x="8001000" y="6553200"/>
            <a:ext cx="685800" cy="304800"/>
          </a:xfrm>
        </p:spPr>
        <p:txBody>
          <a:bodyPr/>
          <a:lstStyle/>
          <a:p>
            <a:pPr>
              <a:defRPr/>
            </a:pPr>
            <a:r>
              <a:rPr lang="en-US" altLang="en-US" dirty="0"/>
              <a:t>  </a:t>
            </a:r>
            <a:r>
              <a:rPr lang="en-US" altLang="en-US" dirty="0">
                <a:solidFill>
                  <a:srgbClr val="8FBEDC"/>
                </a:solidFill>
              </a:rPr>
              <a:t>| </a:t>
            </a:r>
            <a:r>
              <a:rPr lang="en-US" altLang="en-US" sz="1100" dirty="0">
                <a:solidFill>
                  <a:schemeClr val="tx1"/>
                </a:solidFill>
              </a:rPr>
              <a:t> </a:t>
            </a:r>
            <a:fld id="{6AC39EC0-7137-CB45-9CF1-02ED3E4C2AC6}" type="slidenum">
              <a:rPr lang="en-US" altLang="en-US" sz="1100" smtClean="0"/>
              <a:pPr>
                <a:defRPr/>
              </a:pPr>
              <a:t>5</a:t>
            </a:fld>
            <a:endParaRPr lang="en-US" altLang="en-US" sz="1100" dirty="0">
              <a:solidFill>
                <a:srgbClr val="383272"/>
              </a:solidFill>
            </a:endParaRPr>
          </a:p>
        </p:txBody>
      </p:sp>
    </p:spTree>
    <p:extLst>
      <p:ext uri="{BB962C8B-B14F-4D97-AF65-F5344CB8AC3E}">
        <p14:creationId xmlns:p14="http://schemas.microsoft.com/office/powerpoint/2010/main" val="266214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7937" y="472775"/>
            <a:ext cx="5314950" cy="461665"/>
          </a:xfrm>
          <a:prstGeom prst="rect">
            <a:avLst/>
          </a:prstGeom>
          <a:noFill/>
        </p:spPr>
        <p:txBody>
          <a:bodyPr wrap="square" rtlCol="0">
            <a:spAutoFit/>
          </a:bodyPr>
          <a:lstStyle/>
          <a:p>
            <a:pPr algn="ctr"/>
            <a:r>
              <a:rPr lang="en-US" b="1" dirty="0">
                <a:solidFill>
                  <a:schemeClr val="bg1"/>
                </a:solidFill>
                <a:latin typeface="+mj-lt"/>
                <a:cs typeface="Arial" panose="020B0604020202020204" pitchFamily="34" charset="0"/>
              </a:rPr>
              <a:t>Grant Submission Process</a:t>
            </a:r>
          </a:p>
        </p:txBody>
      </p:sp>
      <p:grpSp>
        <p:nvGrpSpPr>
          <p:cNvPr id="2" name="Group 1"/>
          <p:cNvGrpSpPr/>
          <p:nvPr/>
        </p:nvGrpSpPr>
        <p:grpSpPr>
          <a:xfrm>
            <a:off x="838200" y="1066800"/>
            <a:ext cx="7467600" cy="5105400"/>
            <a:chOff x="381000" y="725269"/>
            <a:chExt cx="8382000" cy="5675531"/>
          </a:xfrm>
        </p:grpSpPr>
        <p:cxnSp>
          <p:nvCxnSpPr>
            <p:cNvPr id="48" name="Elbow Connector 47"/>
            <p:cNvCxnSpPr>
              <a:stCxn id="19" idx="2"/>
            </p:cNvCxnSpPr>
            <p:nvPr/>
          </p:nvCxnSpPr>
          <p:spPr>
            <a:xfrm rot="16200000" flipH="1">
              <a:off x="6737845" y="2615705"/>
              <a:ext cx="338034" cy="1507424"/>
            </a:xfrm>
            <a:prstGeom prst="bent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437106" y="762000"/>
              <a:ext cx="1420894" cy="2568718"/>
            </a:xfrm>
            <a:prstGeom prst="roundRect">
              <a:avLst/>
            </a:prstGeom>
            <a:solidFill>
              <a:srgbClr val="FABD8A"/>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Grant Development</a:t>
              </a:r>
            </a:p>
            <a:p>
              <a:pPr algn="ctr"/>
              <a:endParaRPr lang="en-US" sz="9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381000" y="725269"/>
              <a:ext cx="1295400" cy="677108"/>
            </a:xfrm>
            <a:prstGeom prst="rect">
              <a:avLst/>
            </a:prstGeom>
            <a:noFill/>
          </p:spPr>
          <p:txBody>
            <a:bodyPr wrap="square" rtlCol="0">
              <a:spAutoFit/>
            </a:bodyPr>
            <a:lstStyle/>
            <a:p>
              <a:pPr algn="ctr"/>
              <a:r>
                <a:rPr lang="en-US" sz="900" b="1" i="1" dirty="0">
                  <a:solidFill>
                    <a:schemeClr val="accent1"/>
                  </a:solidFill>
                  <a:cs typeface="Arial" panose="020B0604020202020204" pitchFamily="34" charset="0"/>
                </a:rPr>
                <a:t>Need to find a funding </a:t>
              </a:r>
            </a:p>
            <a:p>
              <a:pPr algn="ctr"/>
              <a:r>
                <a:rPr lang="en-US" sz="900" b="1" i="1" dirty="0">
                  <a:solidFill>
                    <a:schemeClr val="accent1"/>
                  </a:solidFill>
                  <a:cs typeface="Arial" panose="020B0604020202020204" pitchFamily="34" charset="0"/>
                </a:rPr>
                <a:t>opportunity?</a:t>
              </a:r>
            </a:p>
          </p:txBody>
        </p:sp>
        <p:sp>
          <p:nvSpPr>
            <p:cNvPr id="8" name="Rounded Rectangle 7"/>
            <p:cNvSpPr/>
            <p:nvPr/>
          </p:nvSpPr>
          <p:spPr>
            <a:xfrm>
              <a:off x="381000" y="1644362"/>
              <a:ext cx="1295400" cy="870238"/>
            </a:xfrm>
            <a:prstGeom prst="roundRect">
              <a:avLst/>
            </a:prstGeom>
            <a:solidFill>
              <a:srgbClr val="FFCB97"/>
            </a:solidFill>
            <a:ln>
              <a:solidFill>
                <a:srgbClr val="FFC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Contact OGS to search for funding opportunities</a:t>
              </a:r>
            </a:p>
          </p:txBody>
        </p:sp>
        <p:sp>
          <p:nvSpPr>
            <p:cNvPr id="9" name="Rounded Rectangle 8"/>
            <p:cNvSpPr/>
            <p:nvPr/>
          </p:nvSpPr>
          <p:spPr>
            <a:xfrm>
              <a:off x="3652652" y="1143000"/>
              <a:ext cx="1295400" cy="7354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Application is developed in </a:t>
              </a:r>
              <a:r>
                <a:rPr lang="en-US" sz="900" b="1" i="1" dirty="0" err="1">
                  <a:solidFill>
                    <a:schemeClr val="tx1"/>
                  </a:solidFill>
                  <a:latin typeface="Arial" panose="020B0604020202020204" pitchFamily="34" charset="0"/>
                  <a:cs typeface="Arial" panose="020B0604020202020204" pitchFamily="34" charset="0"/>
                </a:rPr>
                <a:t>Cayuse</a:t>
              </a:r>
              <a:endParaRPr lang="en-US" sz="900" b="1" i="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981200" y="1644362"/>
              <a:ext cx="1219200" cy="870238"/>
            </a:xfrm>
            <a:prstGeom prst="roundRect">
              <a:avLst/>
            </a:prstGeom>
            <a:solidFill>
              <a:srgbClr val="FFB061"/>
            </a:solidFill>
            <a:ln>
              <a:solidFill>
                <a:srgbClr val="FFB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Opportunity found</a:t>
              </a:r>
            </a:p>
          </p:txBody>
        </p:sp>
        <p:sp>
          <p:nvSpPr>
            <p:cNvPr id="11" name="Rounded Rectangle 10"/>
            <p:cNvSpPr/>
            <p:nvPr/>
          </p:nvSpPr>
          <p:spPr>
            <a:xfrm>
              <a:off x="3662548" y="2083769"/>
              <a:ext cx="1295400" cy="811831"/>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Routing chain: Verify requirements and systems access</a:t>
              </a:r>
            </a:p>
          </p:txBody>
        </p:sp>
        <p:cxnSp>
          <p:nvCxnSpPr>
            <p:cNvPr id="13" name="Straight Arrow Connector 12"/>
            <p:cNvCxnSpPr/>
            <p:nvPr/>
          </p:nvCxnSpPr>
          <p:spPr>
            <a:xfrm>
              <a:off x="1066800" y="13716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76400" y="2057400"/>
              <a:ext cx="228600" cy="42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562600" y="1295400"/>
              <a:ext cx="1181100" cy="838200"/>
            </a:xfrm>
            <a:prstGeom prst="roundRect">
              <a:avLst/>
            </a:prstGeom>
            <a:solidFill>
              <a:srgbClr val="FF7D25"/>
            </a:solidFill>
            <a:ln>
              <a:solidFill>
                <a:srgbClr val="FF7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Need help writing the grant?</a:t>
              </a:r>
            </a:p>
          </p:txBody>
        </p:sp>
        <p:sp>
          <p:nvSpPr>
            <p:cNvPr id="19" name="Rounded Rectangle 18"/>
            <p:cNvSpPr/>
            <p:nvPr/>
          </p:nvSpPr>
          <p:spPr>
            <a:xfrm>
              <a:off x="5562600" y="2286000"/>
              <a:ext cx="1181100" cy="914400"/>
            </a:xfrm>
            <a:prstGeom prst="roundRect">
              <a:avLst/>
            </a:prstGeom>
            <a:solidFill>
              <a:srgbClr val="FF7D25"/>
            </a:solidFill>
            <a:ln>
              <a:solidFill>
                <a:srgbClr val="FF7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Need study design assistance?</a:t>
              </a:r>
            </a:p>
          </p:txBody>
        </p:sp>
        <p:sp>
          <p:nvSpPr>
            <p:cNvPr id="20" name="Rounded Rectangle 19"/>
            <p:cNvSpPr/>
            <p:nvPr/>
          </p:nvSpPr>
          <p:spPr>
            <a:xfrm>
              <a:off x="7200899" y="1295400"/>
              <a:ext cx="1257300" cy="82412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Writing/editing </a:t>
              </a:r>
            </a:p>
          </p:txBody>
        </p:sp>
        <p:sp>
          <p:nvSpPr>
            <p:cNvPr id="24" name="Rounded Rectangle 23"/>
            <p:cNvSpPr/>
            <p:nvPr/>
          </p:nvSpPr>
          <p:spPr>
            <a:xfrm>
              <a:off x="7200899" y="2286000"/>
              <a:ext cx="1257299" cy="91440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Arial" panose="020B0604020202020204" pitchFamily="34" charset="0"/>
                  <a:cs typeface="Arial" panose="020B0604020202020204" pitchFamily="34" charset="0"/>
                </a:rPr>
                <a:t>Boistatistics</a:t>
              </a:r>
              <a:r>
                <a:rPr lang="en-US" sz="900" dirty="0">
                  <a:solidFill>
                    <a:schemeClr val="tx1"/>
                  </a:solidFill>
                  <a:latin typeface="Arial" panose="020B0604020202020204" pitchFamily="34" charset="0"/>
                  <a:cs typeface="Arial" panose="020B0604020202020204" pitchFamily="34" charset="0"/>
                </a:rPr>
                <a:t> support</a:t>
              </a:r>
            </a:p>
          </p:txBody>
        </p:sp>
        <p:cxnSp>
          <p:nvCxnSpPr>
            <p:cNvPr id="26" name="Straight Arrow Connector 25"/>
            <p:cNvCxnSpPr/>
            <p:nvPr/>
          </p:nvCxnSpPr>
          <p:spPr>
            <a:xfrm>
              <a:off x="6859020" y="2721119"/>
              <a:ext cx="228600"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59020" y="1676400"/>
              <a:ext cx="22758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Left Bracket 32"/>
            <p:cNvSpPr/>
            <p:nvPr/>
          </p:nvSpPr>
          <p:spPr>
            <a:xfrm>
              <a:off x="3500252" y="1493220"/>
              <a:ext cx="152400" cy="1085850"/>
            </a:xfrm>
            <a:prstGeom prst="leftBracket">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34" name="Straight Arrow Connector 33"/>
            <p:cNvCxnSpPr/>
            <p:nvPr/>
          </p:nvCxnSpPr>
          <p:spPr>
            <a:xfrm>
              <a:off x="3200400" y="2057400"/>
              <a:ext cx="228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Right Bracket 34"/>
            <p:cNvSpPr/>
            <p:nvPr/>
          </p:nvSpPr>
          <p:spPr>
            <a:xfrm>
              <a:off x="4957948" y="1477265"/>
              <a:ext cx="142504" cy="1101805"/>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Rounded Rectangle 44"/>
            <p:cNvSpPr/>
            <p:nvPr/>
          </p:nvSpPr>
          <p:spPr>
            <a:xfrm>
              <a:off x="7239000" y="3962400"/>
              <a:ext cx="1219200" cy="914400"/>
            </a:xfrm>
            <a:prstGeom prst="roundRect">
              <a:avLst/>
            </a:prstGeom>
            <a:solidFill>
              <a:srgbClr val="FF552D"/>
            </a:solidFill>
            <a:ln>
              <a:solidFill>
                <a:srgbClr val="FF5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Budget is developed</a:t>
              </a:r>
            </a:p>
          </p:txBody>
        </p:sp>
        <p:cxnSp>
          <p:nvCxnSpPr>
            <p:cNvPr id="46" name="Straight Arrow Connector 45"/>
            <p:cNvCxnSpPr/>
            <p:nvPr/>
          </p:nvCxnSpPr>
          <p:spPr>
            <a:xfrm>
              <a:off x="7660574" y="3538434"/>
              <a:ext cx="0" cy="2998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Right Bracket 48"/>
            <p:cNvSpPr/>
            <p:nvPr/>
          </p:nvSpPr>
          <p:spPr>
            <a:xfrm>
              <a:off x="8458198" y="1622957"/>
              <a:ext cx="152401" cy="1098162"/>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57" name="Straight Connector 56"/>
            <p:cNvCxnSpPr>
              <a:stCxn id="49" idx="2"/>
            </p:cNvCxnSpPr>
            <p:nvPr/>
          </p:nvCxnSpPr>
          <p:spPr>
            <a:xfrm>
              <a:off x="8610599" y="2172038"/>
              <a:ext cx="1524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100452" y="2083768"/>
              <a:ext cx="233548"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763000" y="2172038"/>
              <a:ext cx="0" cy="13697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001000" y="3541815"/>
              <a:ext cx="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001000" y="3538434"/>
              <a:ext cx="762000" cy="33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5226044" y="3962400"/>
              <a:ext cx="1723654" cy="914400"/>
            </a:xfrm>
            <a:prstGeom prst="roundRect">
              <a:avLst/>
            </a:prstGeom>
            <a:solidFill>
              <a:srgbClr val="FF3B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Grant application is routed through </a:t>
              </a:r>
              <a:r>
                <a:rPr lang="en-US" sz="900" dirty="0" err="1">
                  <a:solidFill>
                    <a:schemeClr val="tx1"/>
                  </a:solidFill>
                  <a:latin typeface="Arial" panose="020B0604020202020204" pitchFamily="34" charset="0"/>
                  <a:cs typeface="Arial" panose="020B0604020202020204" pitchFamily="34" charset="0"/>
                </a:rPr>
                <a:t>Cayuse</a:t>
              </a:r>
              <a:r>
                <a:rPr lang="en-US" sz="900" dirty="0">
                  <a:solidFill>
                    <a:schemeClr val="tx1"/>
                  </a:solidFill>
                  <a:latin typeface="Arial" panose="020B0604020202020204" pitchFamily="34" charset="0"/>
                  <a:cs typeface="Arial" panose="020B0604020202020204" pitchFamily="34" charset="0"/>
                </a:rPr>
                <a:t> for internal review/approval</a:t>
              </a:r>
            </a:p>
          </p:txBody>
        </p:sp>
        <p:cxnSp>
          <p:nvCxnSpPr>
            <p:cNvPr id="97" name="Straight Arrow Connector 96"/>
            <p:cNvCxnSpPr>
              <a:stCxn id="45" idx="1"/>
            </p:cNvCxnSpPr>
            <p:nvPr/>
          </p:nvCxnSpPr>
          <p:spPr>
            <a:xfrm flipH="1">
              <a:off x="7010400" y="4419600"/>
              <a:ext cx="228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4997444" y="4412172"/>
              <a:ext cx="228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a:xfrm>
              <a:off x="2971800" y="3088564"/>
              <a:ext cx="1888424" cy="2596750"/>
            </a:xfrm>
            <a:prstGeom prst="roundRect">
              <a:avLst/>
            </a:prstGeom>
            <a:solidFill>
              <a:srgbClr val="FFABAB"/>
            </a:solidFill>
            <a:ln>
              <a:solidFill>
                <a:srgbClr val="FFABAB"/>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solidFill>
                    <a:schemeClr val="tx1"/>
                  </a:solidFill>
                  <a:latin typeface="Arial" panose="020B0604020202020204" pitchFamily="34" charset="0"/>
                  <a:cs typeface="Arial" panose="020B0604020202020204" pitchFamily="34" charset="0"/>
                </a:rPr>
                <a:t>Application is submitted</a:t>
              </a:r>
            </a:p>
          </p:txBody>
        </p:sp>
        <p:sp>
          <p:nvSpPr>
            <p:cNvPr id="110" name="Rounded Rectangle 109"/>
            <p:cNvSpPr/>
            <p:nvPr/>
          </p:nvSpPr>
          <p:spPr>
            <a:xfrm>
              <a:off x="3124200" y="3200400"/>
              <a:ext cx="1553690" cy="990600"/>
            </a:xfrm>
            <a:prstGeom prst="roundRect">
              <a:avLst/>
            </a:prstGeom>
            <a:solidFill>
              <a:srgbClr val="FF4F4F"/>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Non-Federal application submission steps vary</a:t>
              </a:r>
            </a:p>
          </p:txBody>
        </p:sp>
        <p:sp>
          <p:nvSpPr>
            <p:cNvPr id="111" name="Rounded Rectangle 110"/>
            <p:cNvSpPr/>
            <p:nvPr/>
          </p:nvSpPr>
          <p:spPr>
            <a:xfrm>
              <a:off x="3124200" y="4314460"/>
              <a:ext cx="1553689" cy="790940"/>
            </a:xfrm>
            <a:prstGeom prst="roundRect">
              <a:avLst/>
            </a:prstGeom>
            <a:solidFill>
              <a:srgbClr val="FF5B5B"/>
            </a:solid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Federal applications submitted through </a:t>
              </a:r>
              <a:r>
                <a:rPr lang="en-US" sz="900" dirty="0" err="1">
                  <a:solidFill>
                    <a:schemeClr val="tx1"/>
                  </a:solidFill>
                  <a:latin typeface="Arial" panose="020B0604020202020204" pitchFamily="34" charset="0"/>
                  <a:cs typeface="Arial" panose="020B0604020202020204" pitchFamily="34" charset="0"/>
                </a:rPr>
                <a:t>Cayuse</a:t>
              </a:r>
              <a:endParaRPr lang="en-US" sz="900" dirty="0">
                <a:solidFill>
                  <a:schemeClr val="tx1"/>
                </a:solidFill>
                <a:latin typeface="Arial" panose="020B0604020202020204" pitchFamily="34" charset="0"/>
                <a:cs typeface="Arial" panose="020B0604020202020204" pitchFamily="34" charset="0"/>
              </a:endParaRPr>
            </a:p>
          </p:txBody>
        </p:sp>
        <p:sp>
          <p:nvSpPr>
            <p:cNvPr id="113" name="Rounded Rectangle 112"/>
            <p:cNvSpPr/>
            <p:nvPr/>
          </p:nvSpPr>
          <p:spPr>
            <a:xfrm>
              <a:off x="734755" y="3695700"/>
              <a:ext cx="1627445" cy="723900"/>
            </a:xfrm>
            <a:prstGeom prst="roundRect">
              <a:avLst/>
            </a:prstGeom>
            <a:solidFill>
              <a:srgbClr val="FF6D6D"/>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“Just-in-Time” materials/additional materials required</a:t>
              </a:r>
            </a:p>
          </p:txBody>
        </p:sp>
        <p:sp>
          <p:nvSpPr>
            <p:cNvPr id="120" name="Rounded Rectangle 119"/>
            <p:cNvSpPr/>
            <p:nvPr/>
          </p:nvSpPr>
          <p:spPr>
            <a:xfrm>
              <a:off x="762000" y="4800600"/>
              <a:ext cx="1573418" cy="609600"/>
            </a:xfrm>
            <a:prstGeom prst="roundRect">
              <a:avLst/>
            </a:prstGeom>
            <a:solidFill>
              <a:srgbClr val="FF75A3"/>
            </a:solidFill>
            <a:ln>
              <a:solidFill>
                <a:srgbClr val="FF7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Award acceptance &amp; negotiations if applicable</a:t>
              </a:r>
            </a:p>
          </p:txBody>
        </p:sp>
        <p:cxnSp>
          <p:nvCxnSpPr>
            <p:cNvPr id="121" name="Straight Arrow Connector 120"/>
            <p:cNvCxnSpPr/>
            <p:nvPr/>
          </p:nvCxnSpPr>
          <p:spPr>
            <a:xfrm>
              <a:off x="1600200" y="44196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3" name="Left Bracket 122"/>
            <p:cNvSpPr/>
            <p:nvPr/>
          </p:nvSpPr>
          <p:spPr>
            <a:xfrm>
              <a:off x="2819400" y="3428999"/>
              <a:ext cx="152400" cy="1828801"/>
            </a:xfrm>
            <a:prstGeom prst="leftBracket">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124" name="Straight Arrow Connector 123"/>
            <p:cNvCxnSpPr/>
            <p:nvPr/>
          </p:nvCxnSpPr>
          <p:spPr>
            <a:xfrm>
              <a:off x="1629888" y="5410199"/>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9" name="Rounded Rectangle 138"/>
            <p:cNvSpPr/>
            <p:nvPr/>
          </p:nvSpPr>
          <p:spPr>
            <a:xfrm>
              <a:off x="734755" y="5761514"/>
              <a:ext cx="1600663" cy="639286"/>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“Notice of Award” arrives</a:t>
              </a:r>
            </a:p>
          </p:txBody>
        </p:sp>
        <p:sp>
          <p:nvSpPr>
            <p:cNvPr id="140" name="Rounded Rectangle 139"/>
            <p:cNvSpPr/>
            <p:nvPr/>
          </p:nvSpPr>
          <p:spPr>
            <a:xfrm>
              <a:off x="2667001" y="5779325"/>
              <a:ext cx="1371600" cy="621475"/>
            </a:xfrm>
            <a:prstGeom prst="roundRect">
              <a:avLst/>
            </a:prstGeom>
            <a:solidFill>
              <a:srgbClr val="D044A1"/>
            </a:solidFill>
            <a:ln>
              <a:solidFill>
                <a:srgbClr val="D04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Post-Award process begins</a:t>
              </a:r>
            </a:p>
          </p:txBody>
        </p:sp>
        <p:cxnSp>
          <p:nvCxnSpPr>
            <p:cNvPr id="141" name="Straight Arrow Connector 140"/>
            <p:cNvCxnSpPr/>
            <p:nvPr/>
          </p:nvCxnSpPr>
          <p:spPr>
            <a:xfrm>
              <a:off x="2362200" y="6096000"/>
              <a:ext cx="228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7" name="Elbow Connector 106"/>
            <p:cNvCxnSpPr/>
            <p:nvPr/>
          </p:nvCxnSpPr>
          <p:spPr>
            <a:xfrm rot="16200000" flipV="1">
              <a:off x="2535584" y="4093818"/>
              <a:ext cx="390525" cy="127690"/>
            </a:xfrm>
            <a:prstGeom prst="bentConnector3">
              <a:avLst>
                <a:gd name="adj1" fmla="val -1694"/>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2382396" y="3962400"/>
              <a:ext cx="28460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042AFF-1061-0748-8518-4009D40D9D36}" type="slidenum">
              <a:rPr lang="en-US" smtClean="0"/>
              <a:pPr/>
              <a:t>6</a:t>
            </a:fld>
            <a:endParaRPr lang="en-US"/>
          </a:p>
        </p:txBody>
      </p:sp>
    </p:spTree>
    <p:extLst>
      <p:ext uri="{BB962C8B-B14F-4D97-AF65-F5344CB8AC3E}">
        <p14:creationId xmlns:p14="http://schemas.microsoft.com/office/powerpoint/2010/main" val="262415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81A8-9BD8-D1FB-848E-E9440EBB3C62}"/>
              </a:ext>
            </a:extLst>
          </p:cNvPr>
          <p:cNvSpPr>
            <a:spLocks noGrp="1"/>
          </p:cNvSpPr>
          <p:nvPr>
            <p:ph type="title"/>
          </p:nvPr>
        </p:nvSpPr>
        <p:spPr/>
        <p:txBody>
          <a:bodyPr/>
          <a:lstStyle/>
          <a:p>
            <a:pPr algn="ctr"/>
            <a:r>
              <a:rPr lang="en-US" dirty="0"/>
              <a:t>NIH </a:t>
            </a:r>
            <a:r>
              <a:rPr lang="en-US" sz="3200" dirty="0"/>
              <a:t>Definitions</a:t>
            </a:r>
            <a:r>
              <a:rPr lang="en-US" dirty="0"/>
              <a:t> of Minority and Diversity</a:t>
            </a:r>
          </a:p>
        </p:txBody>
      </p:sp>
      <p:sp>
        <p:nvSpPr>
          <p:cNvPr id="3" name="Content Placeholder 2">
            <a:extLst>
              <a:ext uri="{FF2B5EF4-FFF2-40B4-BE49-F238E27FC236}">
                <a16:creationId xmlns:a16="http://schemas.microsoft.com/office/drawing/2014/main" id="{422BF16D-913F-AF8D-A885-935622E8EE8C}"/>
              </a:ext>
            </a:extLst>
          </p:cNvPr>
          <p:cNvSpPr>
            <a:spLocks noGrp="1"/>
          </p:cNvSpPr>
          <p:nvPr>
            <p:ph idx="1"/>
          </p:nvPr>
        </p:nvSpPr>
        <p:spPr>
          <a:xfrm>
            <a:off x="533400" y="1828800"/>
            <a:ext cx="8068112" cy="4114800"/>
          </a:xfrm>
        </p:spPr>
        <p:txBody>
          <a:bodyPr/>
          <a:lstStyle/>
          <a:p>
            <a:pPr marR="0" lvl="0">
              <a:spcAft>
                <a:spcPts val="0"/>
              </a:spcAft>
              <a:buSzPts val="1000"/>
              <a:buFont typeface="Wingdings" panose="05000000000000000000" pitchFamily="2" charset="2"/>
              <a:buChar char="q"/>
              <a:tabLst>
                <a:tab pos="457200" algn="l"/>
              </a:tabLst>
            </a:pPr>
            <a:r>
              <a:rPr lang="en-US" sz="2000" dirty="0">
                <a:solidFill>
                  <a:srgbClr val="404B56"/>
                </a:solidFill>
                <a:effectLst/>
                <a:latin typeface="Roboto" panose="02000000000000000000" pitchFamily="2" charset="0"/>
                <a:ea typeface="Times New Roman" panose="02020603050405020304" pitchFamily="18" charset="0"/>
              </a:rPr>
              <a:t>Individuals from racial and ethnic groups such as Blacks or African Americans, Hispanics or Latinos, American Indians or Alaska Natives, Native Hawaiians, and other Pacific Islanders</a:t>
            </a:r>
            <a:endParaRPr lang="en-US" sz="2000" dirty="0">
              <a:solidFill>
                <a:srgbClr val="404B56"/>
              </a:solidFill>
              <a:latin typeface="Calibri" panose="020F0502020204030204" pitchFamily="34" charset="0"/>
              <a:ea typeface="Times New Roman" panose="02020603050405020304" pitchFamily="18" charset="0"/>
            </a:endParaRPr>
          </a:p>
          <a:p>
            <a:pPr marR="0" lvl="0">
              <a:spcAft>
                <a:spcPts val="0"/>
              </a:spcAft>
              <a:buSzPts val="1000"/>
              <a:buFont typeface="Wingdings" panose="05000000000000000000" pitchFamily="2" charset="2"/>
              <a:buChar char="q"/>
              <a:tabLst>
                <a:tab pos="457200" algn="l"/>
              </a:tabLst>
            </a:pPr>
            <a:r>
              <a:rPr lang="en-US" sz="2000" dirty="0">
                <a:solidFill>
                  <a:srgbClr val="404B56"/>
                </a:solidFill>
                <a:effectLst/>
                <a:latin typeface="Roboto" panose="02000000000000000000" pitchFamily="2" charset="0"/>
                <a:ea typeface="Times New Roman" panose="02020603050405020304" pitchFamily="18" charset="0"/>
              </a:rPr>
              <a:t>Individuals with disabilities</a:t>
            </a:r>
            <a:endParaRPr lang="en-US" sz="2000" dirty="0">
              <a:solidFill>
                <a:srgbClr val="404B56"/>
              </a:solidFill>
              <a:latin typeface="Calibri" panose="020F0502020204030204" pitchFamily="34" charset="0"/>
              <a:ea typeface="Times New Roman" panose="02020603050405020304" pitchFamily="18" charset="0"/>
            </a:endParaRPr>
          </a:p>
          <a:p>
            <a:pPr marR="0" lvl="0">
              <a:spcAft>
                <a:spcPts val="0"/>
              </a:spcAft>
              <a:buSzPts val="1000"/>
              <a:buFont typeface="Wingdings" panose="05000000000000000000" pitchFamily="2" charset="2"/>
              <a:buChar char="q"/>
              <a:tabLst>
                <a:tab pos="457200" algn="l"/>
              </a:tabLst>
            </a:pPr>
            <a:r>
              <a:rPr lang="en-US" sz="2000" dirty="0">
                <a:solidFill>
                  <a:srgbClr val="404B56"/>
                </a:solidFill>
                <a:effectLst/>
                <a:latin typeface="Roboto" panose="02000000000000000000" pitchFamily="2" charset="0"/>
                <a:ea typeface="Times New Roman" panose="02020603050405020304" pitchFamily="18" charset="0"/>
              </a:rPr>
              <a:t>Individuals from disadvantaged backgrounds (as defined in the </a:t>
            </a:r>
            <a:r>
              <a:rPr lang="en-US" sz="2000" i="1" dirty="0">
                <a:solidFill>
                  <a:srgbClr val="404B56"/>
                </a:solidFill>
                <a:effectLst/>
                <a:latin typeface="Roboto" panose="02000000000000000000" pitchFamily="2" charset="0"/>
                <a:ea typeface="Times New Roman" panose="02020603050405020304" pitchFamily="18" charset="0"/>
                <a:cs typeface="Calibri" panose="020F0502020204030204" pitchFamily="34" charset="0"/>
              </a:rPr>
              <a:t>Guide</a:t>
            </a:r>
            <a:r>
              <a:rPr lang="en-US" sz="2000" dirty="0">
                <a:solidFill>
                  <a:srgbClr val="404B56"/>
                </a:solidFill>
                <a:effectLst/>
                <a:latin typeface="Roboto" panose="02000000000000000000" pitchFamily="2" charset="0"/>
                <a:ea typeface="Times New Roman" panose="02020603050405020304" pitchFamily="18" charset="0"/>
              </a:rPr>
              <a:t> notice linked below)</a:t>
            </a:r>
            <a:endParaRPr lang="en-US" sz="2000" dirty="0">
              <a:solidFill>
                <a:srgbClr val="404B56"/>
              </a:solidFill>
              <a:latin typeface="Calibri" panose="020F0502020204030204" pitchFamily="34" charset="0"/>
              <a:ea typeface="Times New Roman" panose="02020603050405020304" pitchFamily="18" charset="0"/>
            </a:endParaRPr>
          </a:p>
          <a:p>
            <a:pPr marR="0" lvl="0">
              <a:spcAft>
                <a:spcPts val="0"/>
              </a:spcAft>
              <a:buSzPts val="1000"/>
              <a:buFont typeface="Wingdings" panose="05000000000000000000" pitchFamily="2" charset="2"/>
              <a:buChar char="q"/>
              <a:tabLst>
                <a:tab pos="457200" algn="l"/>
              </a:tabLst>
            </a:pPr>
            <a:r>
              <a:rPr lang="en-US" sz="2000" dirty="0">
                <a:solidFill>
                  <a:srgbClr val="404B56"/>
                </a:solidFill>
                <a:effectLst/>
                <a:latin typeface="Roboto" panose="02000000000000000000" pitchFamily="2" charset="0"/>
                <a:ea typeface="Times New Roman" panose="02020603050405020304" pitchFamily="18" charset="0"/>
              </a:rPr>
              <a:t>Women from the above backgrounds at the graduate level and beyond in scientific fields</a:t>
            </a:r>
          </a:p>
          <a:p>
            <a:pPr marR="0" lvl="0">
              <a:spcAft>
                <a:spcPts val="0"/>
              </a:spcAft>
              <a:buSzPts val="1000"/>
              <a:buFont typeface="Wingdings" panose="05000000000000000000" pitchFamily="2" charset="2"/>
              <a:buChar char="q"/>
              <a:tabLst>
                <a:tab pos="457200" algn="l"/>
              </a:tabLst>
            </a:pPr>
            <a:endParaRPr lang="en-US" sz="1800" dirty="0">
              <a:solidFill>
                <a:srgbClr val="404B5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rgbClr val="000000"/>
                </a:solidFill>
                <a:effectLst/>
                <a:latin typeface="Calibri" panose="020F0502020204030204" pitchFamily="34" charset="0"/>
                <a:ea typeface="Times New Roman" panose="02020603050405020304" pitchFamily="18" charset="0"/>
                <a:hlinkClick r:id="rId2"/>
              </a:rPr>
              <a:t>https://www.niaid.nih.gov/grants-contracts/underrepresented-person-definition#:~:text=NIH%20considers%20the%20following%20groups,Individuals%20with%20disabilities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3A23D49-1278-867A-1A4C-D6B7972E339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7</a:t>
            </a:fld>
            <a:endParaRPr lang="en-US" altLang="en-US" sz="1100">
              <a:solidFill>
                <a:srgbClr val="383272"/>
              </a:solidFill>
            </a:endParaRPr>
          </a:p>
        </p:txBody>
      </p:sp>
    </p:spTree>
    <p:extLst>
      <p:ext uri="{BB962C8B-B14F-4D97-AF65-F5344CB8AC3E}">
        <p14:creationId xmlns:p14="http://schemas.microsoft.com/office/powerpoint/2010/main" val="387368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6AA9-179C-84E8-4AEE-6A67BEC7751D}"/>
              </a:ext>
            </a:extLst>
          </p:cNvPr>
          <p:cNvSpPr>
            <a:spLocks noGrp="1"/>
          </p:cNvSpPr>
          <p:nvPr>
            <p:ph type="title"/>
          </p:nvPr>
        </p:nvSpPr>
        <p:spPr/>
        <p:txBody>
          <a:bodyPr/>
          <a:lstStyle/>
          <a:p>
            <a:pPr algn="ctr"/>
            <a:r>
              <a:rPr lang="en-US" dirty="0"/>
              <a:t>Minority and </a:t>
            </a:r>
            <a:r>
              <a:rPr lang="en-US" sz="3200" dirty="0"/>
              <a:t>Diversity</a:t>
            </a:r>
            <a:r>
              <a:rPr lang="en-US" dirty="0"/>
              <a:t> Workforce</a:t>
            </a:r>
          </a:p>
        </p:txBody>
      </p:sp>
      <p:sp>
        <p:nvSpPr>
          <p:cNvPr id="3" name="Content Placeholder 2">
            <a:extLst>
              <a:ext uri="{FF2B5EF4-FFF2-40B4-BE49-F238E27FC236}">
                <a16:creationId xmlns:a16="http://schemas.microsoft.com/office/drawing/2014/main" id="{4A5765CF-844E-270A-B4C1-0767DC5772F1}"/>
              </a:ext>
            </a:extLst>
          </p:cNvPr>
          <p:cNvSpPr>
            <a:spLocks noGrp="1"/>
          </p:cNvSpPr>
          <p:nvPr>
            <p:ph idx="1"/>
          </p:nvPr>
        </p:nvSpPr>
        <p:spPr>
          <a:xfrm>
            <a:off x="685800" y="1981200"/>
            <a:ext cx="7924800" cy="3810000"/>
          </a:xfrm>
        </p:spPr>
        <p:txBody>
          <a:bodyPr/>
          <a:lstStyle/>
          <a:p>
            <a:pPr marR="0" lvl="0">
              <a:spcAft>
                <a:spcPts val="0"/>
              </a:spcAft>
              <a:buFont typeface="Wingdings" panose="05000000000000000000" pitchFamily="2" charset="2"/>
              <a:buChar char="q"/>
              <a:tabLst>
                <a:tab pos="457200" algn="l"/>
              </a:tabLst>
            </a:pPr>
            <a:r>
              <a:rPr lang="en-US" sz="2000" dirty="0">
                <a:solidFill>
                  <a:srgbClr val="333333"/>
                </a:solidFill>
                <a:effectLst/>
                <a:latin typeface="Helvetica" panose="020B0604020202020204" pitchFamily="34" charset="0"/>
                <a:ea typeface="Times New Roman" panose="02020603050405020304" pitchFamily="18" charset="0"/>
              </a:rPr>
              <a:t>The following racial and ethnic groups have been shown to be underrepresented in biomedical research: Blacks or African Americans, Hispanics or Latinos, American Indians or Alaska Natives, Native Hawaiians and other Pacific Islanders.  </a:t>
            </a:r>
          </a:p>
          <a:p>
            <a:pPr marL="0" marR="0" lvl="0" indent="0">
              <a:spcAft>
                <a:spcPts val="0"/>
              </a:spcAft>
              <a:buNone/>
              <a:tabLst>
                <a:tab pos="457200" algn="l"/>
              </a:tabLst>
            </a:pPr>
            <a:endParaRPr lang="en-US" sz="2000" dirty="0">
              <a:solidFill>
                <a:srgbClr val="333333"/>
              </a:solidFill>
              <a:effectLst/>
              <a:latin typeface="Helvetica" panose="020B0604020202020204" pitchFamily="34" charset="0"/>
              <a:ea typeface="Times New Roman" panose="02020603050405020304" pitchFamily="18" charset="0"/>
            </a:endParaRPr>
          </a:p>
          <a:p>
            <a:pPr marR="0" lvl="0">
              <a:spcAft>
                <a:spcPts val="0"/>
              </a:spcAft>
              <a:buFont typeface="Wingdings" panose="05000000000000000000" pitchFamily="2" charset="2"/>
              <a:buChar char="q"/>
              <a:tabLst>
                <a:tab pos="457200" algn="l"/>
              </a:tabLst>
            </a:pPr>
            <a:r>
              <a:rPr lang="en-US" sz="2000" dirty="0">
                <a:solidFill>
                  <a:srgbClr val="333333"/>
                </a:solidFill>
                <a:effectLst/>
                <a:latin typeface="Helvetica" panose="020B0604020202020204" pitchFamily="34" charset="0"/>
                <a:ea typeface="Times New Roman" panose="02020603050405020304" pitchFamily="18" charset="0"/>
              </a:rPr>
              <a:t>In addition, it is recognized that underrepresentation can vary from setting to setting; individuals from racial or ethnic groups that can be demonstrated convincingly to be underrepresented by the grantee institution should be encouraged to participate in NIH programs to enhance diversity. </a:t>
            </a:r>
          </a:p>
          <a:p>
            <a:pPr marL="0" marR="0" lvl="0" indent="0">
              <a:spcAft>
                <a:spcPts val="0"/>
              </a:spcAft>
              <a:buNone/>
              <a:tabLst>
                <a:tab pos="457200" algn="l"/>
              </a:tabLst>
            </a:pPr>
            <a:endParaRPr lang="en-US" sz="1800" dirty="0">
              <a:solidFill>
                <a:srgbClr val="333333"/>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rgbClr val="333333"/>
                </a:solidFill>
                <a:effectLst/>
                <a:latin typeface="Helvetica" panose="020B0604020202020204" pitchFamily="34" charset="0"/>
                <a:ea typeface="Times New Roman" panose="02020603050405020304" pitchFamily="18" charset="0"/>
                <a:hlinkClick r:id="rId2"/>
              </a:rPr>
              <a:t>https://grants.nih.gov/grants/guide/notice-files/NOT-OD-20-031.html</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A6EAAE0-782C-1B39-D32D-D03AD6470E5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8</a:t>
            </a:fld>
            <a:endParaRPr lang="en-US" altLang="en-US" sz="1100">
              <a:solidFill>
                <a:srgbClr val="383272"/>
              </a:solidFill>
            </a:endParaRPr>
          </a:p>
        </p:txBody>
      </p:sp>
    </p:spTree>
    <p:extLst>
      <p:ext uri="{BB962C8B-B14F-4D97-AF65-F5344CB8AC3E}">
        <p14:creationId xmlns:p14="http://schemas.microsoft.com/office/powerpoint/2010/main" val="19824383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24884</TotalTime>
  <Words>2297</Words>
  <Application>Microsoft Macintosh PowerPoint</Application>
  <PresentationFormat>On-screen Show (4:3)</PresentationFormat>
  <Paragraphs>216</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Bold</vt:lpstr>
      <vt:lpstr>Calibri</vt:lpstr>
      <vt:lpstr>Helvetica</vt:lpstr>
      <vt:lpstr>Roboto</vt:lpstr>
      <vt:lpstr>Wingdings</vt:lpstr>
      <vt:lpstr>Blank Presentation</vt:lpstr>
      <vt:lpstr> F30/F31 NRSA Fellowship 101 Workshop   Indranil Basu, PhD, MBA - Assistant Director  Office of Grant Support   February 9, 2023  </vt:lpstr>
      <vt:lpstr>What is the Office of Grant Support? </vt:lpstr>
      <vt:lpstr>Team OGS – Who we are?…</vt:lpstr>
      <vt:lpstr>Team OGS – Who we are?…</vt:lpstr>
      <vt:lpstr>Our Role in Expanding Funding &amp; Research</vt:lpstr>
      <vt:lpstr>Grant Advisory Service</vt:lpstr>
      <vt:lpstr>PowerPoint Presentation</vt:lpstr>
      <vt:lpstr>NIH Definitions of Minority and Diversity</vt:lpstr>
      <vt:lpstr>Minority and Diversity Workforce</vt:lpstr>
      <vt:lpstr>NSF Definition of Underrepresented Groups</vt:lpstr>
      <vt:lpstr>Definition of Disability</vt:lpstr>
      <vt:lpstr>NIH Funding Pathways</vt:lpstr>
      <vt:lpstr>NIH Diversity Supplements Awarded to Einstein</vt:lpstr>
      <vt:lpstr>NIH F30 Application and Award</vt:lpstr>
      <vt:lpstr>NIH F30 Application and Award…</vt:lpstr>
      <vt:lpstr>NIH F31 Application and Award…</vt:lpstr>
      <vt:lpstr>NIH F31 Application and Award…</vt:lpstr>
      <vt:lpstr>NIH F31 Application and Award…</vt:lpstr>
      <vt:lpstr>Timeline: F31 Application and Award…</vt:lpstr>
      <vt:lpstr>NIH F32 Application and Award</vt:lpstr>
      <vt:lpstr>Steps to Follow for Diversity Fellows</vt:lpstr>
      <vt:lpstr>Steps to Follow for Diversity Fellows….</vt:lpstr>
      <vt:lpstr>Sample Letter Request</vt:lpstr>
      <vt:lpstr>Cayuse: Application Development and Submission</vt:lpstr>
      <vt:lpstr>Pre-requisites for Submitting Application Using Cayuse</vt:lpstr>
      <vt:lpstr>PowerPoint Presentation</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Stiles</dc:creator>
  <cp:lastModifiedBy>Melanie Bourghol</cp:lastModifiedBy>
  <cp:revision>696</cp:revision>
  <cp:lastPrinted>2022-09-13T17:40:39Z</cp:lastPrinted>
  <dcterms:created xsi:type="dcterms:W3CDTF">2008-09-04T14:03:20Z</dcterms:created>
  <dcterms:modified xsi:type="dcterms:W3CDTF">2023-09-29T18:01:26Z</dcterms:modified>
</cp:coreProperties>
</file>