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5"/>
  </p:notesMasterIdLst>
  <p:handoutMasterIdLst>
    <p:handoutMasterId r:id="rId36"/>
  </p:handoutMasterIdLst>
  <p:sldIdLst>
    <p:sldId id="269" r:id="rId2"/>
    <p:sldId id="670" r:id="rId3"/>
    <p:sldId id="669" r:id="rId4"/>
    <p:sldId id="619" r:id="rId5"/>
    <p:sldId id="659" r:id="rId6"/>
    <p:sldId id="657" r:id="rId7"/>
    <p:sldId id="658" r:id="rId8"/>
    <p:sldId id="662" r:id="rId9"/>
    <p:sldId id="663" r:id="rId10"/>
    <p:sldId id="672" r:id="rId11"/>
    <p:sldId id="660" r:id="rId12"/>
    <p:sldId id="661" r:id="rId13"/>
    <p:sldId id="664" r:id="rId14"/>
    <p:sldId id="665" r:id="rId15"/>
    <p:sldId id="624" r:id="rId16"/>
    <p:sldId id="629" r:id="rId17"/>
    <p:sldId id="653" r:id="rId18"/>
    <p:sldId id="635" r:id="rId19"/>
    <p:sldId id="637" r:id="rId20"/>
    <p:sldId id="648" r:id="rId21"/>
    <p:sldId id="673" r:id="rId22"/>
    <p:sldId id="674" r:id="rId23"/>
    <p:sldId id="675" r:id="rId24"/>
    <p:sldId id="649" r:id="rId25"/>
    <p:sldId id="650" r:id="rId26"/>
    <p:sldId id="656" r:id="rId27"/>
    <p:sldId id="651" r:id="rId28"/>
    <p:sldId id="652" r:id="rId29"/>
    <p:sldId id="654" r:id="rId30"/>
    <p:sldId id="655" r:id="rId31"/>
    <p:sldId id="667" r:id="rId32"/>
    <p:sldId id="274" r:id="rId33"/>
    <p:sldId id="666"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5903" autoAdjust="0"/>
  </p:normalViewPr>
  <p:slideViewPr>
    <p:cSldViewPr>
      <p:cViewPr varScale="1">
        <p:scale>
          <a:sx n="114" d="100"/>
          <a:sy n="114" d="100"/>
        </p:scale>
        <p:origin x="1320"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8" d="100"/>
          <a:sy n="88"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4696B7-C6BE-48CA-B4B2-D9A740DD709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B4A21281-BC57-2A4C-2CD6-B2298F6A72D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A42EE0C8-BC70-5447-923F-1C17C8715B1B}" type="datetimeFigureOut">
              <a:rPr lang="en-US"/>
              <a:pPr>
                <a:defRPr/>
              </a:pPr>
              <a:t>9/29/23</a:t>
            </a:fld>
            <a:endParaRPr lang="en-US" dirty="0"/>
          </a:p>
        </p:txBody>
      </p:sp>
      <p:sp>
        <p:nvSpPr>
          <p:cNvPr id="4" name="Footer Placeholder 3">
            <a:extLst>
              <a:ext uri="{FF2B5EF4-FFF2-40B4-BE49-F238E27FC236}">
                <a16:creationId xmlns:a16="http://schemas.microsoft.com/office/drawing/2014/main" id="{0993CE15-70A4-4BE3-2C35-DBB98A5DC4C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34672C-7265-BE93-AFBD-A0BDB2F12712}"/>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D5EA107-CDEC-0548-85C5-865D4153B7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A2B979A-FC4F-6125-CDD0-37C1B23F261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762EE816-02E0-7BA2-AB4D-D40D61DE7E8A}"/>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1268" name="Rectangle 4">
            <a:extLst>
              <a:ext uri="{FF2B5EF4-FFF2-40B4-BE49-F238E27FC236}">
                <a16:creationId xmlns:a16="http://schemas.microsoft.com/office/drawing/2014/main" id="{20F621C4-2C23-2BCA-C8DA-DD70B210205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750B2C3-7B2F-B34E-79F6-753887C7018E}"/>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6AC0BC1-2DC8-36B8-DF08-9393F04449D3}"/>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CA55F373-B072-9AF4-BA39-A3E2EA2527EB}"/>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31BC62F1-F2CE-074F-8FEE-11EFC46E5B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1</a:t>
            </a:fld>
            <a:endParaRPr lang="en-US" altLang="en-US"/>
          </a:p>
        </p:txBody>
      </p:sp>
    </p:spTree>
    <p:extLst>
      <p:ext uri="{BB962C8B-B14F-4D97-AF65-F5344CB8AC3E}">
        <p14:creationId xmlns:p14="http://schemas.microsoft.com/office/powerpoint/2010/main" val="197084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21</a:t>
            </a:fld>
            <a:endParaRPr lang="en-US"/>
          </a:p>
        </p:txBody>
      </p:sp>
    </p:spTree>
    <p:extLst>
      <p:ext uri="{BB962C8B-B14F-4D97-AF65-F5344CB8AC3E}">
        <p14:creationId xmlns:p14="http://schemas.microsoft.com/office/powerpoint/2010/main" val="323501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22</a:t>
            </a:fld>
            <a:endParaRPr lang="en-US"/>
          </a:p>
        </p:txBody>
      </p:sp>
    </p:spTree>
    <p:extLst>
      <p:ext uri="{BB962C8B-B14F-4D97-AF65-F5344CB8AC3E}">
        <p14:creationId xmlns:p14="http://schemas.microsoft.com/office/powerpoint/2010/main" val="40974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30</a:t>
            </a:fld>
            <a:endParaRPr lang="en-US" altLang="en-US"/>
          </a:p>
        </p:txBody>
      </p:sp>
    </p:spTree>
    <p:extLst>
      <p:ext uri="{BB962C8B-B14F-4D97-AF65-F5344CB8AC3E}">
        <p14:creationId xmlns:p14="http://schemas.microsoft.com/office/powerpoint/2010/main" val="310596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31</a:t>
            </a:fld>
            <a:endParaRPr lang="en-US" altLang="en-US"/>
          </a:p>
        </p:txBody>
      </p:sp>
    </p:spTree>
    <p:extLst>
      <p:ext uri="{BB962C8B-B14F-4D97-AF65-F5344CB8AC3E}">
        <p14:creationId xmlns:p14="http://schemas.microsoft.com/office/powerpoint/2010/main" val="229227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32</a:t>
            </a:fld>
            <a:endParaRPr lang="en-US" altLang="en-US"/>
          </a:p>
        </p:txBody>
      </p:sp>
    </p:spTree>
    <p:extLst>
      <p:ext uri="{BB962C8B-B14F-4D97-AF65-F5344CB8AC3E}">
        <p14:creationId xmlns:p14="http://schemas.microsoft.com/office/powerpoint/2010/main" val="170421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2</a:t>
            </a:fld>
            <a:endParaRPr lang="en-US" altLang="en-US"/>
          </a:p>
        </p:txBody>
      </p:sp>
    </p:spTree>
    <p:extLst>
      <p:ext uri="{BB962C8B-B14F-4D97-AF65-F5344CB8AC3E}">
        <p14:creationId xmlns:p14="http://schemas.microsoft.com/office/powerpoint/2010/main" val="225920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BC62F1-F2CE-074F-8FEE-11EFC46E5B9F}" type="slidenum">
              <a:rPr lang="en-US" altLang="en-US" smtClean="0"/>
              <a:pPr>
                <a:defRPr/>
              </a:pPr>
              <a:t>3</a:t>
            </a:fld>
            <a:endParaRPr lang="en-US" altLang="en-US"/>
          </a:p>
        </p:txBody>
      </p:sp>
    </p:spTree>
    <p:extLst>
      <p:ext uri="{BB962C8B-B14F-4D97-AF65-F5344CB8AC3E}">
        <p14:creationId xmlns:p14="http://schemas.microsoft.com/office/powerpoint/2010/main" val="334646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14</a:t>
            </a:fld>
            <a:endParaRPr lang="en-US"/>
          </a:p>
        </p:txBody>
      </p:sp>
    </p:spTree>
    <p:extLst>
      <p:ext uri="{BB962C8B-B14F-4D97-AF65-F5344CB8AC3E}">
        <p14:creationId xmlns:p14="http://schemas.microsoft.com/office/powerpoint/2010/main" val="74212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15</a:t>
            </a:fld>
            <a:endParaRPr lang="en-US"/>
          </a:p>
        </p:txBody>
      </p:sp>
    </p:spTree>
    <p:extLst>
      <p:ext uri="{BB962C8B-B14F-4D97-AF65-F5344CB8AC3E}">
        <p14:creationId xmlns:p14="http://schemas.microsoft.com/office/powerpoint/2010/main" val="9072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16</a:t>
            </a:fld>
            <a:endParaRPr lang="en-US"/>
          </a:p>
        </p:txBody>
      </p:sp>
    </p:spTree>
    <p:extLst>
      <p:ext uri="{BB962C8B-B14F-4D97-AF65-F5344CB8AC3E}">
        <p14:creationId xmlns:p14="http://schemas.microsoft.com/office/powerpoint/2010/main" val="359964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17</a:t>
            </a:fld>
            <a:endParaRPr lang="en-US"/>
          </a:p>
        </p:txBody>
      </p:sp>
    </p:spTree>
    <p:extLst>
      <p:ext uri="{BB962C8B-B14F-4D97-AF65-F5344CB8AC3E}">
        <p14:creationId xmlns:p14="http://schemas.microsoft.com/office/powerpoint/2010/main" val="271310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18</a:t>
            </a:fld>
            <a:endParaRPr lang="en-US"/>
          </a:p>
        </p:txBody>
      </p:sp>
    </p:spTree>
    <p:extLst>
      <p:ext uri="{BB962C8B-B14F-4D97-AF65-F5344CB8AC3E}">
        <p14:creationId xmlns:p14="http://schemas.microsoft.com/office/powerpoint/2010/main" val="27896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0F8B2-D439-4FEA-9C4A-2A1482DD28F3}" type="slidenum">
              <a:rPr lang="en-US" smtClean="0"/>
              <a:t>20</a:t>
            </a:fld>
            <a:endParaRPr lang="en-US"/>
          </a:p>
        </p:txBody>
      </p:sp>
    </p:spTree>
    <p:extLst>
      <p:ext uri="{BB962C8B-B14F-4D97-AF65-F5344CB8AC3E}">
        <p14:creationId xmlns:p14="http://schemas.microsoft.com/office/powerpoint/2010/main" val="484103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30A98E38-0661-9F2E-5564-280C5EDFE583}"/>
              </a:ext>
            </a:extLst>
          </p:cNvPr>
          <p:cNvSpPr>
            <a:spLocks noChangeArrowheads="1"/>
          </p:cNvSpPr>
          <p:nvPr userDrawn="1"/>
        </p:nvSpPr>
        <p:spPr bwMode="auto">
          <a:xfrm>
            <a:off x="0" y="65659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3" name="Rectangle 14">
            <a:extLst>
              <a:ext uri="{FF2B5EF4-FFF2-40B4-BE49-F238E27FC236}">
                <a16:creationId xmlns:a16="http://schemas.microsoft.com/office/drawing/2014/main" id="{09AB8C7A-2074-1C20-FB81-21F88EC6A2E3}"/>
              </a:ext>
            </a:extLst>
          </p:cNvPr>
          <p:cNvSpPr>
            <a:spLocks noChangeArrowheads="1"/>
          </p:cNvSpPr>
          <p:nvPr userDrawn="1"/>
        </p:nvSpPr>
        <p:spPr bwMode="auto">
          <a:xfrm>
            <a:off x="0" y="228600"/>
            <a:ext cx="9144000" cy="4800600"/>
          </a:xfrm>
          <a:prstGeom prst="rect">
            <a:avLst/>
          </a:prstGeom>
          <a:gradFill rotWithShape="0">
            <a:gsLst>
              <a:gs pos="0">
                <a:srgbClr val="183465"/>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4" name="Line 7">
            <a:extLst>
              <a:ext uri="{FF2B5EF4-FFF2-40B4-BE49-F238E27FC236}">
                <a16:creationId xmlns:a16="http://schemas.microsoft.com/office/drawing/2014/main" id="{E0EE20E9-A430-D523-EFC6-8C6EB1D56F18}"/>
              </a:ext>
            </a:extLst>
          </p:cNvPr>
          <p:cNvSpPr>
            <a:spLocks noChangeShapeType="1"/>
          </p:cNvSpPr>
          <p:nvPr userDrawn="1"/>
        </p:nvSpPr>
        <p:spPr bwMode="auto">
          <a:xfrm flipV="1">
            <a:off x="3175" y="163513"/>
            <a:ext cx="9134475" cy="25400"/>
          </a:xfrm>
          <a:prstGeom prst="line">
            <a:avLst/>
          </a:prstGeom>
          <a:noFill/>
          <a:ln w="4445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8">
            <a:extLst>
              <a:ext uri="{FF2B5EF4-FFF2-40B4-BE49-F238E27FC236}">
                <a16:creationId xmlns:a16="http://schemas.microsoft.com/office/drawing/2014/main" id="{F03849E5-4509-387C-3564-3B02BB2574E3}"/>
              </a:ext>
            </a:extLst>
          </p:cNvPr>
          <p:cNvSpPr>
            <a:spLocks noChangeShapeType="1"/>
          </p:cNvSpPr>
          <p:nvPr userDrawn="1"/>
        </p:nvSpPr>
        <p:spPr bwMode="auto">
          <a:xfrm>
            <a:off x="0" y="65103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7" descr="EinsteinMontefioreRGB.png">
            <a:extLst>
              <a:ext uri="{FF2B5EF4-FFF2-40B4-BE49-F238E27FC236}">
                <a16:creationId xmlns:a16="http://schemas.microsoft.com/office/drawing/2014/main" id="{E28B859C-6CD9-BC85-9DD1-747B842028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7388" y="5502275"/>
            <a:ext cx="52816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371600"/>
            <a:ext cx="7772400" cy="1143000"/>
          </a:xfrm>
        </p:spPr>
        <p:txBody>
          <a:bodyPr/>
          <a:lstStyle>
            <a:lvl1pPr algn="ctr">
              <a:defRPr sz="3600">
                <a:latin typeface="Arial Bold" pitchFamily="-32" charset="0"/>
              </a:defRPr>
            </a:lvl1pPr>
          </a:lstStyle>
          <a:p>
            <a:r>
              <a:rPr lang="en-US"/>
              <a:t>Click to edit Master title style</a:t>
            </a:r>
          </a:p>
        </p:txBody>
      </p:sp>
      <p:sp>
        <p:nvSpPr>
          <p:cNvPr id="4099" name="Rectangle 3"/>
          <p:cNvSpPr>
            <a:spLocks noGrp="1" noChangeArrowheads="1"/>
          </p:cNvSpPr>
          <p:nvPr>
            <p:ph type="subTitle" idx="1"/>
          </p:nvPr>
        </p:nvSpPr>
        <p:spPr>
          <a:xfrm>
            <a:off x="1371600" y="2971800"/>
            <a:ext cx="6400800" cy="1752600"/>
          </a:xfrm>
        </p:spPr>
        <p:txBody>
          <a:bodyPr/>
          <a:lstStyle>
            <a:lvl1pPr marL="0" indent="0" algn="ctr">
              <a:buFontTx/>
              <a:buNone/>
              <a:defRPr sz="2200">
                <a:solidFill>
                  <a:schemeClr val="bg1"/>
                </a:solidFill>
              </a:defRPr>
            </a:lvl1pPr>
          </a:lstStyle>
          <a:p>
            <a:r>
              <a:rPr lang="en-US"/>
              <a:t>Click to edit Master subtitle style</a:t>
            </a:r>
          </a:p>
          <a:p>
            <a:endParaRPr lang="en-US"/>
          </a:p>
        </p:txBody>
      </p:sp>
    </p:spTree>
    <p:extLst>
      <p:ext uri="{BB962C8B-B14F-4D97-AF65-F5344CB8AC3E}">
        <p14:creationId xmlns:p14="http://schemas.microsoft.com/office/powerpoint/2010/main" val="379435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83BD5A2-22CB-80FB-A8C1-64500A2E8901}"/>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6B5C1D0A-DDD3-BBF0-2AB3-415E41F3A0CA}"/>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19082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5E8AF134-873D-996E-F9CD-58EC36707EFD}"/>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3A95BCF-0CB8-9B43-9F61-FFA2BC810FD2}"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AC132C2E-12FF-8755-4EF9-3B5DDE6B4FF2}"/>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123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29AE3B9-100F-CBCE-C179-48FF0061ECF1}"/>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850FFDA3-893C-0C45-BE80-1B6A0EFE5411}"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E941626C-BFB5-47D5-32EA-4ED46F57AC5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91263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AEC4CA-3910-91EA-1CED-941D46F3EA68}"/>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B6C80CB9-5C8C-AC4F-8CD1-6DC105553BD1}" type="slidenum">
              <a:rPr lang="en-US" altLang="en-US" sz="1100" smtClean="0"/>
              <a:pPr>
                <a:defRPr/>
              </a:pPr>
              <a:t>‹#›</a:t>
            </a:fld>
            <a:endParaRPr lang="en-US" altLang="en-US" sz="1100">
              <a:solidFill>
                <a:srgbClr val="383272"/>
              </a:solidFill>
            </a:endParaRPr>
          </a:p>
        </p:txBody>
      </p:sp>
      <p:sp>
        <p:nvSpPr>
          <p:cNvPr id="8" name="Date Placeholder 8">
            <a:extLst>
              <a:ext uri="{FF2B5EF4-FFF2-40B4-BE49-F238E27FC236}">
                <a16:creationId xmlns:a16="http://schemas.microsoft.com/office/drawing/2014/main" id="{56816EC6-7C65-6954-7EE2-1110E8D92A4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1863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3573F60-E1EF-166C-51E7-6A26F4536239}"/>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A528876E-BA36-804E-9120-F4BFFB321730}" type="slidenum">
              <a:rPr lang="en-US" altLang="en-US" sz="1100" smtClean="0"/>
              <a:pPr>
                <a:defRPr/>
              </a:pPr>
              <a:t>‹#›</a:t>
            </a:fld>
            <a:endParaRPr lang="en-US" altLang="en-US" sz="1100">
              <a:solidFill>
                <a:srgbClr val="383272"/>
              </a:solidFill>
            </a:endParaRPr>
          </a:p>
        </p:txBody>
      </p:sp>
      <p:sp>
        <p:nvSpPr>
          <p:cNvPr id="4" name="Date Placeholder 4">
            <a:extLst>
              <a:ext uri="{FF2B5EF4-FFF2-40B4-BE49-F238E27FC236}">
                <a16:creationId xmlns:a16="http://schemas.microsoft.com/office/drawing/2014/main" id="{467B7868-8864-305B-6619-D6D2DB913ED0}"/>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9332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0D96F-883D-489B-A651-5D3305DB5E88}"/>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B8A03EEC-18D6-E846-904F-89F9B79DC448}" type="slidenum">
              <a:rPr lang="en-US" altLang="en-US" sz="1100" smtClean="0"/>
              <a:pPr>
                <a:defRPr/>
              </a:pPr>
              <a:t>‹#›</a:t>
            </a:fld>
            <a:endParaRPr lang="en-US" altLang="en-US" sz="1100">
              <a:solidFill>
                <a:srgbClr val="383272"/>
              </a:solidFill>
            </a:endParaRPr>
          </a:p>
        </p:txBody>
      </p:sp>
      <p:sp>
        <p:nvSpPr>
          <p:cNvPr id="3" name="Date Placeholder 3">
            <a:extLst>
              <a:ext uri="{FF2B5EF4-FFF2-40B4-BE49-F238E27FC236}">
                <a16:creationId xmlns:a16="http://schemas.microsoft.com/office/drawing/2014/main" id="{17D4A71A-48AC-367C-EC6F-009968374B00}"/>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9709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4F74C0B-5D8A-0767-D0B0-12A40C3852D4}"/>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433A8860-C3BB-7D43-B0B4-FD5BA718533D}"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47F33C6E-A713-690D-E212-1A8725C2EEA7}"/>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8467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4340667-AC26-6E01-C055-D6E33CD22ECD}"/>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DF3E2B4-ECF8-214E-BEF8-51680C52E18D}"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3A4C972B-BF71-5A31-A07F-E769669E0DBD}"/>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97535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54A95AD2-E4E0-BA59-4AA3-58D27A560921}"/>
              </a:ext>
            </a:extLst>
          </p:cNvPr>
          <p:cNvSpPr>
            <a:spLocks noChangeArrowheads="1"/>
          </p:cNvSpPr>
          <p:nvPr userDrawn="1"/>
        </p:nvSpPr>
        <p:spPr bwMode="auto">
          <a:xfrm>
            <a:off x="0" y="65532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Line 27">
            <a:extLst>
              <a:ext uri="{FF2B5EF4-FFF2-40B4-BE49-F238E27FC236}">
                <a16:creationId xmlns:a16="http://schemas.microsoft.com/office/drawing/2014/main" id="{107A36DD-0C58-997E-203D-4F20FAF70056}"/>
              </a:ext>
            </a:extLst>
          </p:cNvPr>
          <p:cNvSpPr>
            <a:spLocks noChangeShapeType="1"/>
          </p:cNvSpPr>
          <p:nvPr userDrawn="1"/>
        </p:nvSpPr>
        <p:spPr bwMode="auto">
          <a:xfrm>
            <a:off x="0" y="64976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Rectangle 16">
            <a:extLst>
              <a:ext uri="{FF2B5EF4-FFF2-40B4-BE49-F238E27FC236}">
                <a16:creationId xmlns:a16="http://schemas.microsoft.com/office/drawing/2014/main" id="{0703C7F1-1487-158C-536D-3612A58FB98F}"/>
              </a:ext>
            </a:extLst>
          </p:cNvPr>
          <p:cNvSpPr>
            <a:spLocks noChangeArrowheads="1"/>
          </p:cNvSpPr>
          <p:nvPr userDrawn="1"/>
        </p:nvSpPr>
        <p:spPr bwMode="auto">
          <a:xfrm>
            <a:off x="0" y="228600"/>
            <a:ext cx="9144000" cy="1524000"/>
          </a:xfrm>
          <a:prstGeom prst="rect">
            <a:avLst/>
          </a:prstGeom>
          <a:gradFill rotWithShape="0">
            <a:gsLst>
              <a:gs pos="0">
                <a:srgbClr val="193567"/>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9" name="Rectangle 2">
            <a:extLst>
              <a:ext uri="{FF2B5EF4-FFF2-40B4-BE49-F238E27FC236}">
                <a16:creationId xmlns:a16="http://schemas.microsoft.com/office/drawing/2014/main" id="{BC28C9F4-09B7-4B19-8B2F-23D1FAD6722C}"/>
              </a:ext>
            </a:extLst>
          </p:cNvPr>
          <p:cNvSpPr>
            <a:spLocks noGrp="1" noChangeArrowheads="1"/>
          </p:cNvSpPr>
          <p:nvPr>
            <p:ph type="title"/>
          </p:nvPr>
        </p:nvSpPr>
        <p:spPr bwMode="auto">
          <a:xfrm>
            <a:off x="685800" y="495300"/>
            <a:ext cx="792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3">
            <a:extLst>
              <a:ext uri="{FF2B5EF4-FFF2-40B4-BE49-F238E27FC236}">
                <a16:creationId xmlns:a16="http://schemas.microsoft.com/office/drawing/2014/main" id="{CFD39FC9-D170-7F14-3180-C9DFDA7064E6}"/>
              </a:ext>
            </a:extLst>
          </p:cNvPr>
          <p:cNvSpPr>
            <a:spLocks noGrp="1" noChangeArrowheads="1"/>
          </p:cNvSpPr>
          <p:nvPr>
            <p:ph type="body" idx="1"/>
          </p:nvPr>
        </p:nvSpPr>
        <p:spPr bwMode="auto">
          <a:xfrm>
            <a:off x="685800" y="19812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6">
            <a:extLst>
              <a:ext uri="{FF2B5EF4-FFF2-40B4-BE49-F238E27FC236}">
                <a16:creationId xmlns:a16="http://schemas.microsoft.com/office/drawing/2014/main" id="{289FC436-77C4-537F-7543-59148312EAE7}"/>
              </a:ext>
            </a:extLst>
          </p:cNvPr>
          <p:cNvSpPr>
            <a:spLocks noGrp="1" noChangeArrowheads="1"/>
          </p:cNvSpPr>
          <p:nvPr>
            <p:ph type="sldNum" sz="quarter" idx="4"/>
          </p:nvPr>
        </p:nvSpPr>
        <p:spPr bwMode="auto">
          <a:xfrm>
            <a:off x="8001000" y="6553200"/>
            <a:ext cx="68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en-US"/>
              <a:t>  </a:t>
            </a:r>
            <a:r>
              <a:rPr lang="en-US" altLang="en-US">
                <a:solidFill>
                  <a:srgbClr val="8FBEDC"/>
                </a:solidFill>
              </a:rPr>
              <a:t>| </a:t>
            </a:r>
            <a:r>
              <a:rPr lang="en-US" altLang="en-US" sz="1100"/>
              <a:t> </a:t>
            </a:r>
            <a:fld id="{12923F4F-D473-A743-9995-ADD7E28109AE}" type="slidenum">
              <a:rPr lang="en-US" altLang="en-US" sz="1100" smtClean="0"/>
              <a:pPr>
                <a:defRPr/>
              </a:pPr>
              <a:t>‹#›</a:t>
            </a:fld>
            <a:endParaRPr lang="en-US" altLang="en-US" sz="1100">
              <a:solidFill>
                <a:srgbClr val="383272"/>
              </a:solidFill>
            </a:endParaRPr>
          </a:p>
        </p:txBody>
      </p:sp>
      <p:sp>
        <p:nvSpPr>
          <p:cNvPr id="1032" name="Line 9">
            <a:extLst>
              <a:ext uri="{FF2B5EF4-FFF2-40B4-BE49-F238E27FC236}">
                <a16:creationId xmlns:a16="http://schemas.microsoft.com/office/drawing/2014/main" id="{2E77ADFC-9B3C-7927-4B72-715EAB6A9FD4}"/>
              </a:ext>
            </a:extLst>
          </p:cNvPr>
          <p:cNvSpPr>
            <a:spLocks noChangeShapeType="1"/>
          </p:cNvSpPr>
          <p:nvPr userDrawn="1"/>
        </p:nvSpPr>
        <p:spPr bwMode="auto">
          <a:xfrm flipV="1">
            <a:off x="0" y="163513"/>
            <a:ext cx="9144000" cy="20637"/>
          </a:xfrm>
          <a:prstGeom prst="line">
            <a:avLst/>
          </a:prstGeom>
          <a:noFill/>
          <a:ln w="50800">
            <a:solidFill>
              <a:srgbClr val="BCB3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Rectangle 23">
            <a:extLst>
              <a:ext uri="{FF2B5EF4-FFF2-40B4-BE49-F238E27FC236}">
                <a16:creationId xmlns:a16="http://schemas.microsoft.com/office/drawing/2014/main" id="{1AB632DC-8EBD-87E4-57DD-96E0020916F9}"/>
              </a:ext>
            </a:extLst>
          </p:cNvPr>
          <p:cNvSpPr>
            <a:spLocks noGrp="1" noChangeArrowheads="1"/>
          </p:cNvSpPr>
          <p:nvPr>
            <p:ph type="dt" sz="half" idx="2"/>
          </p:nvPr>
        </p:nvSpPr>
        <p:spPr bwMode="auto">
          <a:xfrm>
            <a:off x="5676900" y="6591300"/>
            <a:ext cx="25654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anose="020B0604020202020204" pitchFamily="34" charset="0"/>
              </a:defRPr>
            </a:lvl1pPr>
          </a:lstStyle>
          <a:p>
            <a:pPr>
              <a:defRPr/>
            </a:pPr>
            <a:endParaRPr lang="en-US"/>
          </a:p>
        </p:txBody>
      </p:sp>
      <p:pic>
        <p:nvPicPr>
          <p:cNvPr id="1034" name="Picture 11" descr="EinsteinMontefioreRGB.png">
            <a:extLst>
              <a:ext uri="{FF2B5EF4-FFF2-40B4-BE49-F238E27FC236}">
                <a16:creationId xmlns:a16="http://schemas.microsoft.com/office/drawing/2014/main" id="{E6845EA5-73CA-6EFA-419C-8695B27951B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38800" y="5865813"/>
            <a:ext cx="29718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sz="2800" b="1">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sz="2800" b="1">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sz="28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6CA5DC"/>
        </a:buClr>
        <a:buChar char="•"/>
        <a:defRPr sz="2400">
          <a:solidFill>
            <a:srgbClr val="193567"/>
          </a:solidFill>
          <a:latin typeface="+mn-lt"/>
          <a:ea typeface="+mn-ea"/>
          <a:cs typeface="+mn-cs"/>
        </a:defRPr>
      </a:lvl1pPr>
      <a:lvl2pPr marL="742950" indent="-285750" algn="l" rtl="0" eaLnBrk="0" fontAlgn="base" hangingPunct="0">
        <a:spcBef>
          <a:spcPct val="20000"/>
        </a:spcBef>
        <a:spcAft>
          <a:spcPct val="0"/>
        </a:spcAft>
        <a:buClr>
          <a:srgbClr val="6CA5DC"/>
        </a:buClr>
        <a:buSzPct val="90000"/>
        <a:buChar char="&gt;"/>
        <a:defRPr sz="2200">
          <a:solidFill>
            <a:srgbClr val="193567"/>
          </a:solidFill>
          <a:latin typeface="+mn-lt"/>
          <a:ea typeface="+mn-ea"/>
        </a:defRPr>
      </a:lvl2pPr>
      <a:lvl3pPr marL="1143000" indent="-228600" algn="l" rtl="0" eaLnBrk="0" fontAlgn="base" hangingPunct="0">
        <a:spcBef>
          <a:spcPct val="20000"/>
        </a:spcBef>
        <a:spcAft>
          <a:spcPct val="0"/>
        </a:spcAft>
        <a:buClr>
          <a:srgbClr val="6CA5DC"/>
        </a:buClr>
        <a:buChar char="•"/>
        <a:defRPr sz="2200">
          <a:solidFill>
            <a:srgbClr val="193567"/>
          </a:solidFill>
          <a:latin typeface="+mn-lt"/>
          <a:ea typeface="+mn-ea"/>
        </a:defRPr>
      </a:lvl3pPr>
      <a:lvl4pPr marL="1600200" indent="-228600" algn="l" rtl="0" eaLnBrk="0" fontAlgn="base" hangingPunct="0">
        <a:spcBef>
          <a:spcPct val="20000"/>
        </a:spcBef>
        <a:spcAft>
          <a:spcPct val="0"/>
        </a:spcAft>
        <a:buClr>
          <a:srgbClr val="6CA5DC"/>
        </a:buClr>
        <a:buChar char="–"/>
        <a:defRPr sz="2000">
          <a:solidFill>
            <a:srgbClr val="193567"/>
          </a:solidFill>
          <a:latin typeface="+mn-lt"/>
          <a:ea typeface="+mn-ea"/>
        </a:defRPr>
      </a:lvl4pPr>
      <a:lvl5pPr marL="2057400" indent="-228600" algn="l" rtl="0" eaLnBrk="0" fontAlgn="base" hangingPunct="0">
        <a:spcBef>
          <a:spcPct val="20000"/>
        </a:spcBef>
        <a:spcAft>
          <a:spcPct val="0"/>
        </a:spcAft>
        <a:buClr>
          <a:srgbClr val="6CA5DC"/>
        </a:buClr>
        <a:buChar char="»"/>
        <a:defRPr sz="2000">
          <a:solidFill>
            <a:srgbClr val="193567"/>
          </a:solidFill>
          <a:latin typeface="+mn-lt"/>
          <a:ea typeface="+mn-ea"/>
        </a:defRPr>
      </a:lvl5pPr>
      <a:lvl6pPr marL="2514600" indent="-228600" algn="l" rtl="0" fontAlgn="base">
        <a:spcBef>
          <a:spcPct val="20000"/>
        </a:spcBef>
        <a:spcAft>
          <a:spcPct val="0"/>
        </a:spcAft>
        <a:buClr>
          <a:srgbClr val="6CA5DC"/>
        </a:buClr>
        <a:buChar char="»"/>
        <a:defRPr sz="2000">
          <a:solidFill>
            <a:srgbClr val="193567"/>
          </a:solidFill>
          <a:latin typeface="+mn-lt"/>
          <a:ea typeface="+mn-ea"/>
        </a:defRPr>
      </a:lvl6pPr>
      <a:lvl7pPr marL="2971800" indent="-228600" algn="l" rtl="0" fontAlgn="base">
        <a:spcBef>
          <a:spcPct val="20000"/>
        </a:spcBef>
        <a:spcAft>
          <a:spcPct val="0"/>
        </a:spcAft>
        <a:buClr>
          <a:srgbClr val="6CA5DC"/>
        </a:buClr>
        <a:buChar char="»"/>
        <a:defRPr sz="2000">
          <a:solidFill>
            <a:srgbClr val="193567"/>
          </a:solidFill>
          <a:latin typeface="+mn-lt"/>
          <a:ea typeface="+mn-ea"/>
        </a:defRPr>
      </a:lvl7pPr>
      <a:lvl8pPr marL="3429000" indent="-228600" algn="l" rtl="0" fontAlgn="base">
        <a:spcBef>
          <a:spcPct val="20000"/>
        </a:spcBef>
        <a:spcAft>
          <a:spcPct val="0"/>
        </a:spcAft>
        <a:buClr>
          <a:srgbClr val="6CA5DC"/>
        </a:buClr>
        <a:buChar char="»"/>
        <a:defRPr sz="2000">
          <a:solidFill>
            <a:srgbClr val="193567"/>
          </a:solidFill>
          <a:latin typeface="+mn-lt"/>
          <a:ea typeface="+mn-ea"/>
        </a:defRPr>
      </a:lvl8pPr>
      <a:lvl9pPr marL="3886200" indent="-228600" algn="l" rtl="0" fontAlgn="base">
        <a:spcBef>
          <a:spcPct val="20000"/>
        </a:spcBef>
        <a:spcAft>
          <a:spcPct val="0"/>
        </a:spcAft>
        <a:buClr>
          <a:srgbClr val="6CA5DC"/>
        </a:buClr>
        <a:buChar char="»"/>
        <a:defRPr sz="2000">
          <a:solidFill>
            <a:srgbClr val="19356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exus.od.nih.gov/all/2022/10/31/forms-h-instructions-forms-and-a-handy-checkli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haring.nih.gov/data-management-and-sharing-policy/sharing-scientific-data" TargetMode="External"/><Relationship Id="rId3" Type="http://schemas.openxmlformats.org/officeDocument/2006/relationships/hyperlink" Target="https://grants.nih.gov/grants/electronicreceipt/files/right_forms.pdf" TargetMode="External"/><Relationship Id="rId7" Type="http://schemas.openxmlformats.org/officeDocument/2006/relationships/hyperlink" Target="https://sharing.nih.gov/data-management-and-sharing-policy/data-manage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haring.nih.gov/data-management-and-sharing-policy/about-data-management-and-sharing-policy/research-covered-under-the-data-management-sharing-policy#after" TargetMode="External"/><Relationship Id="rId5" Type="http://schemas.openxmlformats.org/officeDocument/2006/relationships/hyperlink" Target="https://grants.nih.gov/grants/how-to-apply-application-guide.html" TargetMode="External"/><Relationship Id="rId4" Type="http://schemas.openxmlformats.org/officeDocument/2006/relationships/hyperlink" Target="https://grants.nih.gov/grants/how-to-apply-application-guide/forms-h/general/g.100-how-to-use-the-application-instructions.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haring.nih.gov/data-management-and-sharing-policy/planning-and-budgeting-DMS/budgeting-for-data-management-sharing#aft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7" Type="http://schemas.openxmlformats.org/officeDocument/2006/relationships/hyperlink" Target="https://grants.nih.gov/faqs#/applying-electronically.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rants.nih.gov/grants/electronicreceipt/files/right_forms.pdf" TargetMode="External"/><Relationship Id="rId5" Type="http://schemas.openxmlformats.org/officeDocument/2006/relationships/hyperlink" Target="https://grants.nih.gov/grants/electronicreceipt/files/high-level-form-change-summary-FORMS-H.pdf" TargetMode="External"/><Relationship Id="rId4" Type="http://schemas.openxmlformats.org/officeDocument/2006/relationships/hyperlink" Target="https://grants.nih.gov/grants/how-to-apply-application-guide/resources/annotated-form-set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120-significant-chang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ndranil.basu@einsteinmed.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320-phs-398-modular-budget-form.ht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120-significant-chang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rants.nih.gov/grants/how-to-apply-application-guide/forms-h/general/g.400-phs-398-research-plan-form.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rants.nih.gov/grants/how-to-apply-application-guide/forms-h/general/g.410-phs-398-career-development-award-supplemental-form.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rants.nih.gov/grants/how-to-apply-application-guide/forms-h/general/g.410-phs-398-career-development-award-supplemental-form.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rants.nih.gov/grants/how-to-apply-application-guide/forms-h/general/g.420-phs-398-research-training-program-plan.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430-phs-fellowship-supplemental-form.ht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grants.nih.gov/grants/how-to-apply-application-guide/forms-h/general/g.430-phs-fellowship-supplemental-form.ht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gerard.mcmorrow@einsteinmed.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430-phs-fellowship-supplemental-form.htm"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preaward@einsteinmed.edu"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how-to-apply-application-guide/forms-h/general/g.100-how-to-use-the-application-instructions.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exus.od.nih.gov/all/2022/10/31/forms-h-instructions-forms-and-a-handy-checkli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d1ntml0luxldpg.cloudfront.net/424/Header/2020-08-13_11-54-18.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d1ntml0luxldpg.cloudfront.net/424/Opportunities/Downloading%20Opportunities/2020-06-24_11-42-18.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382000" cy="5029200"/>
          </a:xfrm>
        </p:spPr>
        <p:txBody>
          <a:bodyPr>
            <a:noAutofit/>
          </a:bodyPr>
          <a:lstStyle/>
          <a:p>
            <a:r>
              <a:rPr lang="en-US" sz="3000" dirty="0">
                <a:effectLst/>
                <a:latin typeface="Arial" panose="020B0604020202020204" pitchFamily="34" charset="0"/>
                <a:ea typeface="Times New Roman" panose="02020603050405020304" pitchFamily="18" charset="0"/>
                <a:cs typeface="Arial" panose="020B0604020202020204" pitchFamily="34" charset="0"/>
              </a:rPr>
              <a:t>Preparing Ahead for the New FORMS-H Grant </a:t>
            </a:r>
            <a:r>
              <a:rPr lang="en-US" sz="3000" dirty="0">
                <a:latin typeface="Arial" panose="020B0604020202020204" pitchFamily="34" charset="0"/>
                <a:ea typeface="Times New Roman" panose="02020603050405020304" pitchFamily="18" charset="0"/>
                <a:cs typeface="Arial" panose="020B0604020202020204" pitchFamily="34" charset="0"/>
              </a:rPr>
              <a:t>A</a:t>
            </a:r>
            <a:r>
              <a:rPr lang="en-US" sz="3000" dirty="0">
                <a:effectLst/>
                <a:latin typeface="Arial" panose="020B0604020202020204" pitchFamily="34" charset="0"/>
                <a:ea typeface="Times New Roman" panose="02020603050405020304" pitchFamily="18" charset="0"/>
                <a:cs typeface="Arial" panose="020B0604020202020204" pitchFamily="34" charset="0"/>
              </a:rPr>
              <a:t>pplications</a:t>
            </a:r>
            <a:br>
              <a:rPr lang="en-US" sz="3200" dirty="0">
                <a:effectLst/>
              </a:rPr>
            </a:br>
            <a:br>
              <a:rPr lang="en-US" sz="3200" dirty="0">
                <a:effectLst/>
              </a:rPr>
            </a:br>
            <a:br>
              <a:rPr lang="en-US" sz="2800" dirty="0">
                <a:effectLst/>
              </a:rPr>
            </a:br>
            <a:r>
              <a:rPr lang="en-US" sz="2600" dirty="0">
                <a:effectLst/>
              </a:rPr>
              <a:t>Indranil Basu, Assistant Director</a:t>
            </a:r>
            <a:br>
              <a:rPr lang="en-US" sz="2600">
                <a:effectLst/>
              </a:rPr>
            </a:br>
            <a:br>
              <a:rPr lang="en-US" sz="2800" dirty="0">
                <a:effectLst/>
              </a:rPr>
            </a:br>
            <a:br>
              <a:rPr lang="en-US" sz="2800" dirty="0">
                <a:effectLst/>
              </a:rPr>
            </a:br>
            <a:r>
              <a:rPr lang="en-US" sz="2600" dirty="0"/>
              <a:t>Office of Grant Support </a:t>
            </a:r>
            <a:br>
              <a:rPr lang="en-US" sz="3200" dirty="0"/>
            </a:br>
            <a:br>
              <a:rPr lang="en-US" sz="3200" dirty="0"/>
            </a:br>
            <a:r>
              <a:rPr lang="en-US" sz="2600" b="1" cap="small" dirty="0"/>
              <a:t>December 16, 2022</a:t>
            </a:r>
            <a:br>
              <a:rPr lang="en-US" sz="3000" b="1" cap="small" dirty="0"/>
            </a:br>
            <a:r>
              <a:rPr lang="en-US" sz="4400" dirty="0"/>
              <a:t>	</a:t>
            </a:r>
          </a:p>
        </p:txBody>
      </p:sp>
    </p:spTree>
    <p:extLst>
      <p:ext uri="{BB962C8B-B14F-4D97-AF65-F5344CB8AC3E}">
        <p14:creationId xmlns:p14="http://schemas.microsoft.com/office/powerpoint/2010/main" val="409462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D2-093E-E073-36A4-A8A7431352ED}"/>
              </a:ext>
            </a:extLst>
          </p:cNvPr>
          <p:cNvSpPr>
            <a:spLocks noGrp="1"/>
          </p:cNvSpPr>
          <p:nvPr>
            <p:ph type="title"/>
          </p:nvPr>
        </p:nvSpPr>
        <p:spPr>
          <a:xfrm>
            <a:off x="685800" y="495300"/>
            <a:ext cx="7924800" cy="1028700"/>
          </a:xfrm>
        </p:spPr>
        <p:txBody>
          <a:bodyPr wrap="square" anchor="ctr">
            <a:normAutofit/>
          </a:bodyPr>
          <a:lstStyle/>
          <a:p>
            <a:pPr algn="ctr"/>
            <a:r>
              <a:rPr lang="en-US" b="0" i="0" dirty="0">
                <a:effectLst/>
              </a:rPr>
              <a:t>FORMS-H in Cayuse</a:t>
            </a:r>
            <a:endParaRPr lang="en-US" dirty="0"/>
          </a:p>
        </p:txBody>
      </p:sp>
      <p:sp>
        <p:nvSpPr>
          <p:cNvPr id="4" name="Slide Number Placeholder 3">
            <a:extLst>
              <a:ext uri="{FF2B5EF4-FFF2-40B4-BE49-F238E27FC236}">
                <a16:creationId xmlns:a16="http://schemas.microsoft.com/office/drawing/2014/main" id="{92A75541-36D8-9CCC-43DE-1E42768FB91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9</a:t>
            </a:fld>
            <a:endParaRPr lang="en-US" altLang="en-US"/>
          </a:p>
        </p:txBody>
      </p:sp>
      <p:sp>
        <p:nvSpPr>
          <p:cNvPr id="17" name="TextBox 16">
            <a:extLst>
              <a:ext uri="{FF2B5EF4-FFF2-40B4-BE49-F238E27FC236}">
                <a16:creationId xmlns:a16="http://schemas.microsoft.com/office/drawing/2014/main" id="{8EEA3491-7481-4AE9-63B4-370717C06F02}"/>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TextBox 2">
            <a:extLst>
              <a:ext uri="{FF2B5EF4-FFF2-40B4-BE49-F238E27FC236}">
                <a16:creationId xmlns:a16="http://schemas.microsoft.com/office/drawing/2014/main" id="{D400ECF7-BA44-8CAF-9716-9FA5AD5F8247}"/>
              </a:ext>
            </a:extLst>
          </p:cNvPr>
          <p:cNvSpPr txBox="1"/>
          <p:nvPr/>
        </p:nvSpPr>
        <p:spPr>
          <a:xfrm>
            <a:off x="533400" y="4876800"/>
            <a:ext cx="8077200" cy="830997"/>
          </a:xfrm>
          <a:prstGeom prst="rect">
            <a:avLst/>
          </a:prstGeom>
          <a:noFill/>
        </p:spPr>
        <p:txBody>
          <a:bodyPr wrap="square" rtlCol="0">
            <a:spAutoFit/>
          </a:bodyPr>
          <a:lstStyle/>
          <a:p>
            <a:r>
              <a:rPr lang="en-US" sz="1600" b="0" i="0" dirty="0">
                <a:solidFill>
                  <a:srgbClr val="414141"/>
                </a:solidFill>
                <a:effectLst/>
                <a:latin typeface="Calibri" panose="020F0502020204030204" pitchFamily="34" charset="0"/>
                <a:cs typeface="Calibri" panose="020F0502020204030204" pitchFamily="34" charset="0"/>
              </a:rPr>
              <a:t>Copy and paste the opportunity number in the text box on the upper left. Click filter next to it. The opportunity number will appear. Then click on the plus sign on the left. Now, a new page will appear to develop the application. </a:t>
            </a:r>
            <a:endParaRPr lang="en-US" sz="16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E8A6BDE7-8D67-5081-F0F0-A686BB50DDA0}"/>
              </a:ext>
            </a:extLst>
          </p:cNvPr>
          <p:cNvGrpSpPr/>
          <p:nvPr/>
        </p:nvGrpSpPr>
        <p:grpSpPr>
          <a:xfrm>
            <a:off x="228600" y="2133600"/>
            <a:ext cx="8610599" cy="2362200"/>
            <a:chOff x="228600" y="2362200"/>
            <a:chExt cx="8610599" cy="2362200"/>
          </a:xfrm>
        </p:grpSpPr>
        <p:pic>
          <p:nvPicPr>
            <p:cNvPr id="16" name="Picture 15" descr="Graphical user interface, application&#10;&#10;Description automatically generated">
              <a:extLst>
                <a:ext uri="{FF2B5EF4-FFF2-40B4-BE49-F238E27FC236}">
                  <a16:creationId xmlns:a16="http://schemas.microsoft.com/office/drawing/2014/main" id="{FF993042-4C58-8E39-0936-4CFCFE9F83DC}"/>
                </a:ext>
              </a:extLst>
            </p:cNvPr>
            <p:cNvPicPr>
              <a:picLocks noChangeAspect="1"/>
            </p:cNvPicPr>
            <p:nvPr/>
          </p:nvPicPr>
          <p:blipFill>
            <a:blip r:embed="rId2"/>
            <a:stretch>
              <a:fillRect/>
            </a:stretch>
          </p:blipFill>
          <p:spPr>
            <a:xfrm>
              <a:off x="228600" y="2362200"/>
              <a:ext cx="8610599" cy="2362200"/>
            </a:xfrm>
            <a:prstGeom prst="rect">
              <a:avLst/>
            </a:prstGeom>
            <a:noFill/>
          </p:spPr>
        </p:pic>
        <p:sp>
          <p:nvSpPr>
            <p:cNvPr id="5" name="Down Arrow 4">
              <a:extLst>
                <a:ext uri="{FF2B5EF4-FFF2-40B4-BE49-F238E27FC236}">
                  <a16:creationId xmlns:a16="http://schemas.microsoft.com/office/drawing/2014/main" id="{504F5F1F-CB4C-45B4-B574-594C99D80FD1}"/>
                </a:ext>
              </a:extLst>
            </p:cNvPr>
            <p:cNvSpPr/>
            <p:nvPr/>
          </p:nvSpPr>
          <p:spPr bwMode="auto">
            <a:xfrm>
              <a:off x="4495800" y="2819400"/>
              <a:ext cx="304800" cy="457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151174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8DCC-661D-B5C6-90C4-FABEA357AA38}"/>
              </a:ext>
            </a:extLst>
          </p:cNvPr>
          <p:cNvSpPr>
            <a:spLocks noGrp="1"/>
          </p:cNvSpPr>
          <p:nvPr>
            <p:ph type="title"/>
          </p:nvPr>
        </p:nvSpPr>
        <p:spPr/>
        <p:txBody>
          <a:bodyPr/>
          <a:lstStyle/>
          <a:p>
            <a:pPr algn="ctr"/>
            <a:r>
              <a:rPr lang="en-US" sz="2600" dirty="0">
                <a:effectLst/>
                <a:latin typeface="Arial" panose="020B0604020202020204" pitchFamily="34" charset="0"/>
                <a:ea typeface="Calibri" panose="020F0502020204030204" pitchFamily="34" charset="0"/>
                <a:cs typeface="Arial" panose="020B0604020202020204" pitchFamily="34" charset="0"/>
              </a:rPr>
              <a:t>Transform a Proposal to the Latest </a:t>
            </a:r>
            <a:r>
              <a:rPr lang="en-US" sz="2600" dirty="0">
                <a:latin typeface="Arial" panose="020B0604020202020204" pitchFamily="34" charset="0"/>
                <a:ea typeface="Calibri" panose="020F0502020204030204" pitchFamily="34" charset="0"/>
                <a:cs typeface="Arial" panose="020B0604020202020204" pitchFamily="34" charset="0"/>
              </a:rPr>
              <a:t>V</a:t>
            </a:r>
            <a:r>
              <a:rPr lang="en-US" sz="2600" dirty="0">
                <a:effectLst/>
                <a:latin typeface="Arial" panose="020B0604020202020204" pitchFamily="34" charset="0"/>
                <a:ea typeface="Calibri" panose="020F0502020204030204" pitchFamily="34" charset="0"/>
                <a:cs typeface="Arial" panose="020B0604020202020204" pitchFamily="34" charset="0"/>
              </a:rPr>
              <a:t>ersion (FORMS-H) if you used FORMS-G by Mistake </a:t>
            </a:r>
            <a:r>
              <a:rPr lang="en-US" sz="2600" dirty="0">
                <a:effectLst/>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8C30652-3619-9D54-5143-CF9DF9A21AE3}"/>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10</a:t>
            </a:fld>
            <a:endParaRPr lang="en-US" altLang="en-US" sz="1100">
              <a:solidFill>
                <a:srgbClr val="383272"/>
              </a:solidFill>
            </a:endParaRPr>
          </a:p>
        </p:txBody>
      </p:sp>
      <p:sp>
        <p:nvSpPr>
          <p:cNvPr id="6" name="TextBox 5">
            <a:extLst>
              <a:ext uri="{FF2B5EF4-FFF2-40B4-BE49-F238E27FC236}">
                <a16:creationId xmlns:a16="http://schemas.microsoft.com/office/drawing/2014/main" id="{34932A84-EDB2-3DAC-B6B1-CF54A44D3F65}"/>
              </a:ext>
            </a:extLst>
          </p:cNvPr>
          <p:cNvSpPr txBox="1"/>
          <p:nvPr/>
        </p:nvSpPr>
        <p:spPr>
          <a:xfrm>
            <a:off x="838200" y="2590800"/>
            <a:ext cx="7467600" cy="2246769"/>
          </a:xfrm>
          <a:prstGeom prst="rect">
            <a:avLst/>
          </a:prstGeom>
          <a:noFill/>
        </p:spPr>
        <p:txBody>
          <a:bodyPr wrap="square">
            <a:spAutoFit/>
          </a:bodyPr>
          <a:lstStyle/>
          <a:p>
            <a:pPr marL="342900" indent="-342900">
              <a:buFont typeface="Wingdings" pitchFamily="2" charset="2"/>
              <a:buChar char="Ø"/>
            </a:pPr>
            <a:r>
              <a:rPr lang="en-US" sz="2000" b="0" i="0" dirty="0">
                <a:solidFill>
                  <a:srgbClr val="333333"/>
                </a:solidFill>
                <a:effectLst/>
                <a:latin typeface="Calibri" panose="020F0502020204030204" pitchFamily="34" charset="0"/>
                <a:cs typeface="Calibri" panose="020F0502020204030204" pitchFamily="34" charset="0"/>
              </a:rPr>
              <a:t>When you transform a proposal, information will only be copied between forms that are the same in each opportunity. </a:t>
            </a:r>
          </a:p>
          <a:p>
            <a:endParaRPr lang="en-US" sz="2000" b="0" i="0" dirty="0">
              <a:solidFill>
                <a:srgbClr val="333333"/>
              </a:solidFill>
              <a:effectLst/>
              <a:latin typeface="Calibri" panose="020F0502020204030204" pitchFamily="34" charset="0"/>
              <a:cs typeface="Calibri" panose="020F0502020204030204" pitchFamily="34" charset="0"/>
            </a:endParaRPr>
          </a:p>
          <a:p>
            <a:pPr marL="342900" indent="-342900">
              <a:buFont typeface="Wingdings" pitchFamily="2" charset="2"/>
              <a:buChar char="Ø"/>
            </a:pPr>
            <a:r>
              <a:rPr lang="en-US" sz="2000" b="0" i="0" dirty="0">
                <a:solidFill>
                  <a:srgbClr val="333333"/>
                </a:solidFill>
                <a:effectLst/>
                <a:latin typeface="Calibri" panose="020F0502020204030204" pitchFamily="34" charset="0"/>
                <a:cs typeface="Calibri" panose="020F0502020204030204" pitchFamily="34" charset="0"/>
              </a:rPr>
              <a:t>If you are replacing an expired opportunity with a new one, the forms will generally be the same, but if it is a different opportunity, some forms may be different, and that information will not transfer.</a:t>
            </a: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8C61268-14DD-39BD-1A3E-60E5ECF8A7CB}"/>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18201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0DE2-E85F-D70B-847B-7CE21854608F}"/>
              </a:ext>
            </a:extLst>
          </p:cNvPr>
          <p:cNvSpPr>
            <a:spLocks noGrp="1"/>
          </p:cNvSpPr>
          <p:nvPr>
            <p:ph type="title"/>
          </p:nvPr>
        </p:nvSpPr>
        <p:spPr/>
        <p:txBody>
          <a:bodyPr/>
          <a:lstStyle/>
          <a:p>
            <a:pPr algn="ctr"/>
            <a:r>
              <a:rPr lang="en-US" dirty="0"/>
              <a:t>Transforming a proposal</a:t>
            </a:r>
          </a:p>
        </p:txBody>
      </p:sp>
      <p:sp>
        <p:nvSpPr>
          <p:cNvPr id="4" name="Slide Number Placeholder 3">
            <a:extLst>
              <a:ext uri="{FF2B5EF4-FFF2-40B4-BE49-F238E27FC236}">
                <a16:creationId xmlns:a16="http://schemas.microsoft.com/office/drawing/2014/main" id="{3CC987B0-12DB-1847-059A-355E9D2DFC85}"/>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11</a:t>
            </a:fld>
            <a:endParaRPr lang="en-US" altLang="en-US" sz="1100">
              <a:solidFill>
                <a:srgbClr val="383272"/>
              </a:solidFill>
            </a:endParaRPr>
          </a:p>
        </p:txBody>
      </p:sp>
      <p:grpSp>
        <p:nvGrpSpPr>
          <p:cNvPr id="12" name="Group 11">
            <a:extLst>
              <a:ext uri="{FF2B5EF4-FFF2-40B4-BE49-F238E27FC236}">
                <a16:creationId xmlns:a16="http://schemas.microsoft.com/office/drawing/2014/main" id="{D9E61918-E24A-C403-5C85-9578995E9974}"/>
              </a:ext>
            </a:extLst>
          </p:cNvPr>
          <p:cNvGrpSpPr/>
          <p:nvPr/>
        </p:nvGrpSpPr>
        <p:grpSpPr>
          <a:xfrm>
            <a:off x="678418" y="1957759"/>
            <a:ext cx="7772400" cy="4062041"/>
            <a:chOff x="678418" y="1957759"/>
            <a:chExt cx="7772400" cy="4062041"/>
          </a:xfrm>
        </p:grpSpPr>
        <p:sp>
          <p:nvSpPr>
            <p:cNvPr id="8" name="TextBox 7">
              <a:extLst>
                <a:ext uri="{FF2B5EF4-FFF2-40B4-BE49-F238E27FC236}">
                  <a16:creationId xmlns:a16="http://schemas.microsoft.com/office/drawing/2014/main" id="{225B3C63-F7BC-A6A1-9C9D-01E7C6120F2A}"/>
                </a:ext>
              </a:extLst>
            </p:cNvPr>
            <p:cNvSpPr txBox="1"/>
            <p:nvPr/>
          </p:nvSpPr>
          <p:spPr>
            <a:xfrm>
              <a:off x="678418" y="1957759"/>
              <a:ext cx="7772400" cy="2862322"/>
            </a:xfrm>
            <a:prstGeom prst="rect">
              <a:avLst/>
            </a:prstGeom>
            <a:noFill/>
          </p:spPr>
          <p:txBody>
            <a:bodyPr wrap="square" rtlCol="0">
              <a:spAutoFit/>
            </a:bodyPr>
            <a:lstStyle/>
            <a:p>
              <a:pPr marL="285750" indent="-285750">
                <a:buFont typeface="Wingdings" pitchFamily="2" charset="2"/>
                <a:buChar char="Ø"/>
              </a:pPr>
              <a:r>
                <a:rPr lang="en-US" sz="1800" b="1" dirty="0">
                  <a:latin typeface="Calibri" panose="020F0502020204030204" pitchFamily="34" charset="0"/>
                  <a:cs typeface="Calibri" panose="020F0502020204030204" pitchFamily="34" charset="0"/>
                </a:rPr>
                <a:t>Steps to follow</a:t>
              </a: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dirty="0">
                  <a:latin typeface="Calibri" panose="020F0502020204030204" pitchFamily="34" charset="0"/>
                  <a:cs typeface="Calibri" panose="020F0502020204030204" pitchFamily="34" charset="0"/>
                </a:rPr>
                <a:t>Select the icon on your proposal which is still using FORMS-G.</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dirty="0">
                  <a:latin typeface="Calibri" panose="020F0502020204030204" pitchFamily="34" charset="0"/>
                  <a:cs typeface="Calibri" panose="020F0502020204030204" pitchFamily="34" charset="0"/>
                </a:rPr>
                <a:t>Once you select the icon, a new window will populate with prompts that you need to select. In this case, you need to select “Transform Proposal.”</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1EABBB6-7462-3579-7130-64B81F79BE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7" y="3057169"/>
              <a:ext cx="7634765" cy="424885"/>
            </a:xfrm>
            <a:prstGeom prst="rect">
              <a:avLst/>
            </a:prstGeom>
            <a:noFill/>
            <a:ln>
              <a:noFill/>
            </a:ln>
          </p:spPr>
        </p:pic>
        <p:pic>
          <p:nvPicPr>
            <p:cNvPr id="10" name="Picture 9" descr="Graphical user interface, application, Word&#10;&#10;Description automatically generated">
              <a:extLst>
                <a:ext uri="{FF2B5EF4-FFF2-40B4-BE49-F238E27FC236}">
                  <a16:creationId xmlns:a16="http://schemas.microsoft.com/office/drawing/2014/main" id="{B9BEE750-209C-619D-BE35-233921576EE8}"/>
                </a:ext>
              </a:extLst>
            </p:cNvPr>
            <p:cNvPicPr>
              <a:picLocks noChangeAspect="1"/>
            </p:cNvPicPr>
            <p:nvPr/>
          </p:nvPicPr>
          <p:blipFill rotWithShape="1">
            <a:blip r:embed="rId3">
              <a:extLst>
                <a:ext uri="{28A0092B-C50C-407E-A947-70E740481C1C}">
                  <a14:useLocalDpi xmlns:a14="http://schemas.microsoft.com/office/drawing/2010/main" val="0"/>
                </a:ext>
              </a:extLst>
            </a:blip>
            <a:srcRect l="2564" t="4155" r="15385" b="32808"/>
            <a:stretch/>
          </p:blipFill>
          <p:spPr bwMode="auto">
            <a:xfrm>
              <a:off x="754617" y="4343400"/>
              <a:ext cx="4876800" cy="1676400"/>
            </a:xfrm>
            <a:prstGeom prst="rect">
              <a:avLst/>
            </a:prstGeom>
            <a:noFill/>
            <a:ln>
              <a:noFill/>
            </a:ln>
          </p:spPr>
        </p:pic>
      </p:grpSp>
      <p:sp>
        <p:nvSpPr>
          <p:cNvPr id="13" name="TextBox 12">
            <a:extLst>
              <a:ext uri="{FF2B5EF4-FFF2-40B4-BE49-F238E27FC236}">
                <a16:creationId xmlns:a16="http://schemas.microsoft.com/office/drawing/2014/main" id="{966CED6A-2E81-E35D-5BBC-2F12F795E6D8}"/>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22134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0DE2-E85F-D70B-847B-7CE21854608F}"/>
              </a:ext>
            </a:extLst>
          </p:cNvPr>
          <p:cNvSpPr>
            <a:spLocks noGrp="1"/>
          </p:cNvSpPr>
          <p:nvPr>
            <p:ph type="title"/>
          </p:nvPr>
        </p:nvSpPr>
        <p:spPr/>
        <p:txBody>
          <a:bodyPr/>
          <a:lstStyle/>
          <a:p>
            <a:pPr algn="ctr"/>
            <a:r>
              <a:rPr lang="en-US" dirty="0"/>
              <a:t>Transforming a proposal…</a:t>
            </a:r>
          </a:p>
        </p:txBody>
      </p:sp>
      <p:sp>
        <p:nvSpPr>
          <p:cNvPr id="4" name="Slide Number Placeholder 3">
            <a:extLst>
              <a:ext uri="{FF2B5EF4-FFF2-40B4-BE49-F238E27FC236}">
                <a16:creationId xmlns:a16="http://schemas.microsoft.com/office/drawing/2014/main" id="{3CC987B0-12DB-1847-059A-355E9D2DFC85}"/>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12</a:t>
            </a:fld>
            <a:endParaRPr lang="en-US" altLang="en-US" sz="1100">
              <a:solidFill>
                <a:srgbClr val="383272"/>
              </a:solidFill>
            </a:endParaRPr>
          </a:p>
        </p:txBody>
      </p:sp>
      <p:grpSp>
        <p:nvGrpSpPr>
          <p:cNvPr id="7" name="Group 6">
            <a:extLst>
              <a:ext uri="{FF2B5EF4-FFF2-40B4-BE49-F238E27FC236}">
                <a16:creationId xmlns:a16="http://schemas.microsoft.com/office/drawing/2014/main" id="{7A341599-5090-F28A-D84F-2E448E2F5848}"/>
              </a:ext>
            </a:extLst>
          </p:cNvPr>
          <p:cNvGrpSpPr/>
          <p:nvPr/>
        </p:nvGrpSpPr>
        <p:grpSpPr>
          <a:xfrm>
            <a:off x="228600" y="1828800"/>
            <a:ext cx="8001001" cy="4659017"/>
            <a:chOff x="228600" y="1828800"/>
            <a:chExt cx="8001001" cy="4659017"/>
          </a:xfrm>
        </p:grpSpPr>
        <p:sp>
          <p:nvSpPr>
            <p:cNvPr id="8" name="TextBox 7">
              <a:extLst>
                <a:ext uri="{FF2B5EF4-FFF2-40B4-BE49-F238E27FC236}">
                  <a16:creationId xmlns:a16="http://schemas.microsoft.com/office/drawing/2014/main" id="{225B3C63-F7BC-A6A1-9C9D-01E7C6120F2A}"/>
                </a:ext>
              </a:extLst>
            </p:cNvPr>
            <p:cNvSpPr txBox="1"/>
            <p:nvPr/>
          </p:nvSpPr>
          <p:spPr>
            <a:xfrm>
              <a:off x="304800" y="1828800"/>
              <a:ext cx="7924801" cy="4247317"/>
            </a:xfrm>
            <a:prstGeom prst="rect">
              <a:avLst/>
            </a:prstGeom>
            <a:noFill/>
          </p:spPr>
          <p:txBody>
            <a:bodyPr wrap="square" rtlCol="0">
              <a:spAutoFit/>
            </a:bodyPr>
            <a:lstStyle/>
            <a:p>
              <a:pPr marL="285750" indent="-285750">
                <a:buFont typeface="Wingdings" pitchFamily="2" charset="2"/>
                <a:buChar char="§"/>
              </a:pPr>
              <a:r>
                <a:rPr lang="en-US" sz="1800" dirty="0">
                  <a:latin typeface="Calibri" panose="020F0502020204030204" pitchFamily="34" charset="0"/>
                  <a:cs typeface="Calibri" panose="020F0502020204030204" pitchFamily="34" charset="0"/>
                </a:rPr>
                <a:t>Select the new opportunity from the list by clicking on the green plus icon      to the left of the opportunity icon on your proposal which is still using FORMS-G. This process is similar to selecting an opportunity.</a:t>
              </a: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8194" name="Picture 2">
              <a:extLst>
                <a:ext uri="{FF2B5EF4-FFF2-40B4-BE49-F238E27FC236}">
                  <a16:creationId xmlns:a16="http://schemas.microsoft.com/office/drawing/2014/main" id="{BB18C2B5-2540-E55C-92A1-13486981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1917700"/>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ble&#10;&#10;Description automatically generated">
              <a:extLst>
                <a:ext uri="{FF2B5EF4-FFF2-40B4-BE49-F238E27FC236}">
                  <a16:creationId xmlns:a16="http://schemas.microsoft.com/office/drawing/2014/main" id="{2CC5DFCF-D583-5985-762C-7D846BBB9BA0}"/>
                </a:ext>
              </a:extLst>
            </p:cNvPr>
            <p:cNvPicPr>
              <a:picLocks noChangeAspect="1"/>
            </p:cNvPicPr>
            <p:nvPr/>
          </p:nvPicPr>
          <p:blipFill>
            <a:blip r:embed="rId3"/>
            <a:stretch>
              <a:fillRect/>
            </a:stretch>
          </p:blipFill>
          <p:spPr>
            <a:xfrm>
              <a:off x="228600" y="2906644"/>
              <a:ext cx="5410200" cy="3581173"/>
            </a:xfrm>
            <a:prstGeom prst="rect">
              <a:avLst/>
            </a:prstGeom>
          </p:spPr>
        </p:pic>
      </p:grpSp>
      <p:sp>
        <p:nvSpPr>
          <p:cNvPr id="11" name="TextBox 10">
            <a:extLst>
              <a:ext uri="{FF2B5EF4-FFF2-40B4-BE49-F238E27FC236}">
                <a16:creationId xmlns:a16="http://schemas.microsoft.com/office/drawing/2014/main" id="{5CD8454B-D914-5CB8-F411-740517801B4C}"/>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39733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0DE2-E85F-D70B-847B-7CE21854608F}"/>
              </a:ext>
            </a:extLst>
          </p:cNvPr>
          <p:cNvSpPr>
            <a:spLocks noGrp="1"/>
          </p:cNvSpPr>
          <p:nvPr>
            <p:ph type="title"/>
          </p:nvPr>
        </p:nvSpPr>
        <p:spPr/>
        <p:txBody>
          <a:bodyPr/>
          <a:lstStyle/>
          <a:p>
            <a:pPr algn="ctr"/>
            <a:r>
              <a:rPr lang="en-US" dirty="0"/>
              <a:t>Transforming a Proposal….</a:t>
            </a:r>
          </a:p>
        </p:txBody>
      </p:sp>
      <p:sp>
        <p:nvSpPr>
          <p:cNvPr id="4" name="Slide Number Placeholder 3">
            <a:extLst>
              <a:ext uri="{FF2B5EF4-FFF2-40B4-BE49-F238E27FC236}">
                <a16:creationId xmlns:a16="http://schemas.microsoft.com/office/drawing/2014/main" id="{3CC987B0-12DB-1847-059A-355E9D2DFC85}"/>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13</a:t>
            </a:fld>
            <a:endParaRPr lang="en-US" altLang="en-US" sz="1100">
              <a:solidFill>
                <a:srgbClr val="383272"/>
              </a:solidFill>
            </a:endParaRPr>
          </a:p>
        </p:txBody>
      </p:sp>
      <p:sp>
        <p:nvSpPr>
          <p:cNvPr id="8" name="TextBox 7">
            <a:extLst>
              <a:ext uri="{FF2B5EF4-FFF2-40B4-BE49-F238E27FC236}">
                <a16:creationId xmlns:a16="http://schemas.microsoft.com/office/drawing/2014/main" id="{225B3C63-F7BC-A6A1-9C9D-01E7C6120F2A}"/>
              </a:ext>
            </a:extLst>
          </p:cNvPr>
          <p:cNvSpPr txBox="1"/>
          <p:nvPr/>
        </p:nvSpPr>
        <p:spPr>
          <a:xfrm>
            <a:off x="381000" y="1751886"/>
            <a:ext cx="8267700" cy="4616648"/>
          </a:xfrm>
          <a:prstGeom prst="rect">
            <a:avLst/>
          </a:prstGeom>
          <a:noFill/>
        </p:spPr>
        <p:txBody>
          <a:bodyPr wrap="square" rtlCol="0">
            <a:spAutoFit/>
          </a:bodyPr>
          <a:lstStyle/>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Edit the Proposal Name for the new proposal as desired. </a:t>
            </a:r>
          </a:p>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If you do not want to copy the attached documents, uncheck the Copy Attachments checkbox. Select the Validation Type if a different type is required.</a:t>
            </a: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Fill out the due date. Click Transform Proposal. </a:t>
            </a:r>
          </a:p>
          <a:p>
            <a:pPr marL="285750" indent="-285750">
              <a:buFont typeface="Wingdings" pitchFamily="2" charset="2"/>
              <a:buChar char="§"/>
            </a:pPr>
            <a:r>
              <a:rPr lang="en-US" sz="1400" dirty="0">
                <a:latin typeface="Calibri" panose="020F0502020204030204" pitchFamily="34" charset="0"/>
                <a:cs typeface="Calibri" panose="020F0502020204030204" pitchFamily="34" charset="0"/>
              </a:rPr>
              <a:t>Your new proposal will appear in the Proposals List.</a:t>
            </a:r>
          </a:p>
        </p:txBody>
      </p:sp>
      <p:pic>
        <p:nvPicPr>
          <p:cNvPr id="5" name="Picture 4" descr="Graphical user interface, text, application&#10;&#10;Description automatically generated">
            <a:extLst>
              <a:ext uri="{FF2B5EF4-FFF2-40B4-BE49-F238E27FC236}">
                <a16:creationId xmlns:a16="http://schemas.microsoft.com/office/drawing/2014/main" id="{1EC6641A-A156-7934-7D1D-75AC1AB13E8F}"/>
              </a:ext>
            </a:extLst>
          </p:cNvPr>
          <p:cNvPicPr>
            <a:picLocks noChangeAspect="1"/>
          </p:cNvPicPr>
          <p:nvPr/>
        </p:nvPicPr>
        <p:blipFill rotWithShape="1">
          <a:blip r:embed="rId2"/>
          <a:srcRect r="1538"/>
          <a:stretch/>
        </p:blipFill>
        <p:spPr>
          <a:xfrm>
            <a:off x="1600200" y="2743200"/>
            <a:ext cx="4876800" cy="3029875"/>
          </a:xfrm>
          <a:prstGeom prst="rect">
            <a:avLst/>
          </a:prstGeom>
        </p:spPr>
      </p:pic>
      <p:sp>
        <p:nvSpPr>
          <p:cNvPr id="9" name="TextBox 8">
            <a:extLst>
              <a:ext uri="{FF2B5EF4-FFF2-40B4-BE49-F238E27FC236}">
                <a16:creationId xmlns:a16="http://schemas.microsoft.com/office/drawing/2014/main" id="{E482E5AF-77FB-D708-E2D1-F562A88CC13D}"/>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54052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533400" y="495300"/>
            <a:ext cx="8153400" cy="1028700"/>
          </a:xfrm>
        </p:spPr>
        <p:txBody>
          <a:bodyPr>
            <a:noAutofit/>
          </a:bodyPr>
          <a:lstStyle/>
          <a:p>
            <a:pPr algn="ctr"/>
            <a:r>
              <a:rPr lang="en-US" altLang="en-US" dirty="0"/>
              <a:t>FORMS-H Checklist</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14</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6" name="TextBox 5">
            <a:extLst>
              <a:ext uri="{FF2B5EF4-FFF2-40B4-BE49-F238E27FC236}">
                <a16:creationId xmlns:a16="http://schemas.microsoft.com/office/drawing/2014/main" id="{828108DA-DC2A-4823-7C84-74866BCC347A}"/>
              </a:ext>
            </a:extLst>
          </p:cNvPr>
          <p:cNvSpPr txBox="1"/>
          <p:nvPr/>
        </p:nvSpPr>
        <p:spPr>
          <a:xfrm>
            <a:off x="931411" y="2209800"/>
            <a:ext cx="7069589" cy="2554545"/>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NIH forms and instructions have been updated to support the new sharing requirements. The FORMS-H application instructions are posted. Please click </a:t>
            </a:r>
            <a:r>
              <a:rPr lang="en-US" sz="2000" b="0" i="0" u="none" strike="noStrike" dirty="0">
                <a:solidFill>
                  <a:srgbClr val="000000"/>
                </a:solidFill>
                <a:effectLst/>
                <a:latin typeface="Calibri" panose="020F0502020204030204" pitchFamily="34" charset="0"/>
                <a:cs typeface="Calibri" panose="020F0502020204030204" pitchFamily="34" charset="0"/>
                <a:hlinkClick r:id="rId3"/>
              </a:rPr>
              <a:t>here</a:t>
            </a:r>
            <a:r>
              <a:rPr lang="en-US" sz="2000" b="0" i="0" u="none" strike="noStrike" dirty="0">
                <a:solidFill>
                  <a:srgbClr val="000000"/>
                </a:solidFill>
                <a:effectLst/>
                <a:latin typeface="Calibri" panose="020F0502020204030204" pitchFamily="34" charset="0"/>
                <a:cs typeface="Calibri" panose="020F0502020204030204" pitchFamily="34" charset="0"/>
              </a:rPr>
              <a:t> to find the updated instructions.</a:t>
            </a:r>
          </a:p>
          <a:p>
            <a:pPr algn="l"/>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algn="l"/>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It is</a:t>
            </a:r>
            <a:r>
              <a:rPr lang="en-US" sz="2000" b="0" i="0" u="none" strike="noStrike" dirty="0">
                <a:solidFill>
                  <a:srgbClr val="000000"/>
                </a:solidFill>
                <a:effectLst/>
                <a:latin typeface="Calibri" panose="020F0502020204030204" pitchFamily="34" charset="0"/>
                <a:cs typeface="Calibri" panose="020F0502020204030204" pitchFamily="34" charset="0"/>
              </a:rPr>
              <a:t> time to get to work on your applications now following the FORMS-H checklist, which will help you navigate the changes.</a:t>
            </a:r>
          </a:p>
        </p:txBody>
      </p:sp>
    </p:spTree>
    <p:extLst>
      <p:ext uri="{BB962C8B-B14F-4D97-AF65-F5344CB8AC3E}">
        <p14:creationId xmlns:p14="http://schemas.microsoft.com/office/powerpoint/2010/main" val="131482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p:txBody>
          <a:bodyPr>
            <a:normAutofit/>
          </a:bodyPr>
          <a:lstStyle/>
          <a:p>
            <a:pPr algn="ctr"/>
            <a:r>
              <a:rPr lang="en-US" altLang="en-US" dirty="0"/>
              <a:t>FORMS-H Checklist…</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15</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graphicFrame>
        <p:nvGraphicFramePr>
          <p:cNvPr id="3" name="Table 4">
            <a:extLst>
              <a:ext uri="{FF2B5EF4-FFF2-40B4-BE49-F238E27FC236}">
                <a16:creationId xmlns:a16="http://schemas.microsoft.com/office/drawing/2014/main" id="{EE3D4CB6-D0FB-9F3C-7DFA-283D7252C135}"/>
              </a:ext>
            </a:extLst>
          </p:cNvPr>
          <p:cNvGraphicFramePr>
            <a:graphicFrameLocks noGrp="1"/>
          </p:cNvGraphicFramePr>
          <p:nvPr>
            <p:extLst>
              <p:ext uri="{D42A27DB-BD31-4B8C-83A1-F6EECF244321}">
                <p14:modId xmlns:p14="http://schemas.microsoft.com/office/powerpoint/2010/main" val="3336513451"/>
              </p:ext>
            </p:extLst>
          </p:nvPr>
        </p:nvGraphicFramePr>
        <p:xfrm>
          <a:off x="952499" y="2057400"/>
          <a:ext cx="7239001" cy="3532686"/>
        </p:xfrm>
        <a:graphic>
          <a:graphicData uri="http://schemas.openxmlformats.org/drawingml/2006/table">
            <a:tbl>
              <a:tblPr firstRow="1" bandRow="1">
                <a:tableStyleId>{BC89EF96-8CEA-46FF-86C4-4CE0E7609802}</a:tableStyleId>
              </a:tblPr>
              <a:tblGrid>
                <a:gridCol w="571833">
                  <a:extLst>
                    <a:ext uri="{9D8B030D-6E8A-4147-A177-3AD203B41FA5}">
                      <a16:colId xmlns:a16="http://schemas.microsoft.com/office/drawing/2014/main" val="103101359"/>
                    </a:ext>
                  </a:extLst>
                </a:gridCol>
                <a:gridCol w="6667168">
                  <a:extLst>
                    <a:ext uri="{9D8B030D-6E8A-4147-A177-3AD203B41FA5}">
                      <a16:colId xmlns:a16="http://schemas.microsoft.com/office/drawing/2014/main" val="4194964399"/>
                    </a:ext>
                  </a:extLst>
                </a:gridCol>
              </a:tblGrid>
              <a:tr h="1259175">
                <a:tc>
                  <a:txBody>
                    <a:bodyPr/>
                    <a:lstStyle/>
                    <a:p>
                      <a:r>
                        <a:rPr lang="en-US"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Use an application form package with a Competition ID that includes “FORMS-H”. Please click </a:t>
                      </a:r>
                      <a:r>
                        <a:rPr lang="en-US" sz="1800" b="0" i="0" u="none" strike="noStrike" dirty="0">
                          <a:solidFill>
                            <a:srgbClr val="000000"/>
                          </a:solidFill>
                          <a:effectLst/>
                          <a:latin typeface="Calibri" panose="020F0502020204030204" pitchFamily="34" charset="0"/>
                          <a:cs typeface="Calibri" panose="020F0502020204030204" pitchFamily="34" charset="0"/>
                          <a:hlinkClick r:id="rId3"/>
                        </a:rPr>
                        <a:t>here</a:t>
                      </a:r>
                      <a:r>
                        <a:rPr lang="en-US" sz="1800" b="0" i="0" u="none" strike="noStrike" dirty="0">
                          <a:solidFill>
                            <a:srgbClr val="000000"/>
                          </a:solidFill>
                          <a:effectLst/>
                          <a:latin typeface="Calibri" panose="020F0502020204030204" pitchFamily="34" charset="0"/>
                          <a:cs typeface="Calibri" panose="020F0502020204030204" pitchFamily="34" charset="0"/>
                        </a:rPr>
                        <a:t> if you are not sure how to identify the correct form.</a:t>
                      </a:r>
                    </a:p>
                  </a:txBody>
                  <a:tcPr/>
                </a:tc>
                <a:extLst>
                  <a:ext uri="{0D108BD9-81ED-4DB2-BD59-A6C34878D82A}">
                    <a16:rowId xmlns:a16="http://schemas.microsoft.com/office/drawing/2014/main" val="1535567163"/>
                  </a:ext>
                </a:extLst>
              </a:tr>
              <a:tr h="881423">
                <a:tc>
                  <a:txBody>
                    <a:bodyPr/>
                    <a:lstStyle/>
                    <a:p>
                      <a:r>
                        <a:rPr lang="en-US"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Use the </a:t>
                      </a:r>
                      <a:r>
                        <a:rPr lang="en-US" sz="1800" b="1" i="0" u="none" strike="noStrike" dirty="0">
                          <a:solidFill>
                            <a:srgbClr val="1462E0"/>
                          </a:solidFill>
                          <a:effectLst/>
                          <a:latin typeface="Calibri" panose="020F0502020204030204" pitchFamily="34" charset="0"/>
                          <a:cs typeface="Calibri" panose="020F0502020204030204" pitchFamily="34" charset="0"/>
                          <a:hlinkClick r:id="rId4"/>
                        </a:rPr>
                        <a:t>SF424 (R&amp;R) – Version H</a:t>
                      </a:r>
                      <a:r>
                        <a:rPr lang="en-US" sz="1800" b="0" i="0" u="none" strike="noStrike" dirty="0">
                          <a:solidFill>
                            <a:srgbClr val="000000"/>
                          </a:solidFill>
                          <a:effectLst/>
                          <a:latin typeface="Calibri" panose="020F0502020204030204" pitchFamily="34" charset="0"/>
                          <a:cs typeface="Calibri" panose="020F0502020204030204" pitchFamily="34" charset="0"/>
                        </a:rPr>
                        <a:t> application form instructions on the </a:t>
                      </a:r>
                      <a:r>
                        <a:rPr lang="en-US" sz="1800" b="1" i="0" u="none" strike="noStrike" dirty="0">
                          <a:solidFill>
                            <a:srgbClr val="1462E0"/>
                          </a:solidFill>
                          <a:effectLst/>
                          <a:latin typeface="Calibri" panose="020F0502020204030204" pitchFamily="34" charset="0"/>
                          <a:cs typeface="Calibri" panose="020F0502020204030204" pitchFamily="34" charset="0"/>
                          <a:hlinkClick r:id="rId5"/>
                        </a:rPr>
                        <a:t>How to Apply – Application Guide</a:t>
                      </a:r>
                      <a:r>
                        <a:rPr lang="en-US" sz="1800" b="0" i="0" u="none" strike="noStrike" dirty="0">
                          <a:solidFill>
                            <a:srgbClr val="000000"/>
                          </a:solidFill>
                          <a:effectLst/>
                          <a:latin typeface="Calibri" panose="020F0502020204030204" pitchFamily="34" charset="0"/>
                          <a:cs typeface="Calibri" panose="020F0502020204030204" pitchFamily="34" charset="0"/>
                        </a:rPr>
                        <a:t> page.</a:t>
                      </a:r>
                    </a:p>
                  </a:txBody>
                  <a:tcPr/>
                </a:tc>
                <a:extLst>
                  <a:ext uri="{0D108BD9-81ED-4DB2-BD59-A6C34878D82A}">
                    <a16:rowId xmlns:a16="http://schemas.microsoft.com/office/drawing/2014/main" val="2549761586"/>
                  </a:ext>
                </a:extLst>
              </a:tr>
              <a:tr h="510665">
                <a:tc>
                  <a:txBody>
                    <a:bodyPr/>
                    <a:lstStyle/>
                    <a:p>
                      <a:r>
                        <a:rPr lang="en-US"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Determine if your proposed </a:t>
                      </a:r>
                      <a:r>
                        <a:rPr lang="en-US" sz="1800" b="1" i="0" u="none" strike="noStrike" dirty="0">
                          <a:solidFill>
                            <a:srgbClr val="1462E0"/>
                          </a:solidFill>
                          <a:effectLst/>
                          <a:latin typeface="Calibri" panose="020F0502020204030204" pitchFamily="34" charset="0"/>
                          <a:cs typeface="Calibri" panose="020F0502020204030204" pitchFamily="34" charset="0"/>
                          <a:hlinkClick r:id="rId6"/>
                        </a:rPr>
                        <a:t>research is subject to the DMS policy</a:t>
                      </a:r>
                      <a:r>
                        <a:rPr lang="en-US" sz="1800" b="0" i="0" u="none" strike="noStrike" dirty="0">
                          <a:solidFill>
                            <a:srgbClr val="000000"/>
                          </a:solidFill>
                          <a:effectLst/>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666723721"/>
                  </a:ext>
                </a:extLst>
              </a:tr>
              <a:tr h="881423">
                <a:tc>
                  <a:txBody>
                    <a:bodyPr/>
                    <a:lstStyle/>
                    <a:p>
                      <a:r>
                        <a:rPr lang="en-US" dirty="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Identify appropriate methods/approaches and repositories for </a:t>
                      </a:r>
                      <a:r>
                        <a:rPr lang="en-US" sz="1800" b="1" i="0" u="none" strike="noStrike" dirty="0">
                          <a:solidFill>
                            <a:srgbClr val="1462E0"/>
                          </a:solidFill>
                          <a:effectLst/>
                          <a:latin typeface="Calibri" panose="020F0502020204030204" pitchFamily="34" charset="0"/>
                          <a:cs typeface="Calibri" panose="020F0502020204030204" pitchFamily="34" charset="0"/>
                          <a:hlinkClick r:id="rId7"/>
                        </a:rPr>
                        <a:t>managing</a:t>
                      </a:r>
                      <a:r>
                        <a:rPr lang="en-US" sz="1800" b="0" i="0" u="none" strike="noStrike" dirty="0">
                          <a:solidFill>
                            <a:srgbClr val="000000"/>
                          </a:solidFill>
                          <a:effectLst/>
                          <a:latin typeface="Calibri" panose="020F0502020204030204" pitchFamily="34" charset="0"/>
                          <a:cs typeface="Calibri" panose="020F0502020204030204" pitchFamily="34" charset="0"/>
                        </a:rPr>
                        <a:t> and </a:t>
                      </a:r>
                      <a:r>
                        <a:rPr lang="en-US" sz="1800" b="1" i="0" u="none" strike="noStrike" dirty="0">
                          <a:solidFill>
                            <a:srgbClr val="1462E0"/>
                          </a:solidFill>
                          <a:effectLst/>
                          <a:latin typeface="Calibri" panose="020F0502020204030204" pitchFamily="34" charset="0"/>
                          <a:cs typeface="Calibri" panose="020F0502020204030204" pitchFamily="34" charset="0"/>
                          <a:hlinkClick r:id="rId8"/>
                        </a:rPr>
                        <a:t>sharing scientific data</a:t>
                      </a:r>
                      <a:r>
                        <a:rPr lang="en-US" sz="1800" b="0" i="0" u="none" strike="noStrike" dirty="0">
                          <a:solidFill>
                            <a:srgbClr val="000000"/>
                          </a:solidFill>
                          <a:effectLst/>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006228159"/>
                  </a:ext>
                </a:extLst>
              </a:tr>
            </a:tbl>
          </a:graphicData>
        </a:graphic>
      </p:graphicFrame>
    </p:spTree>
    <p:extLst>
      <p:ext uri="{BB962C8B-B14F-4D97-AF65-F5344CB8AC3E}">
        <p14:creationId xmlns:p14="http://schemas.microsoft.com/office/powerpoint/2010/main" val="192748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p:txBody>
          <a:bodyPr>
            <a:normAutofit/>
          </a:bodyPr>
          <a:lstStyle/>
          <a:p>
            <a:pPr algn="ctr"/>
            <a:r>
              <a:rPr lang="en-US" altLang="en-US" dirty="0"/>
              <a:t>FORMS-H Checklist….</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16</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graphicFrame>
        <p:nvGraphicFramePr>
          <p:cNvPr id="3" name="Table 4">
            <a:extLst>
              <a:ext uri="{FF2B5EF4-FFF2-40B4-BE49-F238E27FC236}">
                <a16:creationId xmlns:a16="http://schemas.microsoft.com/office/drawing/2014/main" id="{EE3D4CB6-D0FB-9F3C-7DFA-283D7252C135}"/>
              </a:ext>
            </a:extLst>
          </p:cNvPr>
          <p:cNvGraphicFramePr>
            <a:graphicFrameLocks noGrp="1"/>
          </p:cNvGraphicFramePr>
          <p:nvPr>
            <p:extLst>
              <p:ext uri="{D42A27DB-BD31-4B8C-83A1-F6EECF244321}">
                <p14:modId xmlns:p14="http://schemas.microsoft.com/office/powerpoint/2010/main" val="652517974"/>
              </p:ext>
            </p:extLst>
          </p:nvPr>
        </p:nvGraphicFramePr>
        <p:xfrm>
          <a:off x="914400" y="2195188"/>
          <a:ext cx="7315200" cy="3138812"/>
        </p:xfrm>
        <a:graphic>
          <a:graphicData uri="http://schemas.openxmlformats.org/drawingml/2006/table">
            <a:tbl>
              <a:tblPr firstRow="1" bandRow="1">
                <a:tableStyleId>{BC89EF96-8CEA-46FF-86C4-4CE0E7609802}</a:tableStyleId>
              </a:tblPr>
              <a:tblGrid>
                <a:gridCol w="577853">
                  <a:extLst>
                    <a:ext uri="{9D8B030D-6E8A-4147-A177-3AD203B41FA5}">
                      <a16:colId xmlns:a16="http://schemas.microsoft.com/office/drawing/2014/main" val="103101359"/>
                    </a:ext>
                  </a:extLst>
                </a:gridCol>
                <a:gridCol w="6737347">
                  <a:extLst>
                    <a:ext uri="{9D8B030D-6E8A-4147-A177-3AD203B41FA5}">
                      <a16:colId xmlns:a16="http://schemas.microsoft.com/office/drawing/2014/main" val="4194964399"/>
                    </a:ext>
                  </a:extLst>
                </a:gridCol>
              </a:tblGrid>
              <a:tr h="969262">
                <a:tc>
                  <a:txBody>
                    <a:bodyPr/>
                    <a:lstStyle/>
                    <a:p>
                      <a:r>
                        <a:rPr lang="en-US" dirty="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1462E0"/>
                          </a:solidFill>
                          <a:effectLst/>
                          <a:latin typeface="Calibri" panose="020F0502020204030204" pitchFamily="34" charset="0"/>
                          <a:cs typeface="Calibri" panose="020F0502020204030204" pitchFamily="34" charset="0"/>
                          <a:hlinkClick r:id="rId3"/>
                        </a:rPr>
                        <a:t>Develop a Plan</a:t>
                      </a:r>
                      <a:r>
                        <a:rPr lang="en-US" sz="1800" b="0" i="0" u="none" strike="noStrike" dirty="0">
                          <a:solidFill>
                            <a:srgbClr val="000000"/>
                          </a:solidFill>
                          <a:effectLst/>
                          <a:latin typeface="Calibri" panose="020F0502020204030204" pitchFamily="34" charset="0"/>
                          <a:cs typeface="Calibri" panose="020F0502020204030204" pitchFamily="34" charset="0"/>
                        </a:rPr>
                        <a:t> for managing and sharing scientific data and submit this Plan within the funding application or proposal.</a:t>
                      </a:r>
                    </a:p>
                  </a:txBody>
                  <a:tcPr/>
                </a:tc>
                <a:extLst>
                  <a:ext uri="{0D108BD9-81ED-4DB2-BD59-A6C34878D82A}">
                    <a16:rowId xmlns:a16="http://schemas.microsoft.com/office/drawing/2014/main" val="1535567163"/>
                  </a:ext>
                </a:extLst>
              </a:tr>
              <a:tr h="1006435">
                <a:tc>
                  <a:txBody>
                    <a:bodyPr/>
                    <a:lstStyle/>
                    <a:p>
                      <a:r>
                        <a:rPr lang="en-US" dirty="0"/>
                        <a:t>6.</a:t>
                      </a:r>
                    </a:p>
                  </a:txBody>
                  <a:tcPr/>
                </a:tc>
                <a:tc>
                  <a:txBody>
                    <a:bodyPr/>
                    <a:lstStyle/>
                    <a:p>
                      <a:pPr marL="0" indent="0" algn="l">
                        <a:buFontTx/>
                        <a:buNone/>
                      </a:pPr>
                      <a:r>
                        <a:rPr lang="en-US" sz="1800" b="1" i="0" u="none" strike="noStrike" dirty="0">
                          <a:solidFill>
                            <a:srgbClr val="1462E0"/>
                          </a:solidFill>
                          <a:effectLst/>
                          <a:latin typeface="Calibri" panose="020F0502020204030204" pitchFamily="34" charset="0"/>
                          <a:cs typeface="Calibri" panose="020F0502020204030204" pitchFamily="34" charset="0"/>
                          <a:hlinkClick r:id="rId4"/>
                        </a:rPr>
                        <a:t>Estimate and request funds</a:t>
                      </a:r>
                      <a:r>
                        <a:rPr lang="en-US" sz="1800" b="0" i="0" u="none" strike="noStrike" dirty="0">
                          <a:solidFill>
                            <a:srgbClr val="000000"/>
                          </a:solidFill>
                          <a:effectLst/>
                          <a:latin typeface="Calibri" panose="020F0502020204030204" pitchFamily="34" charset="0"/>
                          <a:cs typeface="Calibri" panose="020F0502020204030204" pitchFamily="34" charset="0"/>
                        </a:rPr>
                        <a:t> for data management and sharing activities if not already covered by the institution or other sources.</a:t>
                      </a:r>
                    </a:p>
                  </a:txBody>
                  <a:tcPr/>
                </a:tc>
                <a:extLst>
                  <a:ext uri="{0D108BD9-81ED-4DB2-BD59-A6C34878D82A}">
                    <a16:rowId xmlns:a16="http://schemas.microsoft.com/office/drawing/2014/main" val="2549761586"/>
                  </a:ext>
                </a:extLst>
              </a:tr>
              <a:tr h="1163115">
                <a:tc>
                  <a:txBody>
                    <a:bodyPr/>
                    <a:lstStyle/>
                    <a:p>
                      <a:r>
                        <a:rPr lang="en-US" dirty="0"/>
                        <a:t>7.</a:t>
                      </a:r>
                    </a:p>
                  </a:txBody>
                  <a:tcPr/>
                </a:tc>
                <a:tc>
                  <a:txBody>
                    <a:bodyPr/>
                    <a:lstStyle/>
                    <a:p>
                      <a:pPr marL="0" indent="0" algn="l">
                        <a:buFont typeface="Wingdings" pitchFamily="2" charset="2"/>
                        <a:buNone/>
                      </a:pPr>
                      <a:r>
                        <a:rPr lang="en-US" sz="1800" b="0" i="0" u="none" strike="noStrike" dirty="0">
                          <a:solidFill>
                            <a:srgbClr val="000000"/>
                          </a:solidFill>
                          <a:effectLst/>
                          <a:latin typeface="Calibri" panose="020F0502020204030204" pitchFamily="34" charset="0"/>
                          <a:cs typeface="Calibri" panose="020F0502020204030204" pitchFamily="34" charset="0"/>
                        </a:rPr>
                        <a:t>Upon submission check all applicable application files in eRA Commons (e-Application; Data Management and Sharing (DMS) Plan; e-Submission-PHS Assignment Request Form; cover letter)</a:t>
                      </a:r>
                    </a:p>
                  </a:txBody>
                  <a:tcPr/>
                </a:tc>
                <a:extLst>
                  <a:ext uri="{0D108BD9-81ED-4DB2-BD59-A6C34878D82A}">
                    <a16:rowId xmlns:a16="http://schemas.microsoft.com/office/drawing/2014/main" val="3666723721"/>
                  </a:ext>
                </a:extLst>
              </a:tr>
            </a:tbl>
          </a:graphicData>
        </a:graphic>
      </p:graphicFrame>
    </p:spTree>
    <p:extLst>
      <p:ext uri="{BB962C8B-B14F-4D97-AF65-F5344CB8AC3E}">
        <p14:creationId xmlns:p14="http://schemas.microsoft.com/office/powerpoint/2010/main" val="256493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p:txBody>
          <a:bodyPr>
            <a:normAutofit/>
          </a:bodyPr>
          <a:lstStyle/>
          <a:p>
            <a:pPr algn="ctr"/>
            <a:r>
              <a:rPr lang="en-US" altLang="en-US" dirty="0"/>
              <a:t>Additional Resources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17</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4" name="TextBox 3">
            <a:extLst>
              <a:ext uri="{FF2B5EF4-FFF2-40B4-BE49-F238E27FC236}">
                <a16:creationId xmlns:a16="http://schemas.microsoft.com/office/drawing/2014/main" id="{47490F38-A0B3-8A0C-9CE5-46E9E708FA7F}"/>
              </a:ext>
            </a:extLst>
          </p:cNvPr>
          <p:cNvSpPr txBox="1"/>
          <p:nvPr/>
        </p:nvSpPr>
        <p:spPr>
          <a:xfrm>
            <a:off x="685800" y="2133600"/>
            <a:ext cx="7704354" cy="3276282"/>
          </a:xfrm>
          <a:prstGeom prst="rect">
            <a:avLst/>
          </a:prstGeom>
          <a:noFill/>
        </p:spPr>
        <p:txBody>
          <a:bodyPr wrap="square">
            <a:spAutoFit/>
          </a:bodyPr>
          <a:lstStyle/>
          <a:p>
            <a:pPr marL="285750" indent="-285750" algn="l">
              <a:lnSpc>
                <a:spcPct val="150000"/>
              </a:lnSpc>
              <a:buFont typeface="Wingdings" pitchFamily="2" charset="2"/>
              <a:buChar char="Ø"/>
            </a:pPr>
            <a:r>
              <a:rPr lang="en-US" sz="2000" b="0" i="0" u="none" strike="noStrike" dirty="0">
                <a:solidFill>
                  <a:srgbClr val="1A1A1A"/>
                </a:solidFill>
                <a:effectLst/>
                <a:latin typeface="Calibri" panose="020F0502020204030204" pitchFamily="34" charset="0"/>
                <a:cs typeface="Calibri" panose="020F0502020204030204" pitchFamily="34" charset="0"/>
              </a:rPr>
              <a:t>FORMS-H Forms &amp; Instructions</a:t>
            </a: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3"/>
              </a:rPr>
              <a:t>How to Apply – Application Guide</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4"/>
              </a:rPr>
              <a:t>Annotated Forms Sets</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5"/>
              </a:rPr>
              <a:t>High-level Summary of Form Changes in FORMS-H Application Packages</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6"/>
              </a:rPr>
              <a:t>Do I Have the Right Form Version For My Application?</a:t>
            </a:r>
            <a:endParaRPr lang="en-US" sz="2000" b="0" i="0" u="none" strike="noStrike" dirty="0">
              <a:solidFill>
                <a:srgbClr val="1A1A1A"/>
              </a:solidFill>
              <a:effectLst/>
              <a:latin typeface="Calibri" panose="020F0502020204030204" pitchFamily="34" charset="0"/>
              <a:cs typeface="Calibri" panose="020F0502020204030204" pitchFamily="34" charset="0"/>
            </a:endParaRPr>
          </a:p>
          <a:p>
            <a:pPr marL="742950" lvl="1" indent="-285750" algn="l">
              <a:lnSpc>
                <a:spcPct val="150000"/>
              </a:lnSpc>
              <a:buFont typeface="Arial" panose="020B0604020202020204" pitchFamily="34" charset="0"/>
              <a:buChar char="•"/>
            </a:pPr>
            <a:r>
              <a:rPr lang="en-US" sz="2000" b="1" i="0" u="none" strike="noStrike" dirty="0">
                <a:solidFill>
                  <a:srgbClr val="1462E0"/>
                </a:solidFill>
                <a:effectLst/>
                <a:latin typeface="Calibri" panose="020F0502020204030204" pitchFamily="34" charset="0"/>
                <a:cs typeface="Calibri" panose="020F0502020204030204" pitchFamily="34" charset="0"/>
                <a:hlinkClick r:id="rId7"/>
              </a:rPr>
              <a:t>Applying Electronically FAQs</a:t>
            </a:r>
            <a:endParaRPr lang="en-US" sz="2000" b="1" i="0" u="none" strike="noStrike" dirty="0">
              <a:solidFill>
                <a:srgbClr val="1462E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44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FORMS-H: Significant Changes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18</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5" name="TextBox 4">
            <a:extLst>
              <a:ext uri="{FF2B5EF4-FFF2-40B4-BE49-F238E27FC236}">
                <a16:creationId xmlns:a16="http://schemas.microsoft.com/office/drawing/2014/main" id="{ACF99290-6FAF-73AB-3A02-EDD1A4660D7A}"/>
              </a:ext>
            </a:extLst>
          </p:cNvPr>
          <p:cNvSpPr txBox="1"/>
          <p:nvPr/>
        </p:nvSpPr>
        <p:spPr>
          <a:xfrm>
            <a:off x="299782" y="2438400"/>
            <a:ext cx="8124395" cy="2554545"/>
          </a:xfrm>
          <a:prstGeom prst="rect">
            <a:avLst/>
          </a:prstGeom>
          <a:noFill/>
        </p:spPr>
        <p:txBody>
          <a:bodyPr wrap="square">
            <a:spAutoFit/>
          </a:bodyPr>
          <a:lstStyle/>
          <a:p>
            <a:pPr marL="800100" lvl="1" indent="-342900">
              <a:buFont typeface="Wingdings" pitchFamily="2" charset="2"/>
              <a:buChar char="Ø"/>
            </a:pPr>
            <a:r>
              <a:rPr lang="en-US" sz="2000" b="0" i="0" dirty="0">
                <a:solidFill>
                  <a:srgbClr val="444444"/>
                </a:solidFill>
                <a:effectLst/>
                <a:latin typeface="Calibri" panose="020F0502020204030204" pitchFamily="34" charset="0"/>
                <a:cs typeface="Calibri" panose="020F0502020204030204" pitchFamily="34" charset="0"/>
              </a:rPr>
              <a:t>FORMS-H application packages incorporate the latest versions of the PHS forms managed by NIH (OMB Number: 0925-0001 and 0925-0770, Expiration Date: 09/30/2024). OMB approval for FORMS-H changes are underway and the updated expiration dates will be provided and incorporated once they are finalized on the NIH </a:t>
            </a:r>
            <a:r>
              <a:rPr lang="en-US" sz="2000" b="0" i="0" dirty="0">
                <a:solidFill>
                  <a:srgbClr val="444444"/>
                </a:solidFill>
                <a:effectLst/>
                <a:latin typeface="Calibri" panose="020F0502020204030204" pitchFamily="34" charset="0"/>
                <a:cs typeface="Calibri" panose="020F0502020204030204" pitchFamily="34" charset="0"/>
                <a:hlinkClick r:id="rId3"/>
              </a:rPr>
              <a:t>website</a:t>
            </a:r>
            <a:r>
              <a:rPr lang="en-US" sz="2000" b="0" i="0" dirty="0">
                <a:solidFill>
                  <a:srgbClr val="444444"/>
                </a:solidFill>
                <a:effectLst/>
                <a:latin typeface="Calibri" panose="020F0502020204030204" pitchFamily="34" charset="0"/>
                <a:cs typeface="Calibri" panose="020F0502020204030204" pitchFamily="34" charset="0"/>
              </a:rPr>
              <a:t>.</a:t>
            </a:r>
          </a:p>
          <a:p>
            <a:pPr algn="l"/>
            <a:endParaRPr lang="en-US" sz="2000" b="0" i="0" dirty="0">
              <a:solidFill>
                <a:srgbClr val="444444"/>
              </a:solidFill>
              <a:effectLst/>
              <a:latin typeface="Calibri" panose="020F0502020204030204" pitchFamily="34" charset="0"/>
              <a:cs typeface="Calibri" panose="020F0502020204030204" pitchFamily="34" charset="0"/>
            </a:endParaRPr>
          </a:p>
          <a:p>
            <a:pPr algn="l"/>
            <a:endParaRPr lang="en-US" sz="2000" b="1"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584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r>
              <a:rPr lang="en-US" dirty="0"/>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a:t>
            </a:fld>
            <a:endParaRPr lang="en-US" altLang="en-US" sz="1100">
              <a:solidFill>
                <a:srgbClr val="383272"/>
              </a:solidFill>
            </a:endParaRPr>
          </a:p>
        </p:txBody>
      </p:sp>
      <p:grpSp>
        <p:nvGrpSpPr>
          <p:cNvPr id="3" name="Group 2">
            <a:extLst>
              <a:ext uri="{FF2B5EF4-FFF2-40B4-BE49-F238E27FC236}">
                <a16:creationId xmlns:a16="http://schemas.microsoft.com/office/drawing/2014/main" id="{965539B9-B3F0-3954-3A46-D7E4AD437FCE}"/>
              </a:ext>
            </a:extLst>
          </p:cNvPr>
          <p:cNvGrpSpPr/>
          <p:nvPr/>
        </p:nvGrpSpPr>
        <p:grpSpPr>
          <a:xfrm>
            <a:off x="457200" y="2057400"/>
            <a:ext cx="8153400" cy="4267199"/>
            <a:chOff x="234693" y="3570793"/>
            <a:chExt cx="5927417" cy="3193093"/>
          </a:xfrm>
        </p:grpSpPr>
        <p:grpSp>
          <p:nvGrpSpPr>
            <p:cNvPr id="9" name="Group 8">
              <a:extLst>
                <a:ext uri="{FF2B5EF4-FFF2-40B4-BE49-F238E27FC236}">
                  <a16:creationId xmlns:a16="http://schemas.microsoft.com/office/drawing/2014/main" id="{A40FAEF3-A02D-8798-AF9D-3867BAA28E17}"/>
                </a:ext>
              </a:extLst>
            </p:cNvPr>
            <p:cNvGrpSpPr/>
            <p:nvPr/>
          </p:nvGrpSpPr>
          <p:grpSpPr>
            <a:xfrm>
              <a:off x="303205" y="3570793"/>
              <a:ext cx="5858905" cy="2849404"/>
              <a:chOff x="238136" y="510138"/>
              <a:chExt cx="11805026" cy="6642546"/>
            </a:xfrm>
          </p:grpSpPr>
          <p:sp>
            <p:nvSpPr>
              <p:cNvPr id="11" name="Content Placeholder 2">
                <a:extLst>
                  <a:ext uri="{FF2B5EF4-FFF2-40B4-BE49-F238E27FC236}">
                    <a16:creationId xmlns:a16="http://schemas.microsoft.com/office/drawing/2014/main" id="{09E4DCB8-61AB-9C37-6EB3-A839A0F1B5DF}"/>
                  </a:ext>
                </a:extLst>
              </p:cNvPr>
              <p:cNvSpPr txBox="1">
                <a:spLocks/>
              </p:cNvSpPr>
              <p:nvPr/>
            </p:nvSpPr>
            <p:spPr>
              <a:xfrm>
                <a:off x="6083767" y="510138"/>
                <a:ext cx="5959395" cy="6642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defRPr/>
                </a:pPr>
                <a:r>
                  <a:rPr lang="en-US" altLang="en-US" sz="1400" dirty="0">
                    <a:solidFill>
                      <a:srgbClr val="002060"/>
                    </a:solidFill>
                  </a:rPr>
                  <a:t>AOR, SO, and Business Official (BO)</a:t>
                </a:r>
              </a:p>
              <a:p>
                <a:pPr marL="342900" indent="-342900" algn="l">
                  <a:buFont typeface="Wingdings" pitchFamily="2" charset="2"/>
                  <a:buChar char="ü"/>
                  <a:defRPr/>
                </a:pPr>
                <a:r>
                  <a:rPr lang="en-US" sz="1400" dirty="0">
                    <a:solidFill>
                      <a:srgbClr val="002060"/>
                    </a:solidFill>
                  </a:rPr>
                  <a:t>Assisting with day-to-day operations of the office. Training and workshops for funding/grant development</a:t>
                </a:r>
              </a:p>
              <a:p>
                <a:pPr marL="342900" indent="-342900" algn="l">
                  <a:buFont typeface="Wingdings" pitchFamily="2" charset="2"/>
                  <a:buChar char="ü"/>
                  <a:defRPr/>
                </a:pPr>
                <a:r>
                  <a:rPr lang="en-US" sz="1400" dirty="0">
                    <a:solidFill>
                      <a:srgbClr val="002060"/>
                    </a:solidFill>
                  </a:rPr>
                  <a:t>Finding funding and OGS updates – SPIN Portal. One-on-one consultation for strategizing grant development</a:t>
                </a:r>
              </a:p>
              <a:p>
                <a:pPr marL="342900" indent="-342900" algn="l">
                  <a:buFont typeface="Wingdings" pitchFamily="2" charset="2"/>
                  <a:buChar char="ü"/>
                  <a:defRPr/>
                </a:pPr>
                <a:r>
                  <a:rPr lang="en-US" sz="1400" dirty="0">
                    <a:solidFill>
                      <a:srgbClr val="002060"/>
                    </a:solidFill>
                  </a:rPr>
                  <a:t>Faculty profile in “PURE” research portal (for networking and communication). Templates for grant applications, and DMS issues</a:t>
                </a:r>
              </a:p>
              <a:p>
                <a:pPr marL="342900" indent="-342900" algn="l">
                  <a:buFont typeface="Wingdings" pitchFamily="2" charset="2"/>
                  <a:buChar char="ü"/>
                  <a:defRPr/>
                </a:pPr>
                <a:r>
                  <a:rPr lang="en-US" altLang="en-US" sz="1400" dirty="0">
                    <a:solidFill>
                      <a:srgbClr val="002060"/>
                    </a:solidFill>
                  </a:rPr>
                  <a:t>Limited submission application management. </a:t>
                </a:r>
                <a:r>
                  <a:rPr lang="en-US" sz="1400" dirty="0">
                    <a:solidFill>
                      <a:srgbClr val="002060"/>
                    </a:solidFill>
                  </a:rPr>
                  <a:t>Contacting the sponsors/agencies </a:t>
                </a:r>
              </a:p>
              <a:p>
                <a:pPr marL="342900" indent="-342900" algn="l">
                  <a:buFont typeface="Wingdings" pitchFamily="2" charset="2"/>
                  <a:buChar char="ü"/>
                  <a:defRPr/>
                </a:pPr>
                <a:r>
                  <a:rPr lang="en-US" sz="1400" dirty="0">
                    <a:solidFill>
                      <a:srgbClr val="002060"/>
                    </a:solidFill>
                  </a:rPr>
                  <a:t>All non-federal grant processes, including NYS grants.</a:t>
                </a:r>
                <a:r>
                  <a:rPr lang="en-US" altLang="en-US" sz="1400" dirty="0">
                    <a:solidFill>
                      <a:srgbClr val="002060"/>
                    </a:solidFill>
                  </a:rPr>
                  <a:t> IACUC, IRB, OCI liaison, NCE, RS, FIS, and JIT submissions</a:t>
                </a:r>
              </a:p>
            </p:txBody>
          </p:sp>
          <p:pic>
            <p:nvPicPr>
              <p:cNvPr id="12" name="Picture 11" descr="A person in a suit smiling&#10;&#10;Description automatically generated with medium confidence">
                <a:extLst>
                  <a:ext uri="{FF2B5EF4-FFF2-40B4-BE49-F238E27FC236}">
                    <a16:creationId xmlns:a16="http://schemas.microsoft.com/office/drawing/2014/main" id="{F35187CF-4CD5-0D86-0B1F-F09DE2184FBA}"/>
                  </a:ext>
                </a:extLst>
              </p:cNvPr>
              <p:cNvPicPr>
                <a:picLocks noChangeAspect="1"/>
              </p:cNvPicPr>
              <p:nvPr/>
            </p:nvPicPr>
            <p:blipFill>
              <a:blip r:embed="rId3"/>
              <a:stretch>
                <a:fillRect/>
              </a:stretch>
            </p:blipFill>
            <p:spPr>
              <a:xfrm>
                <a:off x="238136" y="813994"/>
                <a:ext cx="5442830" cy="5268851"/>
              </a:xfrm>
              <a:prstGeom prst="rect">
                <a:avLst/>
              </a:prstGeom>
            </p:spPr>
          </p:pic>
        </p:grpSp>
        <p:sp>
          <p:nvSpPr>
            <p:cNvPr id="10" name="TextBox 9">
              <a:extLst>
                <a:ext uri="{FF2B5EF4-FFF2-40B4-BE49-F238E27FC236}">
                  <a16:creationId xmlns:a16="http://schemas.microsoft.com/office/drawing/2014/main" id="{AA524851-D4C8-BE81-CA03-B754F3966419}"/>
                </a:ext>
              </a:extLst>
            </p:cNvPr>
            <p:cNvSpPr txBox="1"/>
            <p:nvPr/>
          </p:nvSpPr>
          <p:spPr>
            <a:xfrm>
              <a:off x="234693" y="6049939"/>
              <a:ext cx="3020908" cy="713947"/>
            </a:xfrm>
            <a:prstGeom prst="rect">
              <a:avLst/>
            </a:prstGeom>
            <a:noFill/>
          </p:spPr>
          <p:txBody>
            <a:bodyPr wrap="square" rtlCol="0">
              <a:spAutoFit/>
            </a:bodyPr>
            <a:lstStyle/>
            <a:p>
              <a:r>
                <a:rPr lang="en-US" sz="1400" b="1" dirty="0">
                  <a:solidFill>
                    <a:schemeClr val="accent2">
                      <a:lumMod val="75000"/>
                    </a:schemeClr>
                  </a:solidFill>
                </a:rPr>
                <a:t>Indranil Basu, PhD, MBA – Assistant Director Belfer 1106 – Phone: (718) 430-2238  </a:t>
              </a:r>
            </a:p>
            <a:p>
              <a:r>
                <a:rPr lang="en-US" sz="1400" b="1" dirty="0">
                  <a:solidFill>
                    <a:schemeClr val="accent2">
                      <a:lumMod val="75000"/>
                    </a:schemeClr>
                  </a:solidFill>
                </a:rPr>
                <a:t>Email: </a:t>
              </a:r>
              <a:r>
                <a:rPr lang="en-US" sz="1400" b="1" dirty="0">
                  <a:solidFill>
                    <a:schemeClr val="accent2">
                      <a:lumMod val="75000"/>
                    </a:schemeClr>
                  </a:solidFill>
                  <a:hlinkClick r:id="rId4"/>
                </a:rPr>
                <a:t>indranil.basu@einsteinmed.edu</a:t>
              </a:r>
              <a:endParaRPr lang="en-US" sz="1400" b="1" dirty="0">
                <a:solidFill>
                  <a:schemeClr val="accent2">
                    <a:lumMod val="75000"/>
                  </a:schemeClr>
                </a:solidFill>
              </a:endParaRPr>
            </a:p>
            <a:p>
              <a:endParaRPr lang="en-US" sz="1400" b="1" dirty="0">
                <a:solidFill>
                  <a:schemeClr val="accent2">
                    <a:lumMod val="75000"/>
                  </a:schemeClr>
                </a:solidFill>
              </a:endParaRPr>
            </a:p>
          </p:txBody>
        </p:sp>
      </p:grpSp>
      <p:sp>
        <p:nvSpPr>
          <p:cNvPr id="13" name="TextBox 12">
            <a:extLst>
              <a:ext uri="{FF2B5EF4-FFF2-40B4-BE49-F238E27FC236}">
                <a16:creationId xmlns:a16="http://schemas.microsoft.com/office/drawing/2014/main" id="{76529857-90B5-0791-5D53-AC981B5C73D3}"/>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91673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p:txBody>
          <a:bodyPr/>
          <a:lstStyle/>
          <a:p>
            <a:pPr algn="ctr"/>
            <a:r>
              <a:rPr lang="en-US" sz="2600" dirty="0"/>
              <a:t>Screenshot: PHS 398 Modular Budget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19</a:t>
            </a:fld>
            <a:endParaRPr lang="en-US" altLang="en-US" sz="1100">
              <a:solidFill>
                <a:srgbClr val="383272"/>
              </a:solidFill>
            </a:endParaRPr>
          </a:p>
        </p:txBody>
      </p:sp>
      <p:pic>
        <p:nvPicPr>
          <p:cNvPr id="1026" name="Picture 2" descr="PHS 398 Modular Budget Form">
            <a:extLst>
              <a:ext uri="{FF2B5EF4-FFF2-40B4-BE49-F238E27FC236}">
                <a16:creationId xmlns:a16="http://schemas.microsoft.com/office/drawing/2014/main" id="{D0216ECD-101F-3B54-28B2-54E56F184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 t="2394" r="3504" b="15385"/>
          <a:stretch/>
        </p:blipFill>
        <p:spPr bwMode="auto">
          <a:xfrm>
            <a:off x="381000" y="1769537"/>
            <a:ext cx="5181599" cy="46489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344190-A898-AF8F-7058-9C09897037E2}"/>
              </a:ext>
            </a:extLst>
          </p:cNvPr>
          <p:cNvSpPr txBox="1"/>
          <p:nvPr/>
        </p:nvSpPr>
        <p:spPr>
          <a:xfrm>
            <a:off x="5715000" y="1943205"/>
            <a:ext cx="3048000" cy="2031325"/>
          </a:xfrm>
          <a:prstGeom prst="rect">
            <a:avLst/>
          </a:prstGeom>
          <a:noFill/>
        </p:spPr>
        <p:txBody>
          <a:bodyPr wrap="square">
            <a:spAutoFit/>
          </a:bodyPr>
          <a:lstStyle/>
          <a:p>
            <a:pPr>
              <a:buFont typeface="Arial" panose="020B0604020202020204" pitchFamily="34" charset="0"/>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3"/>
              </a:rPr>
              <a:t>here</a:t>
            </a:r>
            <a:r>
              <a:rPr lang="en-US" sz="1800" b="0" i="0" dirty="0">
                <a:solidFill>
                  <a:srgbClr val="444444"/>
                </a:solidFill>
                <a:effectLst/>
                <a:latin typeface="Calibri" panose="020F0502020204030204" pitchFamily="34" charset="0"/>
                <a:cs typeface="Calibri" panose="020F0502020204030204" pitchFamily="34" charset="0"/>
              </a:rPr>
              <a:t> to find the special instructions for applicants submitting Data Management and Sharing (DMS) Plans and the detailed guidance to fill out each section of the form.</a:t>
            </a:r>
          </a:p>
        </p:txBody>
      </p:sp>
      <p:sp>
        <p:nvSpPr>
          <p:cNvPr id="10" name="TextBox 9">
            <a:extLst>
              <a:ext uri="{FF2B5EF4-FFF2-40B4-BE49-F238E27FC236}">
                <a16:creationId xmlns:a16="http://schemas.microsoft.com/office/drawing/2014/main" id="{AC76C890-9A66-6B10-84F2-82FB30B785C0}"/>
              </a:ext>
            </a:extLst>
          </p:cNvPr>
          <p:cNvSpPr txBox="1"/>
          <p:nvPr/>
        </p:nvSpPr>
        <p:spPr>
          <a:xfrm>
            <a:off x="6284156"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30279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FORMS-H: Significant Changes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20</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5" name="TextBox 4">
            <a:extLst>
              <a:ext uri="{FF2B5EF4-FFF2-40B4-BE49-F238E27FC236}">
                <a16:creationId xmlns:a16="http://schemas.microsoft.com/office/drawing/2014/main" id="{ACF99290-6FAF-73AB-3A02-EDD1A4660D7A}"/>
              </a:ext>
            </a:extLst>
          </p:cNvPr>
          <p:cNvSpPr txBox="1"/>
          <p:nvPr/>
        </p:nvSpPr>
        <p:spPr>
          <a:xfrm>
            <a:off x="299782" y="2438400"/>
            <a:ext cx="8124395" cy="2554545"/>
          </a:xfrm>
          <a:prstGeom prst="rect">
            <a:avLst/>
          </a:prstGeom>
          <a:noFill/>
        </p:spPr>
        <p:txBody>
          <a:bodyPr wrap="square">
            <a:spAutoFit/>
          </a:bodyPr>
          <a:lstStyle/>
          <a:p>
            <a:pPr marL="800100" lvl="1" indent="-342900">
              <a:buFont typeface="Wingdings" pitchFamily="2" charset="2"/>
              <a:buChar char="Ø"/>
            </a:pPr>
            <a:r>
              <a:rPr lang="en-US" sz="2000" b="0" i="0" dirty="0">
                <a:solidFill>
                  <a:srgbClr val="444444"/>
                </a:solidFill>
                <a:effectLst/>
                <a:latin typeface="Calibri" panose="020F0502020204030204" pitchFamily="34" charset="0"/>
                <a:cs typeface="Calibri" panose="020F0502020204030204" pitchFamily="34" charset="0"/>
              </a:rPr>
              <a:t>FORMS-H application packages incorporate the latest versions of the PHS forms managed by NIH (OMB Number: 0925-0001 and 0925-0770, Expiration Date: 09/30/2024). OMB approval for FORMS-H changes are underway and the updated expiration dates will be provided and incorporated once they are finalized on the NIH </a:t>
            </a:r>
            <a:r>
              <a:rPr lang="en-US" sz="2000" b="0" i="0" dirty="0">
                <a:solidFill>
                  <a:srgbClr val="444444"/>
                </a:solidFill>
                <a:effectLst/>
                <a:latin typeface="Calibri" panose="020F0502020204030204" pitchFamily="34" charset="0"/>
                <a:cs typeface="Calibri" panose="020F0502020204030204" pitchFamily="34" charset="0"/>
                <a:hlinkClick r:id="rId3"/>
              </a:rPr>
              <a:t>website</a:t>
            </a:r>
            <a:r>
              <a:rPr lang="en-US" sz="2000" b="0" i="0" dirty="0">
                <a:solidFill>
                  <a:srgbClr val="444444"/>
                </a:solidFill>
                <a:effectLst/>
                <a:latin typeface="Calibri" panose="020F0502020204030204" pitchFamily="34" charset="0"/>
                <a:cs typeface="Calibri" panose="020F0502020204030204" pitchFamily="34" charset="0"/>
              </a:rPr>
              <a:t>.</a:t>
            </a:r>
          </a:p>
          <a:p>
            <a:pPr algn="l"/>
            <a:endParaRPr lang="en-US" sz="2000" b="0" i="0" dirty="0">
              <a:solidFill>
                <a:srgbClr val="444444"/>
              </a:solidFill>
              <a:effectLst/>
              <a:latin typeface="Calibri" panose="020F0502020204030204" pitchFamily="34" charset="0"/>
              <a:cs typeface="Calibri" panose="020F0502020204030204" pitchFamily="34" charset="0"/>
            </a:endParaRPr>
          </a:p>
          <a:p>
            <a:pPr algn="l"/>
            <a:endParaRPr lang="en-US" sz="2000" b="1"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3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DMS: Allowable Costs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21</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7" name="Rectangle 4">
            <a:extLst>
              <a:ext uri="{FF2B5EF4-FFF2-40B4-BE49-F238E27FC236}">
                <a16:creationId xmlns:a16="http://schemas.microsoft.com/office/drawing/2014/main" id="{C2C6DB95-1B56-4E55-6736-1A852EEC25B0}"/>
              </a:ext>
            </a:extLst>
          </p:cNvPr>
          <p:cNvSpPr>
            <a:spLocks noChangeArrowheads="1"/>
          </p:cNvSpPr>
          <p:nvPr/>
        </p:nvSpPr>
        <p:spPr bwMode="auto">
          <a:xfrm>
            <a:off x="685801" y="2057788"/>
            <a:ext cx="7696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Curating data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Developing supporting documentation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Formatting data according to accepted community standards, or for transmission to and storage at a selected repository for long-term preservation and access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De-identifying data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Preparing metadata to foster discoverability, interpretation, and reuse </a:t>
            </a:r>
            <a:endParaRPr kumimoji="0" lang="en-US" altLang="en-US" sz="1600" b="0" i="0" u="none" strike="noStrike" cap="none" normalizeH="0" baseline="0" dirty="0">
              <a:ln>
                <a:noFill/>
              </a:ln>
              <a:solidFill>
                <a:srgbClr val="000000"/>
              </a:solidFill>
              <a:effectLst/>
              <a:latin typeface="+mj-lt"/>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rPr>
              <a:t>Local data management considerations, such as unique and specialized information infrastructure necessary to provide local management and preservation (for example, before deposit into an established repository). </a:t>
            </a:r>
            <a:endParaRPr kumimoji="0" lang="en-US" altLang="en-US" sz="1600" b="0"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mj-lt"/>
                <a:ea typeface="Times New Roman" panose="02020603050405020304" pitchFamily="18" charset="0"/>
                <a:cs typeface="Calibri" panose="020F0502020204030204" pitchFamily="34" charset="0"/>
              </a:rPr>
              <a:t>Preserving and sharing data through established repositories, such as data deposit fees (If the Data Management &amp; Sharing (DMS) plan proposes deposition to multiple repositories, costs associated with each proposed repository may be included). </a:t>
            </a:r>
            <a:r>
              <a:rPr kumimoji="0" lang="en-US" altLang="en-US" sz="16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160390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894932-A534-43F2-BA69-C49866EE3522}"/>
              </a:ext>
            </a:extLst>
          </p:cNvPr>
          <p:cNvSpPr>
            <a:spLocks noGrp="1" noChangeArrowheads="1"/>
          </p:cNvSpPr>
          <p:nvPr>
            <p:ph type="title"/>
          </p:nvPr>
        </p:nvSpPr>
        <p:spPr>
          <a:xfrm>
            <a:off x="685800" y="495300"/>
            <a:ext cx="7924800" cy="876300"/>
          </a:xfrm>
        </p:spPr>
        <p:txBody>
          <a:bodyPr>
            <a:noAutofit/>
          </a:bodyPr>
          <a:lstStyle/>
          <a:p>
            <a:pPr algn="ctr"/>
            <a:br>
              <a:rPr lang="en-US" altLang="en-US" dirty="0"/>
            </a:br>
            <a:r>
              <a:rPr lang="en-US" altLang="en-US" dirty="0"/>
              <a:t>DMS: Unallowable Costs</a:t>
            </a:r>
          </a:p>
        </p:txBody>
      </p:sp>
      <p:sp>
        <p:nvSpPr>
          <p:cNvPr id="14340" name="Slide Number Placeholder 3">
            <a:extLst>
              <a:ext uri="{FF2B5EF4-FFF2-40B4-BE49-F238E27FC236}">
                <a16:creationId xmlns:a16="http://schemas.microsoft.com/office/drawing/2014/main" id="{805740D6-A7A9-46A1-BF3D-E468AC0F86B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434DFC46-C714-4DD9-8582-EE072BD8BA14}" type="slidenum">
              <a:rPr lang="en-US" altLang="en-US" sz="825">
                <a:solidFill>
                  <a:schemeClr val="bg1"/>
                </a:solidFill>
              </a:rPr>
              <a:pPr>
                <a:spcBef>
                  <a:spcPct val="0"/>
                </a:spcBef>
                <a:buClrTx/>
                <a:buFontTx/>
                <a:buNone/>
              </a:pPr>
              <a:t>22</a:t>
            </a:fld>
            <a:endParaRPr lang="en-US" altLang="en-US" sz="825">
              <a:solidFill>
                <a:srgbClr val="383272"/>
              </a:solidFill>
            </a:endParaRPr>
          </a:p>
        </p:txBody>
      </p:sp>
      <p:sp>
        <p:nvSpPr>
          <p:cNvPr id="2" name="TextBox 1">
            <a:extLst>
              <a:ext uri="{FF2B5EF4-FFF2-40B4-BE49-F238E27FC236}">
                <a16:creationId xmlns:a16="http://schemas.microsoft.com/office/drawing/2014/main" id="{87E8FEAA-E3BE-980D-69C5-831699B6C316}"/>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Rectangle 1">
            <a:extLst>
              <a:ext uri="{FF2B5EF4-FFF2-40B4-BE49-F238E27FC236}">
                <a16:creationId xmlns:a16="http://schemas.microsoft.com/office/drawing/2014/main" id="{B01642AF-AC78-5263-CF07-4047776621CD}"/>
              </a:ext>
            </a:extLst>
          </p:cNvPr>
          <p:cNvSpPr>
            <a:spLocks noChangeArrowheads="1"/>
          </p:cNvSpPr>
          <p:nvPr/>
        </p:nvSpPr>
        <p:spPr bwMode="auto">
          <a:xfrm>
            <a:off x="762000" y="1981707"/>
            <a:ext cx="7543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Infrastructure costs that are included in institutional overhead (for instance, Facilities and Administrative costs)</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Costs associated with the routine conduct of research, including costs associated with collecting or gaining access to research data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Costs that are double charged or inconsistently charged as both direct and indirect costs </a:t>
            </a:r>
          </a:p>
          <a:p>
            <a:pPr marL="0" marR="0" lvl="0" indent="0" algn="l" defTabSz="914400" rtl="0" eaLnBrk="0" fontAlgn="base" latinLnBrk="0" hangingPunct="0">
              <a:lnSpc>
                <a:spcPct val="100000"/>
              </a:lnSpc>
              <a:spcBef>
                <a:spcPct val="0"/>
              </a:spcBef>
              <a:spcAft>
                <a:spcPct val="0"/>
              </a:spcAft>
              <a:buClrTx/>
              <a:buSzTx/>
              <a:tabLst/>
            </a:pPr>
            <a:endParaRPr lang="en-US" altLang="en-US" sz="12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453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762000" y="495300"/>
            <a:ext cx="7848600" cy="1028700"/>
          </a:xfrm>
        </p:spPr>
        <p:txBody>
          <a:bodyPr/>
          <a:lstStyle/>
          <a:p>
            <a:pPr algn="ctr"/>
            <a:r>
              <a:rPr lang="en-US" sz="2600" dirty="0"/>
              <a:t>Screenshot: PHS 398 Research Plan Form </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23</a:t>
            </a:fld>
            <a:endParaRPr lang="en-US" altLang="en-US" sz="1100">
              <a:solidFill>
                <a:srgbClr val="383272"/>
              </a:solidFill>
            </a:endParaRPr>
          </a:p>
        </p:txBody>
      </p:sp>
      <p:sp>
        <p:nvSpPr>
          <p:cNvPr id="5" name="TextBox 4">
            <a:extLst>
              <a:ext uri="{FF2B5EF4-FFF2-40B4-BE49-F238E27FC236}">
                <a16:creationId xmlns:a16="http://schemas.microsoft.com/office/drawing/2014/main" id="{1551A0A9-14F4-AC23-2BDD-ECA29F970AC2}"/>
              </a:ext>
            </a:extLst>
          </p:cNvPr>
          <p:cNvSpPr txBox="1"/>
          <p:nvPr/>
        </p:nvSpPr>
        <p:spPr>
          <a:xfrm>
            <a:off x="5699567" y="1905000"/>
            <a:ext cx="3276600" cy="1754326"/>
          </a:xfrm>
          <a:prstGeom prst="rect">
            <a:avLst/>
          </a:prstGeom>
          <a:noFill/>
        </p:spPr>
        <p:txBody>
          <a:bodyPr wrap="square">
            <a:spAutoFit/>
          </a:bodyPr>
          <a:lstStyle/>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The DMS Plan will now be attached in the new item 11, Other Plan(s). 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detailed guidance to fill out each section of the form.</a:t>
            </a:r>
          </a:p>
        </p:txBody>
      </p:sp>
      <p:grpSp>
        <p:nvGrpSpPr>
          <p:cNvPr id="7" name="Group 6">
            <a:extLst>
              <a:ext uri="{FF2B5EF4-FFF2-40B4-BE49-F238E27FC236}">
                <a16:creationId xmlns:a16="http://schemas.microsoft.com/office/drawing/2014/main" id="{97EA66E8-EFE3-6A56-606E-A9B3A226AD64}"/>
              </a:ext>
            </a:extLst>
          </p:cNvPr>
          <p:cNvGrpSpPr/>
          <p:nvPr/>
        </p:nvGrpSpPr>
        <p:grpSpPr>
          <a:xfrm>
            <a:off x="0" y="1752600"/>
            <a:ext cx="5638800" cy="4724400"/>
            <a:chOff x="0" y="1752600"/>
            <a:chExt cx="5638800" cy="4724400"/>
          </a:xfrm>
        </p:grpSpPr>
        <p:pic>
          <p:nvPicPr>
            <p:cNvPr id="2050" name="Picture 2" descr="PHS 398 Reserarch Plan">
              <a:extLst>
                <a:ext uri="{FF2B5EF4-FFF2-40B4-BE49-F238E27FC236}">
                  <a16:creationId xmlns:a16="http://schemas.microsoft.com/office/drawing/2014/main" id="{D1F57F96-9C2C-041C-DD65-A3B714CA9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6" t="5555" r="4556" b="33333"/>
            <a:stretch/>
          </p:blipFill>
          <p:spPr bwMode="auto">
            <a:xfrm>
              <a:off x="0" y="1752600"/>
              <a:ext cx="5638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AB77B5FB-2AE6-1211-C777-9F198A42DF6E}"/>
                </a:ext>
              </a:extLst>
            </p:cNvPr>
            <p:cNvSpPr/>
            <p:nvPr/>
          </p:nvSpPr>
          <p:spPr bwMode="auto">
            <a:xfrm rot="5400000">
              <a:off x="1104769" y="5296031"/>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8" name="TextBox 7">
            <a:extLst>
              <a:ext uri="{FF2B5EF4-FFF2-40B4-BE49-F238E27FC236}">
                <a16:creationId xmlns:a16="http://schemas.microsoft.com/office/drawing/2014/main" id="{6595FD51-E15E-95A3-E970-0ACF64CC4C82}"/>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79635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762000" y="457200"/>
            <a:ext cx="7696200" cy="1028700"/>
          </a:xfrm>
        </p:spPr>
        <p:txBody>
          <a:bodyPr/>
          <a:lstStyle/>
          <a:p>
            <a:pPr marL="1951038" indent="-1939925"/>
            <a:r>
              <a:rPr lang="en-US" sz="2500" dirty="0"/>
              <a:t>Screenshot: PHS 398 Career Development Award Supplemental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24</a:t>
            </a:fld>
            <a:endParaRPr lang="en-US" altLang="en-US" sz="1100">
              <a:solidFill>
                <a:srgbClr val="383272"/>
              </a:solidFill>
            </a:endParaRPr>
          </a:p>
        </p:txBody>
      </p:sp>
      <p:sp>
        <p:nvSpPr>
          <p:cNvPr id="3" name="TextBox 2">
            <a:extLst>
              <a:ext uri="{FF2B5EF4-FFF2-40B4-BE49-F238E27FC236}">
                <a16:creationId xmlns:a16="http://schemas.microsoft.com/office/drawing/2014/main" id="{D37B8BBE-732A-6073-0DB7-08E0B5B0EE37}"/>
              </a:ext>
            </a:extLst>
          </p:cNvPr>
          <p:cNvSpPr txBox="1"/>
          <p:nvPr/>
        </p:nvSpPr>
        <p:spPr>
          <a:xfrm>
            <a:off x="5699567" y="1905000"/>
            <a:ext cx="3276600" cy="1754326"/>
          </a:xfrm>
          <a:prstGeom prst="rect">
            <a:avLst/>
          </a:prstGeom>
          <a:noFill/>
        </p:spPr>
        <p:txBody>
          <a:bodyPr wrap="square">
            <a:spAutoFit/>
          </a:bodyPr>
          <a:lstStyle/>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The DMS Plan will now be attached in the new item 17, Other Plan(s). 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detailed guidance to fill out each section of the form.</a:t>
            </a:r>
          </a:p>
        </p:txBody>
      </p:sp>
      <p:grpSp>
        <p:nvGrpSpPr>
          <p:cNvPr id="6" name="Group 5">
            <a:extLst>
              <a:ext uri="{FF2B5EF4-FFF2-40B4-BE49-F238E27FC236}">
                <a16:creationId xmlns:a16="http://schemas.microsoft.com/office/drawing/2014/main" id="{B35E9C77-F57A-93E3-F068-5E4943C8BBB1}"/>
              </a:ext>
            </a:extLst>
          </p:cNvPr>
          <p:cNvGrpSpPr/>
          <p:nvPr/>
        </p:nvGrpSpPr>
        <p:grpSpPr>
          <a:xfrm>
            <a:off x="76200" y="1752600"/>
            <a:ext cx="5562600" cy="4724400"/>
            <a:chOff x="76200" y="1752600"/>
            <a:chExt cx="5562600" cy="4724400"/>
          </a:xfrm>
        </p:grpSpPr>
        <p:pic>
          <p:nvPicPr>
            <p:cNvPr id="3074" name="Picture 2" descr="PHS 398 Career Development Award Supplemental Form Page 1">
              <a:extLst>
                <a:ext uri="{FF2B5EF4-FFF2-40B4-BE49-F238E27FC236}">
                  <a16:creationId xmlns:a16="http://schemas.microsoft.com/office/drawing/2014/main" id="{161599D4-938B-2248-1B86-F93A0A74FA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7" t="4445" r="4421" b="7222"/>
            <a:stretch/>
          </p:blipFill>
          <p:spPr bwMode="auto">
            <a:xfrm>
              <a:off x="76200" y="1752600"/>
              <a:ext cx="55626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91886EC6-42FA-3738-92DB-90F0B94BEC0D}"/>
                </a:ext>
              </a:extLst>
            </p:cNvPr>
            <p:cNvSpPr/>
            <p:nvPr/>
          </p:nvSpPr>
          <p:spPr bwMode="auto">
            <a:xfrm rot="5400000">
              <a:off x="1028569" y="6058031"/>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7" name="TextBox 6">
            <a:extLst>
              <a:ext uri="{FF2B5EF4-FFF2-40B4-BE49-F238E27FC236}">
                <a16:creationId xmlns:a16="http://schemas.microsoft.com/office/drawing/2014/main" id="{DE953DC1-ABFF-2C12-7C57-6F38E7F5DF7D}"/>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71750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762000" y="457200"/>
            <a:ext cx="7696200" cy="1028700"/>
          </a:xfrm>
        </p:spPr>
        <p:txBody>
          <a:bodyPr/>
          <a:lstStyle/>
          <a:p>
            <a:pPr marL="1951038" indent="-1939925"/>
            <a:r>
              <a:rPr lang="en-US" sz="2500" dirty="0"/>
              <a:t>Screenshot: PHS 398 Career Development Award Supplemental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25</a:t>
            </a:fld>
            <a:endParaRPr lang="en-US" altLang="en-US" sz="1100">
              <a:solidFill>
                <a:srgbClr val="383272"/>
              </a:solidFill>
            </a:endParaRPr>
          </a:p>
        </p:txBody>
      </p:sp>
      <p:sp>
        <p:nvSpPr>
          <p:cNvPr id="3" name="TextBox 2">
            <a:extLst>
              <a:ext uri="{FF2B5EF4-FFF2-40B4-BE49-F238E27FC236}">
                <a16:creationId xmlns:a16="http://schemas.microsoft.com/office/drawing/2014/main" id="{D37B8BBE-732A-6073-0DB7-08E0B5B0EE37}"/>
              </a:ext>
            </a:extLst>
          </p:cNvPr>
          <p:cNvSpPr txBox="1"/>
          <p:nvPr/>
        </p:nvSpPr>
        <p:spPr>
          <a:xfrm>
            <a:off x="6553200" y="2531070"/>
            <a:ext cx="2438400" cy="1477328"/>
          </a:xfrm>
          <a:prstGeom prst="rect">
            <a:avLst/>
          </a:prstGeom>
          <a:noFill/>
        </p:spPr>
        <p:txBody>
          <a:bodyPr wrap="square">
            <a:spAutoFit/>
          </a:bodyPr>
          <a:lstStyle/>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pic>
        <p:nvPicPr>
          <p:cNvPr id="6146" name="Picture 2" descr="PHS 398 Career Development Award Supplemental Form Page 2">
            <a:extLst>
              <a:ext uri="{FF2B5EF4-FFF2-40B4-BE49-F238E27FC236}">
                <a16:creationId xmlns:a16="http://schemas.microsoft.com/office/drawing/2014/main" id="{F6F5974D-E715-8EAB-16C0-B18CBC5C94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0" t="4142" r="3489" b="58081"/>
          <a:stretch/>
        </p:blipFill>
        <p:spPr bwMode="auto">
          <a:xfrm>
            <a:off x="381000" y="2057400"/>
            <a:ext cx="6172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E38B36-9C1B-43EE-0F06-BBD3761A6E2A}"/>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1643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a:xfrm>
            <a:off x="1066800" y="457200"/>
            <a:ext cx="7010400" cy="1028700"/>
          </a:xfrm>
        </p:spPr>
        <p:txBody>
          <a:bodyPr/>
          <a:lstStyle/>
          <a:p>
            <a:pPr marL="1951038" indent="-1951038"/>
            <a:r>
              <a:rPr lang="en-US" sz="2500" dirty="0"/>
              <a:t>Screenshot: PHS 398 Research Training Program Plan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26</a:t>
            </a:fld>
            <a:endParaRPr lang="en-US" altLang="en-US" sz="1100">
              <a:solidFill>
                <a:srgbClr val="383272"/>
              </a:solidFill>
            </a:endParaRPr>
          </a:p>
        </p:txBody>
      </p:sp>
      <p:sp>
        <p:nvSpPr>
          <p:cNvPr id="3" name="TextBox 2">
            <a:extLst>
              <a:ext uri="{FF2B5EF4-FFF2-40B4-BE49-F238E27FC236}">
                <a16:creationId xmlns:a16="http://schemas.microsoft.com/office/drawing/2014/main" id="{2E1A2FDE-52EF-EF85-F116-092BBB4A3805}"/>
              </a:ext>
            </a:extLst>
          </p:cNvPr>
          <p:cNvSpPr txBox="1"/>
          <p:nvPr/>
        </p:nvSpPr>
        <p:spPr>
          <a:xfrm>
            <a:off x="5791201" y="1905000"/>
            <a:ext cx="3124200" cy="2585323"/>
          </a:xfrm>
          <a:prstGeom prst="rect">
            <a:avLst/>
          </a:prstGeom>
          <a:noFill/>
        </p:spPr>
        <p:txBody>
          <a:bodyPr wrap="square">
            <a:spAutoFit/>
          </a:bodyPr>
          <a:lstStyle/>
          <a:p>
            <a:pPr marL="285750" indent="-285750">
              <a:buFont typeface="Wingdings" pitchFamily="2" charset="2"/>
              <a:buChar char="§"/>
            </a:pPr>
            <a:r>
              <a:rPr lang="en-US" sz="1800" dirty="0">
                <a:solidFill>
                  <a:srgbClr val="444444"/>
                </a:solidFill>
                <a:latin typeface="Calibri" panose="020F0502020204030204" pitchFamily="34" charset="0"/>
                <a:cs typeface="Calibri" panose="020F0502020204030204" pitchFamily="34" charset="0"/>
              </a:rPr>
              <a:t>The </a:t>
            </a:r>
            <a:r>
              <a:rPr lang="en-US" sz="1800" b="0" i="0" dirty="0">
                <a:solidFill>
                  <a:srgbClr val="444444"/>
                </a:solidFill>
                <a:effectLst/>
                <a:latin typeface="Calibri" panose="020F0502020204030204" pitchFamily="34" charset="0"/>
                <a:cs typeface="Calibri" panose="020F0502020204030204" pitchFamily="34" charset="0"/>
              </a:rPr>
              <a:t>potential future use with other plans will now be attached in the new item 13, Other Plan(s). </a:t>
            </a:r>
          </a:p>
          <a:p>
            <a:endParaRPr lang="en-US" sz="1800" b="0" i="0" dirty="0">
              <a:solidFill>
                <a:srgbClr val="444444"/>
              </a:solidFill>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2"/>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grpSp>
        <p:nvGrpSpPr>
          <p:cNvPr id="6" name="Group 5">
            <a:extLst>
              <a:ext uri="{FF2B5EF4-FFF2-40B4-BE49-F238E27FC236}">
                <a16:creationId xmlns:a16="http://schemas.microsoft.com/office/drawing/2014/main" id="{A6F3C0D1-5A4B-04D6-2059-E78CEE992726}"/>
              </a:ext>
            </a:extLst>
          </p:cNvPr>
          <p:cNvGrpSpPr/>
          <p:nvPr/>
        </p:nvGrpSpPr>
        <p:grpSpPr>
          <a:xfrm>
            <a:off x="76200" y="1771650"/>
            <a:ext cx="5638800" cy="4705350"/>
            <a:chOff x="76200" y="1771650"/>
            <a:chExt cx="5638800" cy="4705350"/>
          </a:xfrm>
        </p:grpSpPr>
        <p:pic>
          <p:nvPicPr>
            <p:cNvPr id="6146" name="Picture 2" descr="PHS 398 Research Training Program Plan">
              <a:extLst>
                <a:ext uri="{FF2B5EF4-FFF2-40B4-BE49-F238E27FC236}">
                  <a16:creationId xmlns:a16="http://schemas.microsoft.com/office/drawing/2014/main" id="{6316AF50-76C0-AA00-EA4C-3CD5FE9A95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3" t="7222" r="2703" b="26667"/>
            <a:stretch/>
          </p:blipFill>
          <p:spPr bwMode="auto">
            <a:xfrm>
              <a:off x="76200" y="1771650"/>
              <a:ext cx="5638800" cy="470535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a:extLst>
                <a:ext uri="{FF2B5EF4-FFF2-40B4-BE49-F238E27FC236}">
                  <a16:creationId xmlns:a16="http://schemas.microsoft.com/office/drawing/2014/main" id="{AF6868E0-B569-789F-3063-D5AB352E3A97}"/>
                </a:ext>
              </a:extLst>
            </p:cNvPr>
            <p:cNvSpPr/>
            <p:nvPr/>
          </p:nvSpPr>
          <p:spPr bwMode="auto">
            <a:xfrm rot="5400000">
              <a:off x="1028569" y="5677031"/>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7" name="TextBox 6">
            <a:extLst>
              <a:ext uri="{FF2B5EF4-FFF2-40B4-BE49-F238E27FC236}">
                <a16:creationId xmlns:a16="http://schemas.microsoft.com/office/drawing/2014/main" id="{5387C1ED-5EA2-089A-B836-98ACD11E7F01}"/>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020578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96A3-6810-7DFF-BA70-B948B23AC05C}"/>
              </a:ext>
            </a:extLst>
          </p:cNvPr>
          <p:cNvSpPr>
            <a:spLocks noGrp="1"/>
          </p:cNvSpPr>
          <p:nvPr>
            <p:ph type="title"/>
          </p:nvPr>
        </p:nvSpPr>
        <p:spPr/>
        <p:txBody>
          <a:bodyPr/>
          <a:lstStyle/>
          <a:p>
            <a:pPr algn="ctr"/>
            <a:r>
              <a:rPr lang="en-US" sz="2500" dirty="0"/>
              <a:t>Screenshot: PHS Fellowship Supplemental Form</a:t>
            </a: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27</a:t>
            </a:fld>
            <a:endParaRPr lang="en-US" altLang="en-US" sz="1100">
              <a:solidFill>
                <a:srgbClr val="383272"/>
              </a:solidFill>
            </a:endParaRPr>
          </a:p>
        </p:txBody>
      </p:sp>
      <p:pic>
        <p:nvPicPr>
          <p:cNvPr id="7170" name="Picture 2" descr="PHS Fellowship Supplement Form Page 1">
            <a:extLst>
              <a:ext uri="{FF2B5EF4-FFF2-40B4-BE49-F238E27FC236}">
                <a16:creationId xmlns:a16="http://schemas.microsoft.com/office/drawing/2014/main" id="{CAEB1A37-0975-BDC7-3785-E3169B0C19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2" t="3333" r="4325" b="8889"/>
          <a:stretch/>
        </p:blipFill>
        <p:spPr bwMode="auto">
          <a:xfrm>
            <a:off x="152400" y="1752600"/>
            <a:ext cx="5486400" cy="4748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E15B89-8ACF-D2DE-5AF6-72D6E343474E}"/>
              </a:ext>
            </a:extLst>
          </p:cNvPr>
          <p:cNvSpPr txBox="1"/>
          <p:nvPr/>
        </p:nvSpPr>
        <p:spPr>
          <a:xfrm>
            <a:off x="5791201" y="1905000"/>
            <a:ext cx="3124200" cy="1477328"/>
          </a:xfrm>
          <a:prstGeom prst="rect">
            <a:avLst/>
          </a:prstGeom>
          <a:noFill/>
        </p:spPr>
        <p:txBody>
          <a:bodyPr wrap="square">
            <a:spAutoFit/>
          </a:bodyPr>
          <a:lstStyle/>
          <a:p>
            <a:endParaRPr lang="en-US" sz="1800" b="0" i="0" dirty="0">
              <a:solidFill>
                <a:srgbClr val="444444"/>
              </a:solidFill>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3"/>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sp>
        <p:nvSpPr>
          <p:cNvPr id="5" name="TextBox 4">
            <a:extLst>
              <a:ext uri="{FF2B5EF4-FFF2-40B4-BE49-F238E27FC236}">
                <a16:creationId xmlns:a16="http://schemas.microsoft.com/office/drawing/2014/main" id="{874D185C-835E-CA71-7BD1-FCD33C2D8EBA}"/>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44909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15B89-8ACF-D2DE-5AF6-72D6E343474E}"/>
              </a:ext>
            </a:extLst>
          </p:cNvPr>
          <p:cNvSpPr txBox="1"/>
          <p:nvPr/>
        </p:nvSpPr>
        <p:spPr bwMode="auto">
          <a:xfrm>
            <a:off x="5732584" y="1905000"/>
            <a:ext cx="2954215" cy="2819400"/>
          </a:xfrm>
          <a:prstGeom prst="rect">
            <a:avLst/>
          </a:prstGeom>
          <a:noFill/>
          <a:ln>
            <a:noFill/>
          </a:ln>
        </p:spPr>
        <p:txBody>
          <a:bodyPr vert="horz" wrap="square" lIns="91440" tIns="45720" rIns="91440" bIns="45720" numCol="1" anchor="t" anchorCtr="0" compatLnSpc="1">
            <a:prstTxWarp prst="textNoShape">
              <a:avLst/>
            </a:prstTxWarp>
            <a:noAutofit/>
          </a:bodyPr>
          <a:lstStyle/>
          <a:p>
            <a:pPr marL="285750" indent="-285750">
              <a:spcBef>
                <a:spcPct val="20000"/>
              </a:spcBef>
              <a:buClr>
                <a:srgbClr val="6CA5DC"/>
              </a:buClr>
              <a:buFont typeface="Wingdings" pitchFamily="2" charset="2"/>
              <a:buChar char="§"/>
            </a:pPr>
            <a:r>
              <a:rPr lang="en-US" sz="1800" dirty="0">
                <a:latin typeface="Calibri" panose="020F0502020204030204" pitchFamily="34" charset="0"/>
                <a:ea typeface="+mn-ea"/>
                <a:cs typeface="Calibri" panose="020F0502020204030204" pitchFamily="34" charset="0"/>
              </a:rPr>
              <a:t>The </a:t>
            </a:r>
            <a:r>
              <a:rPr lang="en-US" sz="1800" b="0" i="0" dirty="0">
                <a:effectLst/>
                <a:latin typeface="Calibri" panose="020F0502020204030204" pitchFamily="34" charset="0"/>
                <a:ea typeface="+mn-ea"/>
                <a:cs typeface="Calibri" panose="020F0502020204030204" pitchFamily="34" charset="0"/>
              </a:rPr>
              <a:t>potential future use with other plans will now be attached in the new item 17, Other Plan(s).</a:t>
            </a:r>
          </a:p>
          <a:p>
            <a:pPr marL="285750" indent="-285750">
              <a:spcBef>
                <a:spcPct val="20000"/>
              </a:spcBef>
              <a:buClr>
                <a:srgbClr val="6CA5DC"/>
              </a:buClr>
              <a:buFont typeface="Wingdings" pitchFamily="2" charset="2"/>
              <a:buChar char="§"/>
            </a:pPr>
            <a:endParaRPr lang="en-US" sz="1800" dirty="0">
              <a:latin typeface="Calibri" panose="020F0502020204030204" pitchFamily="34" charset="0"/>
              <a:ea typeface="+mn-ea"/>
              <a:cs typeface="Calibri" panose="020F0502020204030204" pitchFamily="34" charset="0"/>
            </a:endParaRPr>
          </a:p>
          <a:p>
            <a:pPr marL="285750" indent="-285750">
              <a:spcBef>
                <a:spcPct val="20000"/>
              </a:spcBef>
              <a:buClr>
                <a:srgbClr val="6CA5DC"/>
              </a:buClr>
              <a:buFont typeface="Wingdings" pitchFamily="2" charset="2"/>
              <a:buChar char="§"/>
            </a:pPr>
            <a:r>
              <a:rPr lang="en-US" sz="1800" b="0" i="0" dirty="0">
                <a:effectLst/>
                <a:latin typeface="Calibri" panose="020F0502020204030204" pitchFamily="34" charset="0"/>
                <a:ea typeface="+mn-ea"/>
                <a:cs typeface="Calibri" panose="020F0502020204030204" pitchFamily="34" charset="0"/>
              </a:rPr>
              <a:t>Please </a:t>
            </a:r>
            <a:r>
              <a:rPr lang="en-US" sz="1800" b="0" i="0" dirty="0">
                <a:solidFill>
                  <a:srgbClr val="00B050"/>
                </a:solidFill>
                <a:effectLst/>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click</a:t>
            </a:r>
            <a:r>
              <a:rPr lang="en-US" sz="1800" b="0" i="0" dirty="0">
                <a:effectLst/>
                <a:latin typeface="Calibri" panose="020F0502020204030204" pitchFamily="34" charset="0"/>
                <a:ea typeface="+mn-ea"/>
                <a:cs typeface="Calibri" panose="020F0502020204030204" pitchFamily="34" charset="0"/>
              </a:rPr>
              <a:t> here to find the </a:t>
            </a:r>
            <a:r>
              <a:rPr lang="en-US" sz="1800" b="0" i="0" dirty="0">
                <a:effectLst/>
                <a:latin typeface="Calibri" panose="020F0502020204030204" pitchFamily="34" charset="0"/>
                <a:cs typeface="Calibri" panose="020F0502020204030204" pitchFamily="34" charset="0"/>
              </a:rPr>
              <a:t>the detailed guidance to fill out each section of the form.</a:t>
            </a:r>
            <a:endParaRPr lang="en-US" sz="1800" b="0" i="0" dirty="0">
              <a:effectLst/>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a:xfrm>
            <a:off x="8001000" y="6553200"/>
            <a:ext cx="685800" cy="30480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a:t>  |  </a:t>
            </a:r>
            <a:fld id="{6AC39EC0-7137-CB45-9CF1-02ED3E4C2AC6}" type="slidenum">
              <a:rPr lang="en-US" altLang="en-US" smtClean="0"/>
              <a:pPr>
                <a:spcAft>
                  <a:spcPts val="600"/>
                </a:spcAft>
                <a:defRPr/>
              </a:pPr>
              <a:t>28</a:t>
            </a:fld>
            <a:endParaRPr lang="en-US" altLang="en-US"/>
          </a:p>
        </p:txBody>
      </p:sp>
      <p:grpSp>
        <p:nvGrpSpPr>
          <p:cNvPr id="7" name="Group 6">
            <a:extLst>
              <a:ext uri="{FF2B5EF4-FFF2-40B4-BE49-F238E27FC236}">
                <a16:creationId xmlns:a16="http://schemas.microsoft.com/office/drawing/2014/main" id="{D8489E94-5876-B089-CC20-430019CA4AB0}"/>
              </a:ext>
            </a:extLst>
          </p:cNvPr>
          <p:cNvGrpSpPr/>
          <p:nvPr/>
        </p:nvGrpSpPr>
        <p:grpSpPr>
          <a:xfrm>
            <a:off x="152400" y="1752600"/>
            <a:ext cx="5486399" cy="4747846"/>
            <a:chOff x="152400" y="1752600"/>
            <a:chExt cx="5486399" cy="4747846"/>
          </a:xfrm>
        </p:grpSpPr>
        <p:pic>
          <p:nvPicPr>
            <p:cNvPr id="1028" name="Picture 4" descr="PHS Fellowship Supplement Form Page 2">
              <a:extLst>
                <a:ext uri="{FF2B5EF4-FFF2-40B4-BE49-F238E27FC236}">
                  <a16:creationId xmlns:a16="http://schemas.microsoft.com/office/drawing/2014/main" id="{58A6036B-287E-5FEF-4105-367B6B55F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6" t="2222" r="4689" b="7222"/>
            <a:stretch/>
          </p:blipFill>
          <p:spPr bwMode="auto">
            <a:xfrm>
              <a:off x="152400" y="1752600"/>
              <a:ext cx="5486399" cy="4747846"/>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46EB057D-AAF5-BEAD-8C27-6188FE2D63D7}"/>
                </a:ext>
              </a:extLst>
            </p:cNvPr>
            <p:cNvSpPr/>
            <p:nvPr/>
          </p:nvSpPr>
          <p:spPr bwMode="auto">
            <a:xfrm rot="5400000">
              <a:off x="973388" y="2192588"/>
              <a:ext cx="131643" cy="35998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a:ln/>
                <a:solidFill>
                  <a:schemeClr val="accent4"/>
                </a:solidFill>
                <a:latin typeface="Arial" charset="0"/>
                <a:ea typeface="ＭＳ Ｐゴシック" charset="-128"/>
                <a:cs typeface="ＭＳ Ｐゴシック" charset="-128"/>
              </a:endParaRPr>
            </a:p>
          </p:txBody>
        </p:sp>
      </p:grpSp>
      <p:sp>
        <p:nvSpPr>
          <p:cNvPr id="9" name="Title 1">
            <a:extLst>
              <a:ext uri="{FF2B5EF4-FFF2-40B4-BE49-F238E27FC236}">
                <a16:creationId xmlns:a16="http://schemas.microsoft.com/office/drawing/2014/main" id="{0BB092F1-267B-1026-B9CC-3B2908CFEFE1}"/>
              </a:ext>
            </a:extLst>
          </p:cNvPr>
          <p:cNvSpPr>
            <a:spLocks noGrp="1"/>
          </p:cNvSpPr>
          <p:nvPr>
            <p:ph type="title"/>
          </p:nvPr>
        </p:nvSpPr>
        <p:spPr>
          <a:xfrm>
            <a:off x="685800" y="495300"/>
            <a:ext cx="7924800" cy="1028700"/>
          </a:xfrm>
        </p:spPr>
        <p:txBody>
          <a:bodyPr/>
          <a:lstStyle/>
          <a:p>
            <a:pPr algn="ctr"/>
            <a:r>
              <a:rPr lang="en-US" sz="2500" dirty="0"/>
              <a:t>Screenshot: PHS Fellowship Supplemental Form</a:t>
            </a:r>
          </a:p>
        </p:txBody>
      </p:sp>
      <p:sp>
        <p:nvSpPr>
          <p:cNvPr id="10" name="TextBox 9">
            <a:extLst>
              <a:ext uri="{FF2B5EF4-FFF2-40B4-BE49-F238E27FC236}">
                <a16:creationId xmlns:a16="http://schemas.microsoft.com/office/drawing/2014/main" id="{07E09206-346F-CC8E-0890-471487C8E92B}"/>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79070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93A-657B-C41A-F051-8AB6016F1834}"/>
              </a:ext>
            </a:extLst>
          </p:cNvPr>
          <p:cNvSpPr>
            <a:spLocks noGrp="1"/>
          </p:cNvSpPr>
          <p:nvPr>
            <p:ph type="title"/>
          </p:nvPr>
        </p:nvSpPr>
        <p:spPr/>
        <p:txBody>
          <a:bodyPr/>
          <a:lstStyle/>
          <a:p>
            <a:r>
              <a:rPr lang="en-US" dirty="0"/>
              <a:t>Team OGS – Who we are?…</a:t>
            </a:r>
          </a:p>
        </p:txBody>
      </p:sp>
      <p:sp>
        <p:nvSpPr>
          <p:cNvPr id="4" name="Slide Number Placeholder 3">
            <a:extLst>
              <a:ext uri="{FF2B5EF4-FFF2-40B4-BE49-F238E27FC236}">
                <a16:creationId xmlns:a16="http://schemas.microsoft.com/office/drawing/2014/main" id="{79A17398-0B16-B0EE-DB67-E9EC4EFDE616}"/>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2</a:t>
            </a:fld>
            <a:endParaRPr lang="en-US" altLang="en-US" sz="1100">
              <a:solidFill>
                <a:srgbClr val="383272"/>
              </a:solidFill>
            </a:endParaRPr>
          </a:p>
        </p:txBody>
      </p:sp>
      <p:grpSp>
        <p:nvGrpSpPr>
          <p:cNvPr id="13" name="Group 12">
            <a:extLst>
              <a:ext uri="{FF2B5EF4-FFF2-40B4-BE49-F238E27FC236}">
                <a16:creationId xmlns:a16="http://schemas.microsoft.com/office/drawing/2014/main" id="{43CB9AF4-40BD-38D3-40F5-A72A10929FDD}"/>
              </a:ext>
            </a:extLst>
          </p:cNvPr>
          <p:cNvGrpSpPr/>
          <p:nvPr/>
        </p:nvGrpSpPr>
        <p:grpSpPr>
          <a:xfrm>
            <a:off x="381000" y="1905000"/>
            <a:ext cx="8077201" cy="4525467"/>
            <a:chOff x="6138669" y="867402"/>
            <a:chExt cx="5727741" cy="3151342"/>
          </a:xfrm>
        </p:grpSpPr>
        <p:grpSp>
          <p:nvGrpSpPr>
            <p:cNvPr id="14" name="Group 13">
              <a:extLst>
                <a:ext uri="{FF2B5EF4-FFF2-40B4-BE49-F238E27FC236}">
                  <a16:creationId xmlns:a16="http://schemas.microsoft.com/office/drawing/2014/main" id="{5E73A8FD-15FE-6D99-8D74-30C12C604143}"/>
                </a:ext>
              </a:extLst>
            </p:cNvPr>
            <p:cNvGrpSpPr/>
            <p:nvPr/>
          </p:nvGrpSpPr>
          <p:grpSpPr>
            <a:xfrm>
              <a:off x="6227184" y="867402"/>
              <a:ext cx="5639226" cy="2503188"/>
              <a:chOff x="1348749" y="1214645"/>
              <a:chExt cx="10181991" cy="4803727"/>
            </a:xfrm>
          </p:grpSpPr>
          <p:sp>
            <p:nvSpPr>
              <p:cNvPr id="16" name="Content Placeholder 2">
                <a:extLst>
                  <a:ext uri="{FF2B5EF4-FFF2-40B4-BE49-F238E27FC236}">
                    <a16:creationId xmlns:a16="http://schemas.microsoft.com/office/drawing/2014/main" id="{C1D48D12-DC14-9D00-0FA3-2D9376359089}"/>
                  </a:ext>
                </a:extLst>
              </p:cNvPr>
              <p:cNvSpPr txBox="1">
                <a:spLocks/>
              </p:cNvSpPr>
              <p:nvPr/>
            </p:nvSpPr>
            <p:spPr>
              <a:xfrm>
                <a:off x="6164707" y="1290587"/>
                <a:ext cx="5366033" cy="472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itchFamily="2" charset="2"/>
                  <a:buChar char="ü"/>
                </a:pPr>
                <a:r>
                  <a:rPr lang="en-US" altLang="en-US" sz="1400" dirty="0">
                    <a:solidFill>
                      <a:srgbClr val="002060"/>
                    </a:solidFill>
                  </a:rPr>
                  <a:t>AOR (Authorized Organizational Representative), SO (Signing Official)</a:t>
                </a:r>
              </a:p>
              <a:p>
                <a:pPr marL="342900" indent="-342900" algn="l">
                  <a:buFont typeface="Wingdings" pitchFamily="2" charset="2"/>
                  <a:buChar char="ü"/>
                </a:pPr>
                <a:r>
                  <a:rPr lang="en-US" altLang="en-US" sz="1400" dirty="0">
                    <a:solidFill>
                      <a:srgbClr val="002060"/>
                    </a:solidFill>
                  </a:rPr>
                  <a:t>Budget development, review and budget revisions (pre-award only)</a:t>
                </a:r>
              </a:p>
              <a:p>
                <a:pPr marL="342900" indent="-342900" algn="l">
                  <a:buFont typeface="Wingdings" pitchFamily="2" charset="2"/>
                  <a:buChar char="ü"/>
                </a:pPr>
                <a:r>
                  <a:rPr lang="en-US" altLang="en-US" sz="1400" dirty="0">
                    <a:solidFill>
                      <a:srgbClr val="002060"/>
                    </a:solidFill>
                  </a:rPr>
                  <a:t>Collaboration letter review and preparation for signature</a:t>
                </a:r>
              </a:p>
              <a:p>
                <a:pPr marL="342900" indent="-342900" algn="l">
                  <a:buFont typeface="Wingdings" pitchFamily="2" charset="2"/>
                  <a:buChar char="ü"/>
                </a:pPr>
                <a:r>
                  <a:rPr lang="en-US" altLang="en-US" sz="1400" dirty="0">
                    <a:solidFill>
                      <a:srgbClr val="002060"/>
                    </a:solidFill>
                  </a:rPr>
                  <a:t>Face page review and processing for signature</a:t>
                </a:r>
              </a:p>
              <a:p>
                <a:pPr marL="342900" indent="-342900" algn="l">
                  <a:buFont typeface="Wingdings" pitchFamily="2" charset="2"/>
                  <a:buChar char="ü"/>
                </a:pPr>
                <a:r>
                  <a:rPr lang="en-US" altLang="en-US" sz="1400" dirty="0">
                    <a:solidFill>
                      <a:srgbClr val="002060"/>
                    </a:solidFill>
                  </a:rPr>
                  <a:t>Indirect cost reduction/waiver, no salary support request processing</a:t>
                </a:r>
              </a:p>
              <a:p>
                <a:pPr marL="342900" indent="-342900" algn="l">
                  <a:buFont typeface="Wingdings" pitchFamily="2" charset="2"/>
                  <a:buChar char="ü"/>
                </a:pPr>
                <a:r>
                  <a:rPr lang="en-US" altLang="en-US" sz="1400" dirty="0">
                    <a:solidFill>
                      <a:srgbClr val="002060"/>
                    </a:solidFill>
                  </a:rPr>
                  <a:t>Letter of Intent (LOI) and Statement of Work (SOW) review and processing</a:t>
                </a:r>
              </a:p>
            </p:txBody>
          </p:sp>
          <p:pic>
            <p:nvPicPr>
              <p:cNvPr id="17" name="Picture 16" descr="A person wearing glasses and a blue shirt&#10;&#10;Description automatically generated with medium confidence">
                <a:extLst>
                  <a:ext uri="{FF2B5EF4-FFF2-40B4-BE49-F238E27FC236}">
                    <a16:creationId xmlns:a16="http://schemas.microsoft.com/office/drawing/2014/main" id="{AA46D649-A90A-6D6D-4A13-F0881793AB0C}"/>
                  </a:ext>
                </a:extLst>
              </p:cNvPr>
              <p:cNvPicPr>
                <a:picLocks noChangeAspect="1"/>
              </p:cNvPicPr>
              <p:nvPr/>
            </p:nvPicPr>
            <p:blipFill>
              <a:blip r:embed="rId3"/>
              <a:stretch>
                <a:fillRect/>
              </a:stretch>
            </p:blipFill>
            <p:spPr>
              <a:xfrm>
                <a:off x="1348749" y="1214645"/>
                <a:ext cx="4523264" cy="4643714"/>
              </a:xfrm>
              <a:prstGeom prst="rect">
                <a:avLst/>
              </a:prstGeom>
            </p:spPr>
          </p:pic>
        </p:grpSp>
        <p:sp>
          <p:nvSpPr>
            <p:cNvPr id="15" name="TextBox 14">
              <a:extLst>
                <a:ext uri="{FF2B5EF4-FFF2-40B4-BE49-F238E27FC236}">
                  <a16:creationId xmlns:a16="http://schemas.microsoft.com/office/drawing/2014/main" id="{3B2C2B11-1A74-FA19-A767-0972517CC7BA}"/>
                </a:ext>
              </a:extLst>
            </p:cNvPr>
            <p:cNvSpPr txBox="1"/>
            <p:nvPr/>
          </p:nvSpPr>
          <p:spPr>
            <a:xfrm>
              <a:off x="6138669" y="3354345"/>
              <a:ext cx="5396839" cy="664399"/>
            </a:xfrm>
            <a:prstGeom prst="rect">
              <a:avLst/>
            </a:prstGeom>
            <a:noFill/>
          </p:spPr>
          <p:txBody>
            <a:bodyPr wrap="square" rtlCol="0">
              <a:spAutoFit/>
            </a:bodyPr>
            <a:lstStyle/>
            <a:p>
              <a:r>
                <a:rPr lang="en-US" sz="1400" b="1" dirty="0">
                  <a:solidFill>
                    <a:schemeClr val="accent2">
                      <a:lumMod val="75000"/>
                    </a:schemeClr>
                  </a:solidFill>
                </a:rPr>
                <a:t>Gerard McMorrow, MBA – Pre-Award Analyst: Belfer 1106</a:t>
              </a:r>
            </a:p>
            <a:p>
              <a:r>
                <a:rPr lang="en-US" sz="1400" b="1" dirty="0">
                  <a:solidFill>
                    <a:schemeClr val="accent2">
                      <a:lumMod val="75000"/>
                    </a:schemeClr>
                  </a:solidFill>
                </a:rPr>
                <a:t>Phone: (718) 430-3580 </a:t>
              </a:r>
            </a:p>
            <a:p>
              <a:r>
                <a:rPr lang="en-US" sz="1400" b="1" dirty="0">
                  <a:solidFill>
                    <a:schemeClr val="accent2">
                      <a:lumMod val="75000"/>
                    </a:schemeClr>
                  </a:solidFill>
                </a:rPr>
                <a:t>Email: </a:t>
              </a:r>
              <a:r>
                <a:rPr lang="en-US" sz="1400" b="1" dirty="0">
                  <a:solidFill>
                    <a:schemeClr val="accent2">
                      <a:lumMod val="75000"/>
                    </a:schemeClr>
                  </a:solidFill>
                  <a:hlinkClick r:id="rId4"/>
                </a:rPr>
                <a:t>gerard.mcmorrow@einsteinmed.edu</a:t>
              </a:r>
              <a:endParaRPr lang="en-US" sz="1400" b="1" dirty="0">
                <a:solidFill>
                  <a:schemeClr val="accent2">
                    <a:lumMod val="75000"/>
                  </a:schemeClr>
                </a:solidFill>
              </a:endParaRPr>
            </a:p>
            <a:p>
              <a:endParaRPr lang="en-US" sz="1400" dirty="0">
                <a:solidFill>
                  <a:schemeClr val="accent2">
                    <a:lumMod val="75000"/>
                  </a:schemeClr>
                </a:solidFill>
              </a:endParaRPr>
            </a:p>
          </p:txBody>
        </p:sp>
      </p:grpSp>
      <p:sp>
        <p:nvSpPr>
          <p:cNvPr id="18" name="TextBox 17">
            <a:extLst>
              <a:ext uri="{FF2B5EF4-FFF2-40B4-BE49-F238E27FC236}">
                <a16:creationId xmlns:a16="http://schemas.microsoft.com/office/drawing/2014/main" id="{FB22086E-2851-CE2F-28A8-76FE96231410}"/>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910373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S Fellowship Supplemental Form Page 3">
            <a:extLst>
              <a:ext uri="{FF2B5EF4-FFF2-40B4-BE49-F238E27FC236}">
                <a16:creationId xmlns:a16="http://schemas.microsoft.com/office/drawing/2014/main" id="{F1E4BB23-2B8A-8D49-39B5-665FC7442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2" t="1852" r="5418" b="16667"/>
          <a:stretch/>
        </p:blipFill>
        <p:spPr bwMode="auto">
          <a:xfrm>
            <a:off x="304800" y="1752601"/>
            <a:ext cx="5334000" cy="4739638"/>
          </a:xfrm>
          <a:prstGeom prst="rect">
            <a:avLst/>
          </a:prstGeom>
          <a:solidFill>
            <a:srgbClr val="FFFFFF"/>
          </a:solidFill>
        </p:spPr>
      </p:pic>
      <p:sp>
        <p:nvSpPr>
          <p:cNvPr id="4" name="Slide Number Placeholder 3">
            <a:extLst>
              <a:ext uri="{FF2B5EF4-FFF2-40B4-BE49-F238E27FC236}">
                <a16:creationId xmlns:a16="http://schemas.microsoft.com/office/drawing/2014/main" id="{A23EBC70-A053-120B-5004-3533DD32B18F}"/>
              </a:ext>
            </a:extLst>
          </p:cNvPr>
          <p:cNvSpPr>
            <a:spLocks noGrp="1"/>
          </p:cNvSpPr>
          <p:nvPr>
            <p:ph type="sldNum" sz="quarter" idx="10"/>
          </p:nvPr>
        </p:nvSpPr>
        <p:spPr>
          <a:xfrm>
            <a:off x="8001000" y="6553200"/>
            <a:ext cx="685800" cy="304800"/>
          </a:xfrm>
        </p:spPr>
        <p:txBody>
          <a:bodyPr vert="horz" wrap="square" lIns="91440" tIns="45720" rIns="91440" bIns="45720" numCol="1" anchor="t" anchorCtr="0" compatLnSpc="1">
            <a:prstTxWarp prst="textNoShape">
              <a:avLst/>
            </a:prstTxWarp>
            <a:normAutofit/>
          </a:bodyPr>
          <a:lstStyle/>
          <a:p>
            <a:pPr>
              <a:spcAft>
                <a:spcPts val="600"/>
              </a:spcAft>
              <a:defRPr/>
            </a:pPr>
            <a:r>
              <a:rPr lang="en-US" altLang="en-US"/>
              <a:t>  |  </a:t>
            </a:r>
            <a:fld id="{6AC39EC0-7137-CB45-9CF1-02ED3E4C2AC6}" type="slidenum">
              <a:rPr lang="en-US" altLang="en-US" smtClean="0"/>
              <a:pPr>
                <a:spcAft>
                  <a:spcPts val="600"/>
                </a:spcAft>
                <a:defRPr/>
              </a:pPr>
              <a:t>29</a:t>
            </a:fld>
            <a:endParaRPr lang="en-US" altLang="en-US"/>
          </a:p>
        </p:txBody>
      </p:sp>
      <p:sp>
        <p:nvSpPr>
          <p:cNvPr id="5" name="TextBox 4">
            <a:extLst>
              <a:ext uri="{FF2B5EF4-FFF2-40B4-BE49-F238E27FC236}">
                <a16:creationId xmlns:a16="http://schemas.microsoft.com/office/drawing/2014/main" id="{9EBFD1DE-01A7-0086-0E97-65D547B11170}"/>
              </a:ext>
            </a:extLst>
          </p:cNvPr>
          <p:cNvSpPr txBox="1"/>
          <p:nvPr/>
        </p:nvSpPr>
        <p:spPr>
          <a:xfrm>
            <a:off x="5791201" y="1905000"/>
            <a:ext cx="3124200" cy="1477328"/>
          </a:xfrm>
          <a:prstGeom prst="rect">
            <a:avLst/>
          </a:prstGeom>
          <a:noFill/>
        </p:spPr>
        <p:txBody>
          <a:bodyPr wrap="square">
            <a:spAutoFit/>
          </a:bodyPr>
          <a:lstStyle/>
          <a:p>
            <a:endParaRPr lang="en-US" sz="1800" b="0" i="0" dirty="0">
              <a:solidFill>
                <a:srgbClr val="444444"/>
              </a:solidFill>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en-US" sz="1800" b="0" i="0" dirty="0">
                <a:solidFill>
                  <a:srgbClr val="444444"/>
                </a:solidFill>
                <a:effectLst/>
                <a:latin typeface="Calibri" panose="020F0502020204030204" pitchFamily="34" charset="0"/>
                <a:cs typeface="Calibri" panose="020F0502020204030204" pitchFamily="34" charset="0"/>
              </a:rPr>
              <a:t>Please click </a:t>
            </a:r>
            <a:r>
              <a:rPr lang="en-US" sz="1800" b="0" i="0" dirty="0">
                <a:solidFill>
                  <a:srgbClr val="444444"/>
                </a:solidFill>
                <a:effectLst/>
                <a:latin typeface="Calibri" panose="020F0502020204030204" pitchFamily="34" charset="0"/>
                <a:cs typeface="Calibri" panose="020F0502020204030204" pitchFamily="34" charset="0"/>
                <a:hlinkClick r:id="rId3"/>
              </a:rPr>
              <a:t>here</a:t>
            </a:r>
            <a:r>
              <a:rPr lang="en-US" sz="1800" b="0" i="0" dirty="0">
                <a:solidFill>
                  <a:srgbClr val="444444"/>
                </a:solidFill>
                <a:effectLst/>
                <a:latin typeface="Calibri" panose="020F0502020204030204" pitchFamily="34" charset="0"/>
                <a:cs typeface="Calibri" panose="020F0502020204030204" pitchFamily="34" charset="0"/>
              </a:rPr>
              <a:t> to find the the detailed guidance to fill out each section of the form.</a:t>
            </a:r>
          </a:p>
        </p:txBody>
      </p:sp>
      <p:sp>
        <p:nvSpPr>
          <p:cNvPr id="7" name="Title 1">
            <a:extLst>
              <a:ext uri="{FF2B5EF4-FFF2-40B4-BE49-F238E27FC236}">
                <a16:creationId xmlns:a16="http://schemas.microsoft.com/office/drawing/2014/main" id="{88BD8CA7-C9F5-353B-6685-3130BE89519C}"/>
              </a:ext>
            </a:extLst>
          </p:cNvPr>
          <p:cNvSpPr>
            <a:spLocks noGrp="1"/>
          </p:cNvSpPr>
          <p:nvPr>
            <p:ph type="title"/>
          </p:nvPr>
        </p:nvSpPr>
        <p:spPr>
          <a:xfrm>
            <a:off x="685800" y="495300"/>
            <a:ext cx="7924800" cy="1028700"/>
          </a:xfrm>
        </p:spPr>
        <p:txBody>
          <a:bodyPr/>
          <a:lstStyle/>
          <a:p>
            <a:pPr algn="ctr"/>
            <a:r>
              <a:rPr lang="en-US" sz="2500" dirty="0"/>
              <a:t>Screenshot: PHS Fellowship Supplemental Form</a:t>
            </a:r>
          </a:p>
        </p:txBody>
      </p:sp>
      <p:sp>
        <p:nvSpPr>
          <p:cNvPr id="8" name="TextBox 7">
            <a:extLst>
              <a:ext uri="{FF2B5EF4-FFF2-40B4-BE49-F238E27FC236}">
                <a16:creationId xmlns:a16="http://schemas.microsoft.com/office/drawing/2014/main" id="{21E0F17C-3626-0133-3D83-B4BC8932B465}"/>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13949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290014-2759-85FE-4DF1-3A5CE35292F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850FFDA3-893C-0C45-BE80-1B6A0EFE5411}" type="slidenum">
              <a:rPr lang="en-US" altLang="en-US" smtClean="0"/>
              <a:pPr>
                <a:spcAft>
                  <a:spcPts val="600"/>
                </a:spcAft>
                <a:defRPr/>
              </a:pPr>
              <a:t>30</a:t>
            </a:fld>
            <a:endParaRPr lang="en-US" altLang="en-US"/>
          </a:p>
        </p:txBody>
      </p:sp>
      <p:sp>
        <p:nvSpPr>
          <p:cNvPr id="6" name="TextBox 5">
            <a:extLst>
              <a:ext uri="{FF2B5EF4-FFF2-40B4-BE49-F238E27FC236}">
                <a16:creationId xmlns:a16="http://schemas.microsoft.com/office/drawing/2014/main" id="{1F60CD91-0B8E-7240-8EA3-52E2726E7A38}"/>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2" name="TextBox 1">
            <a:extLst>
              <a:ext uri="{FF2B5EF4-FFF2-40B4-BE49-F238E27FC236}">
                <a16:creationId xmlns:a16="http://schemas.microsoft.com/office/drawing/2014/main" id="{AB67E47D-204F-60DC-9C1D-4B1FE52D20C8}"/>
              </a:ext>
            </a:extLst>
          </p:cNvPr>
          <p:cNvSpPr txBox="1"/>
          <p:nvPr/>
        </p:nvSpPr>
        <p:spPr>
          <a:xfrm>
            <a:off x="721556" y="1828800"/>
            <a:ext cx="7584244" cy="4493538"/>
          </a:xfrm>
          <a:prstGeom prst="rect">
            <a:avLst/>
          </a:prstGeom>
          <a:noFill/>
        </p:spPr>
        <p:txBody>
          <a:bodyPr wrap="square" rtlCol="0">
            <a:spAutoFit/>
          </a:bodyPr>
          <a:lstStyle/>
          <a:p>
            <a:pPr marL="744538" lvl="1">
              <a:spcBef>
                <a:spcPts val="0"/>
              </a:spcBef>
              <a:spcAft>
                <a:spcPts val="0"/>
              </a:spcAft>
              <a:buSzPts val="1000"/>
              <a:tabLst>
                <a:tab pos="457200" algn="l"/>
              </a:tabLst>
            </a:pPr>
            <a:endParaRPr lang="en-US" sz="2200" dirty="0">
              <a:solidFill>
                <a:srgbClr val="002060"/>
              </a:solidFill>
              <a:latin typeface="Calibri" panose="020F0502020204030204" pitchFamily="34" charset="0"/>
              <a:ea typeface="Times New Roman" panose="02020603050405020304" pitchFamily="18" charset="0"/>
            </a:endParaRPr>
          </a:p>
          <a:p>
            <a:pPr marL="287338">
              <a:spcBef>
                <a:spcPts val="0"/>
              </a:spcBef>
              <a:spcAft>
                <a:spcPts val="0"/>
              </a:spcAft>
              <a:buSzPts val="1000"/>
              <a:tabLst>
                <a:tab pos="457200" algn="l"/>
              </a:tabLst>
            </a:pPr>
            <a:r>
              <a:rPr lang="en-US" sz="22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This is the last presentation for this year on behalf of OGS. </a:t>
            </a:r>
          </a:p>
          <a:p>
            <a:pPr marL="287338">
              <a:spcBef>
                <a:spcPts val="0"/>
              </a:spcBef>
              <a:spcAft>
                <a:spcPts val="0"/>
              </a:spcAft>
              <a:buSzPts val="1000"/>
              <a:tabLst>
                <a:tab pos="457200" algn="l"/>
              </a:tabLst>
            </a:pPr>
            <a:r>
              <a:rPr lang="en-US" sz="2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Please wait for the announcements regarding the OGS presentation dates for January 2023.</a:t>
            </a:r>
          </a:p>
          <a:p>
            <a:pPr marL="744538" lvl="1">
              <a:spcBef>
                <a:spcPts val="0"/>
              </a:spcBef>
              <a:spcAft>
                <a:spcPts val="0"/>
              </a:spcAft>
              <a:buSzPts val="1000"/>
              <a:tabLst>
                <a:tab pos="457200" algn="l"/>
              </a:tabLst>
            </a:pPr>
            <a:endParaRPr lang="en-US" sz="2200" i="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744538" lvl="1">
              <a:spcBef>
                <a:spcPts val="0"/>
              </a:spcBef>
              <a:spcAft>
                <a:spcPts val="0"/>
              </a:spcAft>
              <a:buSzPts val="1000"/>
              <a:tabLst>
                <a:tab pos="457200" algn="l"/>
              </a:tabLst>
            </a:pPr>
            <a:endParaRPr lang="en-US" sz="2200" i="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290513">
              <a:spcBef>
                <a:spcPts val="0"/>
              </a:spcBef>
            </a:pPr>
            <a:r>
              <a:rPr lang="en-US" sz="2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Please reach out to us at </a:t>
            </a:r>
            <a:r>
              <a:rPr lang="en-US" sz="2200" i="1" dirty="0">
                <a:latin typeface="Calibri" panose="020F0502020204030204" pitchFamily="34" charset="0"/>
                <a:cs typeface="Calibri" panose="020F0502020204030204" pitchFamily="34" charset="0"/>
                <a:hlinkClick r:id="rId3"/>
              </a:rPr>
              <a:t>OGS@einsteinmed.edu</a:t>
            </a:r>
            <a:r>
              <a:rPr lang="en-US" sz="2200" b="1" i="1" dirty="0">
                <a:solidFill>
                  <a:srgbClr val="FF0000"/>
                </a:solidFill>
                <a:latin typeface="Calibri" panose="020F0502020204030204" pitchFamily="34" charset="0"/>
                <a:cs typeface="Calibri" panose="020F0502020204030204" pitchFamily="34" charset="0"/>
              </a:rPr>
              <a:t>**</a:t>
            </a:r>
          </a:p>
          <a:p>
            <a:pPr>
              <a:spcBef>
                <a:spcPts val="0"/>
              </a:spcBef>
            </a:pPr>
            <a:endParaRPr lang="en-US" sz="2200" i="1" dirty="0">
              <a:latin typeface="Calibri" panose="020F0502020204030204" pitchFamily="34" charset="0"/>
              <a:cs typeface="Calibri" panose="020F0502020204030204" pitchFamily="34" charset="0"/>
            </a:endParaRPr>
          </a:p>
          <a:p>
            <a:pPr>
              <a:spcBef>
                <a:spcPts val="0"/>
              </a:spcBef>
            </a:pPr>
            <a:endParaRPr lang="en-US" sz="2200" i="1" dirty="0">
              <a:latin typeface="Calibri" panose="020F0502020204030204" pitchFamily="34" charset="0"/>
              <a:cs typeface="Calibri" panose="020F0502020204030204" pitchFamily="34" charset="0"/>
            </a:endParaRPr>
          </a:p>
          <a:p>
            <a:pPr>
              <a:spcBef>
                <a:spcPts val="0"/>
              </a:spcBef>
            </a:pPr>
            <a:endParaRPr lang="en-US" sz="2200" i="1" dirty="0">
              <a:latin typeface="Calibri" panose="020F0502020204030204" pitchFamily="34" charset="0"/>
              <a:cs typeface="Calibri" panose="020F0502020204030204" pitchFamily="34" charset="0"/>
            </a:endParaRPr>
          </a:p>
          <a:p>
            <a:pPr marL="290513" lvl="1">
              <a:spcBef>
                <a:spcPts val="0"/>
              </a:spcBef>
              <a:spcAft>
                <a:spcPts val="0"/>
              </a:spcAft>
              <a:buSzPts val="1000"/>
              <a:tabLst>
                <a:tab pos="457200" algn="l"/>
              </a:tabLst>
            </a:pPr>
            <a:r>
              <a:rPr lang="en-US" sz="2200" b="1" i="1" dirty="0">
                <a:solidFill>
                  <a:srgbClr val="FF0000"/>
                </a:solidFill>
                <a:latin typeface="Calibri" panose="020F0502020204030204" pitchFamily="34" charset="0"/>
                <a:cs typeface="Calibri" panose="020F0502020204030204" pitchFamily="34" charset="0"/>
              </a:rPr>
              <a:t>** </a:t>
            </a:r>
            <a:r>
              <a:rPr lang="en-US" sz="1800" dirty="0">
                <a:solidFill>
                  <a:srgbClr val="0070C0"/>
                </a:solidFill>
                <a:latin typeface="Calibri" panose="020F0502020204030204" pitchFamily="34" charset="0"/>
                <a:cs typeface="Calibri" panose="020F0502020204030204" pitchFamily="34" charset="0"/>
              </a:rPr>
              <a:t>Please note the new email address</a:t>
            </a:r>
          </a:p>
          <a:p>
            <a:pPr marL="744538" lvl="1">
              <a:spcBef>
                <a:spcPts val="0"/>
              </a:spcBef>
              <a:spcAft>
                <a:spcPts val="0"/>
              </a:spcAft>
              <a:buSzPts val="1000"/>
              <a:tabLst>
                <a:tab pos="457200" algn="l"/>
              </a:tabLst>
            </a:pPr>
            <a:endParaRPr lang="en-US" sz="2200" i="1" dirty="0">
              <a:solidFill>
                <a:srgbClr val="0070C0"/>
              </a:solidFill>
              <a:effectLst/>
              <a:latin typeface="Calibri" panose="020F0502020204030204" pitchFamily="34" charset="0"/>
              <a:ea typeface="Times New Roman" panose="02020603050405020304" pitchFamily="18" charset="0"/>
            </a:endParaRPr>
          </a:p>
          <a:p>
            <a:endParaRPr lang="en-US" sz="2200" dirty="0"/>
          </a:p>
        </p:txBody>
      </p:sp>
      <p:sp>
        <p:nvSpPr>
          <p:cNvPr id="3" name="TextBox 2">
            <a:extLst>
              <a:ext uri="{FF2B5EF4-FFF2-40B4-BE49-F238E27FC236}">
                <a16:creationId xmlns:a16="http://schemas.microsoft.com/office/drawing/2014/main" id="{D984626A-0C7F-BBB5-7854-FA90B3FE0292}"/>
              </a:ext>
            </a:extLst>
          </p:cNvPr>
          <p:cNvSpPr txBox="1"/>
          <p:nvPr/>
        </p:nvSpPr>
        <p:spPr>
          <a:xfrm>
            <a:off x="2286000" y="805682"/>
            <a:ext cx="3938899" cy="523220"/>
          </a:xfrm>
          <a:prstGeom prst="rect">
            <a:avLst/>
          </a:prstGeom>
          <a:noFill/>
        </p:spPr>
        <p:txBody>
          <a:bodyPr wrap="none" rtlCol="0">
            <a:spAutoFit/>
          </a:bodyPr>
          <a:lstStyle/>
          <a:p>
            <a:pPr algn="ctr"/>
            <a:r>
              <a:rPr lang="en-US" sz="2800" dirty="0">
                <a:solidFill>
                  <a:schemeClr val="bg1"/>
                </a:solidFill>
              </a:rPr>
              <a:t>Next OGS Presentation</a:t>
            </a:r>
          </a:p>
        </p:txBody>
      </p:sp>
    </p:spTree>
    <p:extLst>
      <p:ext uri="{BB962C8B-B14F-4D97-AF65-F5344CB8AC3E}">
        <p14:creationId xmlns:p14="http://schemas.microsoft.com/office/powerpoint/2010/main" val="304419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ted Question Mark">
            <a:extLst>
              <a:ext uri="{FF2B5EF4-FFF2-40B4-BE49-F238E27FC236}">
                <a16:creationId xmlns:a16="http://schemas.microsoft.com/office/drawing/2014/main" id="{2018A076-30DF-4FC7-EE7D-7BDA71ABC0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200" y="1981200"/>
            <a:ext cx="3579876" cy="4114800"/>
          </a:xfrm>
          <a:prstGeom prst="rect">
            <a:avLst/>
          </a:prstGeom>
          <a:solidFill>
            <a:srgbClr val="FFFFFF"/>
          </a:solidFill>
        </p:spPr>
      </p:pic>
      <p:sp>
        <p:nvSpPr>
          <p:cNvPr id="6" name="TextBox 5">
            <a:extLst>
              <a:ext uri="{FF2B5EF4-FFF2-40B4-BE49-F238E27FC236}">
                <a16:creationId xmlns:a16="http://schemas.microsoft.com/office/drawing/2014/main" id="{54172202-AD43-9618-1B53-FDDF187312CD}"/>
              </a:ext>
            </a:extLst>
          </p:cNvPr>
          <p:cNvSpPr txBox="1"/>
          <p:nvPr/>
        </p:nvSpPr>
        <p:spPr bwMode="auto">
          <a:xfrm>
            <a:off x="4038600" y="2438400"/>
            <a:ext cx="3886200" cy="7620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spcBef>
                <a:spcPct val="20000"/>
              </a:spcBef>
              <a:buClr>
                <a:srgbClr val="6CA5DC"/>
              </a:buClr>
            </a:pPr>
            <a:r>
              <a:rPr lang="en-US" sz="2800" dirty="0">
                <a:solidFill>
                  <a:srgbClr val="193567"/>
                </a:solidFill>
                <a:latin typeface="+mn-lt"/>
                <a:ea typeface="+mn-ea"/>
              </a:rPr>
              <a:t>Questions?</a:t>
            </a:r>
          </a:p>
        </p:txBody>
      </p:sp>
      <p:sp>
        <p:nvSpPr>
          <p:cNvPr id="4" name="Slide Number Placeholder 3">
            <a:extLst>
              <a:ext uri="{FF2B5EF4-FFF2-40B4-BE49-F238E27FC236}">
                <a16:creationId xmlns:a16="http://schemas.microsoft.com/office/drawing/2014/main" id="{F62861A1-A563-D696-87EC-61B332813F34}"/>
              </a:ext>
            </a:extLst>
          </p:cNvPr>
          <p:cNvSpPr>
            <a:spLocks noGrp="1"/>
          </p:cNvSpPr>
          <p:nvPr>
            <p:ph type="sldNum" sz="quarter" idx="10"/>
          </p:nvPr>
        </p:nvSpPr>
        <p:spPr>
          <a:xfrm>
            <a:off x="8001000" y="6553200"/>
            <a:ext cx="685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spcAft>
                <a:spcPts val="600"/>
              </a:spcAft>
              <a:buClrTx/>
              <a:buFontTx/>
              <a:buNone/>
              <a:defRPr/>
            </a:pPr>
            <a:r>
              <a:rPr lang="en-US" altLang="en-US" sz="1400">
                <a:solidFill>
                  <a:schemeClr val="bg1"/>
                </a:solidFill>
              </a:rPr>
              <a:t>  |  </a:t>
            </a:r>
            <a:fld id="{74199736-A54D-49D1-B328-27DD0BF6E06B}" type="slidenum">
              <a:rPr lang="en-US" altLang="en-US" sz="1400">
                <a:solidFill>
                  <a:schemeClr val="bg1"/>
                </a:solidFill>
              </a:rPr>
              <a:pPr>
                <a:spcBef>
                  <a:spcPct val="0"/>
                </a:spcBef>
                <a:spcAft>
                  <a:spcPts val="600"/>
                </a:spcAft>
                <a:buClrTx/>
                <a:buFontTx/>
                <a:buNone/>
                <a:defRPr/>
              </a:pPr>
              <a:t>31</a:t>
            </a:fld>
            <a:endParaRPr lang="en-US" altLang="en-US" sz="1400">
              <a:solidFill>
                <a:schemeClr val="bg1"/>
              </a:solidFill>
            </a:endParaRPr>
          </a:p>
        </p:txBody>
      </p:sp>
      <p:sp>
        <p:nvSpPr>
          <p:cNvPr id="8" name="TextBox 7">
            <a:extLst>
              <a:ext uri="{FF2B5EF4-FFF2-40B4-BE49-F238E27FC236}">
                <a16:creationId xmlns:a16="http://schemas.microsoft.com/office/drawing/2014/main" id="{41CD970D-E4D1-19FC-36AF-1D443292806F}"/>
              </a:ext>
            </a:extLst>
          </p:cNvPr>
          <p:cNvSpPr txBox="1"/>
          <p:nvPr/>
        </p:nvSpPr>
        <p:spPr>
          <a:xfrm>
            <a:off x="6207956"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126770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nimated Happy Holidays Gold Lights Gif ">
            <a:extLst>
              <a:ext uri="{FF2B5EF4-FFF2-40B4-BE49-F238E27FC236}">
                <a16:creationId xmlns:a16="http://schemas.microsoft.com/office/drawing/2014/main" id="{4785F4E5-C1DB-5D0A-B66D-870910C00D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400" y="2057400"/>
            <a:ext cx="4306360" cy="3610165"/>
          </a:xfrm>
          <a:prstGeom prst="rect">
            <a:avLst/>
          </a:prstGeom>
          <a:solidFill>
            <a:srgbClr val="FFFFFF"/>
          </a:solidFill>
        </p:spPr>
      </p:pic>
      <p:sp>
        <p:nvSpPr>
          <p:cNvPr id="5" name="Slide Number Placeholder 4">
            <a:extLst>
              <a:ext uri="{FF2B5EF4-FFF2-40B4-BE49-F238E27FC236}">
                <a16:creationId xmlns:a16="http://schemas.microsoft.com/office/drawing/2014/main" id="{72290014-2759-85FE-4DF1-3A5CE35292F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850FFDA3-893C-0C45-BE80-1B6A0EFE5411}" type="slidenum">
              <a:rPr lang="en-US" altLang="en-US" smtClean="0"/>
              <a:pPr>
                <a:spcAft>
                  <a:spcPts val="600"/>
                </a:spcAft>
                <a:defRPr/>
              </a:pPr>
              <a:t>32</a:t>
            </a:fld>
            <a:endParaRPr lang="en-US" altLang="en-US"/>
          </a:p>
        </p:txBody>
      </p:sp>
      <p:pic>
        <p:nvPicPr>
          <p:cNvPr id="2056" name="Picture 8" descr="No photo description available.">
            <a:extLst>
              <a:ext uri="{FF2B5EF4-FFF2-40B4-BE49-F238E27FC236}">
                <a16:creationId xmlns:a16="http://schemas.microsoft.com/office/drawing/2014/main" id="{54F271CE-C2EC-C598-1A32-82D1EDA79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67" y="2209800"/>
            <a:ext cx="4432300" cy="3111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60CD91-0B8E-7240-8EA3-52E2726E7A38}"/>
              </a:ext>
            </a:extLst>
          </p:cNvPr>
          <p:cNvSpPr txBox="1"/>
          <p:nvPr/>
        </p:nvSpPr>
        <p:spPr>
          <a:xfrm>
            <a:off x="62484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17872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AC0053D-BF1E-4B50-8C68-FEC25C5EB6DB}"/>
              </a:ext>
            </a:extLst>
          </p:cNvPr>
          <p:cNvSpPr>
            <a:spLocks noGrp="1" noChangeArrowheads="1"/>
          </p:cNvSpPr>
          <p:nvPr>
            <p:ph type="title"/>
          </p:nvPr>
        </p:nvSpPr>
        <p:spPr>
          <a:xfrm>
            <a:off x="628650" y="732877"/>
            <a:ext cx="7886700" cy="687081"/>
          </a:xfrm>
        </p:spPr>
        <p:txBody>
          <a:bodyPr>
            <a:normAutofit/>
          </a:bodyPr>
          <a:lstStyle/>
          <a:p>
            <a:pPr algn="ctr"/>
            <a:r>
              <a:rPr lang="en-US" altLang="en-US" sz="3000" dirty="0"/>
              <a:t>FORMS-H starting on January 25, 2023</a:t>
            </a:r>
          </a:p>
        </p:txBody>
      </p:sp>
      <p:sp>
        <p:nvSpPr>
          <p:cNvPr id="12292" name="Slide Number Placeholder 3">
            <a:extLst>
              <a:ext uri="{FF2B5EF4-FFF2-40B4-BE49-F238E27FC236}">
                <a16:creationId xmlns:a16="http://schemas.microsoft.com/office/drawing/2014/main" id="{15D0E187-5BA2-4C33-BE3D-0A9C44036C4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1800">
                <a:solidFill>
                  <a:srgbClr val="193567"/>
                </a:solidFill>
                <a:latin typeface="Arial" panose="020B0604020202020204" pitchFamily="34" charset="0"/>
                <a:ea typeface="ＭＳ Ｐゴシック" panose="020B0600070205080204" pitchFamily="34" charset="-128"/>
              </a:defRPr>
            </a:lvl1pPr>
            <a:lvl2pPr marL="557213" indent="-214313">
              <a:spcBef>
                <a:spcPct val="20000"/>
              </a:spcBef>
              <a:buClr>
                <a:srgbClr val="6CA5DC"/>
              </a:buClr>
              <a:buSzPct val="90000"/>
              <a:buChar char="&gt;"/>
              <a:defRPr sz="1650">
                <a:solidFill>
                  <a:srgbClr val="193567"/>
                </a:solidFill>
                <a:latin typeface="Arial" panose="020B0604020202020204" pitchFamily="34" charset="0"/>
                <a:ea typeface="ＭＳ Ｐゴシック" panose="020B0600070205080204" pitchFamily="34" charset="-128"/>
              </a:defRPr>
            </a:lvl2pPr>
            <a:lvl3pPr marL="857250" indent="-171450">
              <a:spcBef>
                <a:spcPct val="20000"/>
              </a:spcBef>
              <a:buClr>
                <a:srgbClr val="6CA5DC"/>
              </a:buClr>
              <a:buChar char="•"/>
              <a:defRPr sz="1650">
                <a:solidFill>
                  <a:srgbClr val="193567"/>
                </a:solidFill>
                <a:latin typeface="Arial" panose="020B0604020202020204" pitchFamily="34" charset="0"/>
                <a:ea typeface="ＭＳ Ｐゴシック" panose="020B0600070205080204" pitchFamily="34" charset="-128"/>
              </a:defRPr>
            </a:lvl3pPr>
            <a:lvl4pPr marL="12001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4pPr>
            <a:lvl5pPr marL="1543050" indent="-171450">
              <a:spcBef>
                <a:spcPct val="20000"/>
              </a:spcBef>
              <a:buClr>
                <a:srgbClr val="6CA5DC"/>
              </a:buClr>
              <a:buChar char="»"/>
              <a:defRPr sz="1500">
                <a:solidFill>
                  <a:srgbClr val="193567"/>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lr>
                <a:srgbClr val="6CA5DC"/>
              </a:buClr>
              <a:buChar char="»"/>
              <a:defRPr sz="15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050">
                <a:solidFill>
                  <a:schemeClr val="bg1"/>
                </a:solidFill>
              </a:rPr>
              <a:t>  </a:t>
            </a:r>
            <a:r>
              <a:rPr lang="en-US" altLang="en-US" sz="1050">
                <a:solidFill>
                  <a:srgbClr val="8FBEDC"/>
                </a:solidFill>
              </a:rPr>
              <a:t>| </a:t>
            </a:r>
            <a:r>
              <a:rPr lang="en-US" altLang="en-US" sz="825">
                <a:solidFill>
                  <a:schemeClr val="tx1"/>
                </a:solidFill>
              </a:rPr>
              <a:t> </a:t>
            </a:r>
            <a:fld id="{90731D49-E165-438D-BEF9-11A7B0AEE5DF}" type="slidenum">
              <a:rPr lang="en-US" altLang="en-US" sz="825">
                <a:solidFill>
                  <a:schemeClr val="bg1"/>
                </a:solidFill>
              </a:rPr>
              <a:pPr>
                <a:spcBef>
                  <a:spcPct val="0"/>
                </a:spcBef>
                <a:buClrTx/>
                <a:buFontTx/>
                <a:buNone/>
              </a:pPr>
              <a:t>3</a:t>
            </a:fld>
            <a:endParaRPr lang="en-US" altLang="en-US" sz="825">
              <a:solidFill>
                <a:srgbClr val="383272"/>
              </a:solidFill>
            </a:endParaRPr>
          </a:p>
        </p:txBody>
      </p:sp>
      <p:sp>
        <p:nvSpPr>
          <p:cNvPr id="12" name="TextBox 11">
            <a:extLst>
              <a:ext uri="{FF2B5EF4-FFF2-40B4-BE49-F238E27FC236}">
                <a16:creationId xmlns:a16="http://schemas.microsoft.com/office/drawing/2014/main" id="{A2B9674E-1AF1-5D03-D333-2A0D27DEB89E}"/>
              </a:ext>
            </a:extLst>
          </p:cNvPr>
          <p:cNvSpPr txBox="1"/>
          <p:nvPr/>
        </p:nvSpPr>
        <p:spPr>
          <a:xfrm>
            <a:off x="6402533" y="6550223"/>
            <a:ext cx="2021644" cy="307777"/>
          </a:xfrm>
          <a:prstGeom prst="rect">
            <a:avLst/>
          </a:prstGeom>
          <a:noFill/>
        </p:spPr>
        <p:txBody>
          <a:bodyPr wrap="none" rtlCol="0">
            <a:spAutoFit/>
          </a:bodyPr>
          <a:lstStyle/>
          <a:p>
            <a:r>
              <a:rPr lang="en-US" sz="1400" dirty="0">
                <a:solidFill>
                  <a:srgbClr val="00B0F0"/>
                </a:solidFill>
              </a:rPr>
              <a:t>Office of Grant Support</a:t>
            </a:r>
          </a:p>
        </p:txBody>
      </p:sp>
      <p:sp>
        <p:nvSpPr>
          <p:cNvPr id="3" name="TextBox 2">
            <a:extLst>
              <a:ext uri="{FF2B5EF4-FFF2-40B4-BE49-F238E27FC236}">
                <a16:creationId xmlns:a16="http://schemas.microsoft.com/office/drawing/2014/main" id="{F4049EAB-E463-9FB0-89A0-66BE63025943}"/>
              </a:ext>
            </a:extLst>
          </p:cNvPr>
          <p:cNvSpPr txBox="1"/>
          <p:nvPr/>
        </p:nvSpPr>
        <p:spPr>
          <a:xfrm>
            <a:off x="922840" y="2459504"/>
            <a:ext cx="7067550" cy="2246769"/>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2000" b="1" u="sng" dirty="0">
                <a:solidFill>
                  <a:srgbClr val="002060"/>
                </a:solidFill>
                <a:effectLst/>
                <a:latin typeface="Calibri" panose="020F0502020204030204" pitchFamily="34" charset="0"/>
                <a:ea typeface="Times New Roman" panose="02020603050405020304" pitchFamily="18" charset="0"/>
                <a:hlinkClick r:id="rId3" tooltip="Original URL: https://lnks.gd/l/eyJhbGciOiJIUzI1NiJ9.eyJidWxsZXRpbl9saW5rX2lkIjoxMTAsInVyaSI6ImJwMjpjbGljayIsImJ1bGxldGluX2lkIjoiMjAyMjA4MDguNjE5NTk0MzEiLCJ1cmwiOiJodHRwczovL25leHVzLm9kLm5paC5nb3YvYWxsLzIwMjIvMDgvMDgvZm9ybXMtaC1jb21pbmctZm9yLWphbnVhcnktMj"/>
              </a:rPr>
              <a:t>FORMS-H Coming for January 2023 Due Dates</a:t>
            </a:r>
            <a:endParaRPr lang="en-US" sz="2000" b="1" u="sng" dirty="0">
              <a:latin typeface="Calibri" panose="020F0502020204030204" pitchFamily="34" charset="0"/>
              <a:ea typeface="Times New Roman" panose="02020603050405020304" pitchFamily="18" charset="0"/>
            </a:endParaRPr>
          </a:p>
          <a:p>
            <a:pPr marR="0" lvl="0">
              <a:spcBef>
                <a:spcPts val="0"/>
              </a:spcBef>
              <a:spcAft>
                <a:spcPts val="0"/>
              </a:spcAft>
            </a:pPr>
            <a:endParaRPr lang="en-US" sz="2000" b="1" u="sng" dirty="0">
              <a:solidFill>
                <a:srgbClr val="002060"/>
              </a:solidFill>
              <a:effectLst/>
              <a:latin typeface="Calibri" panose="020F0502020204030204" pitchFamily="34" charset="0"/>
              <a:ea typeface="Times New Roman" panose="02020603050405020304" pitchFamily="18" charset="0"/>
            </a:endParaRPr>
          </a:p>
          <a:p>
            <a:pPr marL="346075" marR="0" lvl="0">
              <a:spcBef>
                <a:spcPts val="0"/>
              </a:spcBef>
              <a:spcAft>
                <a:spcPts val="0"/>
              </a:spcAft>
            </a:pPr>
            <a:r>
              <a:rPr lang="en-US" sz="2000" dirty="0">
                <a:solidFill>
                  <a:srgbClr val="002060"/>
                </a:solidFill>
                <a:effectLst/>
                <a:latin typeface="Calibri" panose="020F0502020204030204" pitchFamily="34" charset="0"/>
                <a:ea typeface="Times New Roman" panose="02020603050405020304" pitchFamily="18" charset="0"/>
              </a:rPr>
              <a:t>FORMS-H grant application forms &amp; instructions must be used for due dates </a:t>
            </a:r>
            <a:r>
              <a:rPr lang="en-US" sz="2000" b="1" dirty="0">
                <a:solidFill>
                  <a:srgbClr val="002060"/>
                </a:solidFill>
                <a:effectLst/>
                <a:latin typeface="Calibri" panose="020F0502020204030204" pitchFamily="34" charset="0"/>
                <a:ea typeface="Times New Roman" panose="02020603050405020304" pitchFamily="18" charset="0"/>
              </a:rPr>
              <a:t>on or after January 25, 2023</a:t>
            </a:r>
            <a:r>
              <a:rPr lang="en-US" sz="2000" dirty="0">
                <a:solidFill>
                  <a:srgbClr val="002060"/>
                </a:solidFill>
                <a:effectLst/>
                <a:latin typeface="Calibri" panose="020F0502020204030204" pitchFamily="34" charset="0"/>
                <a:ea typeface="Times New Roman" panose="02020603050405020304" pitchFamily="18" charset="0"/>
              </a:rPr>
              <a:t> – New grant application instructions are now available. Applicants must use updated application forms and instructions identified with a Competition ID of “</a:t>
            </a:r>
            <a:r>
              <a:rPr lang="en-US" sz="2000" b="1" u="sng" dirty="0">
                <a:solidFill>
                  <a:srgbClr val="002060"/>
                </a:solidFill>
                <a:effectLst/>
                <a:latin typeface="Calibri" panose="020F0502020204030204" pitchFamily="34" charset="0"/>
                <a:ea typeface="Times New Roman" panose="02020603050405020304" pitchFamily="18" charset="0"/>
                <a:hlinkClick r:id="rId4"/>
              </a:rPr>
              <a:t>FORMS-H</a:t>
            </a:r>
            <a:r>
              <a:rPr lang="en-US" sz="2000" dirty="0">
                <a:solidFill>
                  <a:srgbClr val="002060"/>
                </a:solidFill>
                <a:effectLst/>
                <a:latin typeface="Calibri" panose="020F0502020204030204" pitchFamily="34" charset="0"/>
                <a:ea typeface="Times New Roman" panose="02020603050405020304" pitchFamily="18" charset="0"/>
              </a:rPr>
              <a:t>” on or after January 25, 2023. </a:t>
            </a:r>
            <a:endParaRPr lang="en-US"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6606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23E8-4F8D-0733-B4EA-C3E8FEED9FD0}"/>
              </a:ext>
            </a:extLst>
          </p:cNvPr>
          <p:cNvSpPr>
            <a:spLocks noGrp="1"/>
          </p:cNvSpPr>
          <p:nvPr>
            <p:ph type="title"/>
          </p:nvPr>
        </p:nvSpPr>
        <p:spPr>
          <a:xfrm>
            <a:off x="1108977" y="687741"/>
            <a:ext cx="7315200" cy="1028700"/>
          </a:xfrm>
        </p:spPr>
        <p:txBody>
          <a:bodyPr/>
          <a:lstStyle/>
          <a:p>
            <a:r>
              <a:rPr lang="en-US" dirty="0">
                <a:effectLst/>
                <a:latin typeface="Arial" panose="020B0604020202020204" pitchFamily="34" charset="0"/>
                <a:ea typeface="Times New Roman" panose="02020603050405020304" pitchFamily="18" charset="0"/>
                <a:cs typeface="Arial" panose="020B0604020202020204" pitchFamily="34" charset="0"/>
              </a:rPr>
              <a:t>How to ensure that you have used the right forms (Forms-H) in Cayuse?</a:t>
            </a:r>
            <a:br>
              <a:rPr lang="en-US" dirty="0">
                <a:effectLst/>
                <a:latin typeface="Arial" panose="020B0604020202020204" pitchFamily="34" charset="0"/>
                <a:ea typeface="Times New Roman" panose="02020603050405020304" pitchFamily="18"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122F933-272F-BE7D-3D54-1D976B97E6EF}"/>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4</a:t>
            </a:fld>
            <a:endParaRPr lang="en-US" altLang="en-US" sz="1100">
              <a:solidFill>
                <a:srgbClr val="383272"/>
              </a:solidFill>
            </a:endParaRPr>
          </a:p>
        </p:txBody>
      </p:sp>
      <p:sp>
        <p:nvSpPr>
          <p:cNvPr id="6" name="TextBox 5">
            <a:extLst>
              <a:ext uri="{FF2B5EF4-FFF2-40B4-BE49-F238E27FC236}">
                <a16:creationId xmlns:a16="http://schemas.microsoft.com/office/drawing/2014/main" id="{F1CF5123-069D-2BE5-3C6E-1F69C7B82712}"/>
              </a:ext>
            </a:extLst>
          </p:cNvPr>
          <p:cNvSpPr txBox="1"/>
          <p:nvPr/>
        </p:nvSpPr>
        <p:spPr>
          <a:xfrm>
            <a:off x="609600" y="1828800"/>
            <a:ext cx="8077200" cy="4458144"/>
          </a:xfrm>
          <a:prstGeom prst="rect">
            <a:avLst/>
          </a:prstGeom>
          <a:noFill/>
        </p:spPr>
        <p:txBody>
          <a:bodyPr wrap="square">
            <a:spAutoFit/>
          </a:bodyPr>
          <a:lstStyle/>
          <a:p>
            <a:pPr marL="342900" marR="0" indent="-342900">
              <a:spcBef>
                <a:spcPts val="0"/>
              </a:spcBef>
              <a:spcAft>
                <a:spcPts val="0"/>
              </a:spcAft>
              <a:buFont typeface="Wingdings" pitchFamily="2" charset="2"/>
              <a:buChar char="Ø"/>
            </a:pP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Cayuse </a:t>
            </a:r>
            <a:r>
              <a:rPr lang="en-US" sz="2000" dirty="0">
                <a:solidFill>
                  <a:srgbClr val="2B2E2F"/>
                </a:solidFill>
                <a:latin typeface="Calibri" panose="020F0502020204030204" pitchFamily="34" charset="0"/>
                <a:ea typeface="Times New Roman" panose="02020603050405020304" pitchFamily="18" charset="0"/>
                <a:cs typeface="Calibri" panose="020F0502020204030204" pitchFamily="34" charset="0"/>
              </a:rPr>
              <a:t>has already</a:t>
            </a: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 downloaded the opportunity packages. As long as Grants.gov has FORMS-H available, you should be able to use it. </a:t>
            </a:r>
          </a:p>
          <a:p>
            <a:pPr marR="0">
              <a:spcBef>
                <a:spcPts val="0"/>
              </a:spcBef>
              <a:spcAft>
                <a:spcPts val="0"/>
              </a:spcAft>
            </a:pPr>
            <a:endPar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indent="-342900">
              <a:spcBef>
                <a:spcPts val="0"/>
              </a:spcBef>
              <a:spcAft>
                <a:spcPts val="0"/>
              </a:spcAft>
              <a:buFont typeface="Wingdings" pitchFamily="2" charset="2"/>
              <a:buChar char="Ø"/>
            </a:pP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Please </a:t>
            </a:r>
            <a:r>
              <a:rPr lang="en-US" sz="2000" dirty="0">
                <a:solidFill>
                  <a:srgbClr val="2B2E2F"/>
                </a:solidFill>
                <a:latin typeface="Calibri" panose="020F0502020204030204" pitchFamily="34" charset="0"/>
                <a:ea typeface="Times New Roman" panose="02020603050405020304" pitchFamily="18" charset="0"/>
                <a:cs typeface="Calibri" panose="020F0502020204030204" pitchFamily="34" charset="0"/>
              </a:rPr>
              <a:t>en</a:t>
            </a: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sure the opportunity package is the FORMS-H. You can see the FORMS-H on the third column. In addition, you would see the word FORMS-H on the upper left corner of the Cayuse 424 page (next to “Proposal List”) when you start developing the application.</a:t>
            </a:r>
          </a:p>
          <a:p>
            <a:pPr marL="342900" marR="0" indent="-342900">
              <a:spcBef>
                <a:spcPts val="0"/>
              </a:spcBef>
              <a:spcAft>
                <a:spcPts val="0"/>
              </a:spcAft>
              <a:buFont typeface="Wingdings" pitchFamily="2" charset="2"/>
              <a:buChar char="Ø"/>
            </a:pPr>
            <a:endParaRPr lang="en-US" sz="2000" dirty="0">
              <a:solidFill>
                <a:srgbClr val="2B2E2F"/>
              </a:solidFill>
              <a:latin typeface="Calibri" panose="020F0502020204030204" pitchFamily="34" charset="0"/>
              <a:ea typeface="Times New Roman" panose="02020603050405020304" pitchFamily="18" charset="0"/>
              <a:cs typeface="Calibri" panose="020F0502020204030204" pitchFamily="34" charset="0"/>
            </a:endParaRPr>
          </a:p>
          <a:p>
            <a:pPr marL="342900" marR="0" indent="-342900">
              <a:spcBef>
                <a:spcPts val="0"/>
              </a:spcBef>
              <a:spcAft>
                <a:spcPts val="0"/>
              </a:spcAft>
              <a:buFont typeface="Wingdings" pitchFamily="2" charset="2"/>
              <a:buChar char="Ø"/>
            </a:pPr>
            <a:r>
              <a:rPr lang="en-US" sz="2000" dirty="0">
                <a:solidFill>
                  <a:srgbClr val="2B2E2F"/>
                </a:solidFill>
                <a:effectLst/>
                <a:latin typeface="Calibri" panose="020F0502020204030204" pitchFamily="34" charset="0"/>
                <a:ea typeface="Times New Roman" panose="02020603050405020304" pitchFamily="18" charset="0"/>
                <a:cs typeface="Calibri" panose="020F0502020204030204" pitchFamily="34" charset="0"/>
              </a:rPr>
              <a:t>Steps to follow in Cayuse</a:t>
            </a:r>
            <a:endParaRPr lang="en-US" sz="2000" dirty="0">
              <a:solidFill>
                <a:srgbClr val="2B2E2F"/>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to Cayuse 424</a:t>
            </a:r>
          </a:p>
          <a:p>
            <a:pPr marL="800100" lvl="1" indent="-342900">
              <a:lnSpc>
                <a:spcPct val="107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Scroll down to Electronic Submission tab (left panel). Click on it</a:t>
            </a:r>
          </a:p>
          <a:p>
            <a:pPr marL="800100" lvl="1" indent="-342900">
              <a:lnSpc>
                <a:spcPct val="107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the Opportunity Details on the new page</a:t>
            </a:r>
          </a:p>
          <a:p>
            <a:pPr marL="800100" lvl="1" indent="-342900">
              <a:lnSpc>
                <a:spcPct val="107000"/>
              </a:lnSpc>
              <a:spcBef>
                <a:spcPts val="0"/>
              </a:spcBef>
              <a:spcAft>
                <a:spcPts val="80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see on the new page Competition ID: FORMS-H</a:t>
            </a:r>
          </a:p>
          <a:p>
            <a:pPr marL="342900" marR="0" indent="-342900">
              <a:spcBef>
                <a:spcPts val="0"/>
              </a:spcBef>
              <a:spcAft>
                <a:spcPts val="0"/>
              </a:spcAft>
              <a:buFont typeface="Wingdings" pitchFamily="2" charset="2"/>
              <a:buChar char="Ø"/>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D09384-7809-097B-44B5-5DE6F64864F4}"/>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54474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BD2-093E-E073-36A4-A8A7431352ED}"/>
              </a:ext>
            </a:extLst>
          </p:cNvPr>
          <p:cNvSpPr>
            <a:spLocks noGrp="1"/>
          </p:cNvSpPr>
          <p:nvPr>
            <p:ph type="title"/>
          </p:nvPr>
        </p:nvSpPr>
        <p:spPr>
          <a:xfrm>
            <a:off x="685800" y="495300"/>
            <a:ext cx="7924800" cy="1028700"/>
          </a:xfrm>
        </p:spPr>
        <p:txBody>
          <a:bodyPr wrap="square" anchor="ctr">
            <a:normAutofit/>
          </a:bodyPr>
          <a:lstStyle/>
          <a:p>
            <a:pPr algn="ctr"/>
            <a:r>
              <a:rPr lang="en-US" b="0" i="0" dirty="0">
                <a:effectLst/>
              </a:rPr>
              <a:t>FORMS-H is already enabled in Cayuse</a:t>
            </a:r>
            <a:endParaRPr lang="en-US" dirty="0"/>
          </a:p>
        </p:txBody>
      </p:sp>
      <p:sp>
        <p:nvSpPr>
          <p:cNvPr id="4" name="Slide Number Placeholder 3">
            <a:extLst>
              <a:ext uri="{FF2B5EF4-FFF2-40B4-BE49-F238E27FC236}">
                <a16:creationId xmlns:a16="http://schemas.microsoft.com/office/drawing/2014/main" id="{92A75541-36D8-9CCC-43DE-1E42768FB917}"/>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5</a:t>
            </a:fld>
            <a:endParaRPr lang="en-US" altLang="en-US"/>
          </a:p>
        </p:txBody>
      </p:sp>
      <p:sp>
        <p:nvSpPr>
          <p:cNvPr id="17" name="TextBox 16">
            <a:extLst>
              <a:ext uri="{FF2B5EF4-FFF2-40B4-BE49-F238E27FC236}">
                <a16:creationId xmlns:a16="http://schemas.microsoft.com/office/drawing/2014/main" id="{8EEA3491-7481-4AE9-63B4-370717C06F02}"/>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grpSp>
        <p:nvGrpSpPr>
          <p:cNvPr id="9" name="Group 8">
            <a:extLst>
              <a:ext uri="{FF2B5EF4-FFF2-40B4-BE49-F238E27FC236}">
                <a16:creationId xmlns:a16="http://schemas.microsoft.com/office/drawing/2014/main" id="{16DC16A0-7F3E-228E-F5B1-3D4BE807BF7E}"/>
              </a:ext>
            </a:extLst>
          </p:cNvPr>
          <p:cNvGrpSpPr/>
          <p:nvPr/>
        </p:nvGrpSpPr>
        <p:grpSpPr>
          <a:xfrm>
            <a:off x="381000" y="4074289"/>
            <a:ext cx="5162551" cy="2124461"/>
            <a:chOff x="381000" y="4074289"/>
            <a:chExt cx="5162551" cy="2124461"/>
          </a:xfrm>
        </p:grpSpPr>
        <p:pic>
          <p:nvPicPr>
            <p:cNvPr id="5" name="Picture 4" descr="Graphical user interface, application&#10;&#10;Description automatically generated">
              <a:extLst>
                <a:ext uri="{FF2B5EF4-FFF2-40B4-BE49-F238E27FC236}">
                  <a16:creationId xmlns:a16="http://schemas.microsoft.com/office/drawing/2014/main" id="{9B007E52-675F-B1FE-E8FA-ED4C2FEADF30}"/>
                </a:ext>
              </a:extLst>
            </p:cNvPr>
            <p:cNvPicPr>
              <a:picLocks noChangeAspect="1"/>
            </p:cNvPicPr>
            <p:nvPr/>
          </p:nvPicPr>
          <p:blipFill>
            <a:blip r:embed="rId2"/>
            <a:stretch>
              <a:fillRect/>
            </a:stretch>
          </p:blipFill>
          <p:spPr>
            <a:xfrm>
              <a:off x="381000" y="4074289"/>
              <a:ext cx="5162551" cy="2124461"/>
            </a:xfrm>
            <a:prstGeom prst="rect">
              <a:avLst/>
            </a:prstGeom>
          </p:spPr>
        </p:pic>
        <p:sp>
          <p:nvSpPr>
            <p:cNvPr id="6" name="Left Arrow 5">
              <a:extLst>
                <a:ext uri="{FF2B5EF4-FFF2-40B4-BE49-F238E27FC236}">
                  <a16:creationId xmlns:a16="http://schemas.microsoft.com/office/drawing/2014/main" id="{A54289A1-74BE-6BFD-B3EF-75EEF4B19232}"/>
                </a:ext>
              </a:extLst>
            </p:cNvPr>
            <p:cNvSpPr/>
            <p:nvPr/>
          </p:nvSpPr>
          <p:spPr bwMode="auto">
            <a:xfrm>
              <a:off x="2057400" y="5142381"/>
              <a:ext cx="685800" cy="3048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8" name="Group 7">
            <a:extLst>
              <a:ext uri="{FF2B5EF4-FFF2-40B4-BE49-F238E27FC236}">
                <a16:creationId xmlns:a16="http://schemas.microsoft.com/office/drawing/2014/main" id="{A622AD32-54B8-C061-6A75-28D6BE73CA39}"/>
              </a:ext>
            </a:extLst>
          </p:cNvPr>
          <p:cNvGrpSpPr/>
          <p:nvPr/>
        </p:nvGrpSpPr>
        <p:grpSpPr>
          <a:xfrm>
            <a:off x="279399" y="1752599"/>
            <a:ext cx="8331201" cy="2311939"/>
            <a:chOff x="279399" y="1752599"/>
            <a:chExt cx="8331201" cy="2311939"/>
          </a:xfrm>
        </p:grpSpPr>
        <p:pic>
          <p:nvPicPr>
            <p:cNvPr id="16" name="Picture 15" descr="Graphical user interface, application&#10;&#10;Description automatically generated">
              <a:extLst>
                <a:ext uri="{FF2B5EF4-FFF2-40B4-BE49-F238E27FC236}">
                  <a16:creationId xmlns:a16="http://schemas.microsoft.com/office/drawing/2014/main" id="{FF993042-4C58-8E39-0936-4CFCFE9F83DC}"/>
                </a:ext>
              </a:extLst>
            </p:cNvPr>
            <p:cNvPicPr>
              <a:picLocks noChangeAspect="1"/>
            </p:cNvPicPr>
            <p:nvPr/>
          </p:nvPicPr>
          <p:blipFill>
            <a:blip r:embed="rId3"/>
            <a:stretch>
              <a:fillRect/>
            </a:stretch>
          </p:blipFill>
          <p:spPr>
            <a:xfrm>
              <a:off x="279399" y="1752599"/>
              <a:ext cx="8331201" cy="2311939"/>
            </a:xfrm>
            <a:prstGeom prst="rect">
              <a:avLst/>
            </a:prstGeom>
            <a:noFill/>
          </p:spPr>
        </p:pic>
        <p:sp>
          <p:nvSpPr>
            <p:cNvPr id="7" name="Down Arrow 6">
              <a:extLst>
                <a:ext uri="{FF2B5EF4-FFF2-40B4-BE49-F238E27FC236}">
                  <a16:creationId xmlns:a16="http://schemas.microsoft.com/office/drawing/2014/main" id="{CBB241D6-234D-9B12-BACE-5466FBAE612E}"/>
                </a:ext>
              </a:extLst>
            </p:cNvPr>
            <p:cNvSpPr/>
            <p:nvPr/>
          </p:nvSpPr>
          <p:spPr bwMode="auto">
            <a:xfrm>
              <a:off x="4343400" y="2209800"/>
              <a:ext cx="304800" cy="457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309553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36F66EA-B253-9A94-7FC6-1D035AACBE5E}"/>
              </a:ext>
            </a:extLst>
          </p:cNvPr>
          <p:cNvSpPr>
            <a:spLocks noGrp="1"/>
          </p:cNvSpPr>
          <p:nvPr>
            <p:ph type="title"/>
          </p:nvPr>
        </p:nvSpPr>
        <p:spPr>
          <a:xfrm>
            <a:off x="685800" y="495300"/>
            <a:ext cx="7924800" cy="1028700"/>
          </a:xfrm>
        </p:spPr>
        <p:txBody>
          <a:bodyPr/>
          <a:lstStyle/>
          <a:p>
            <a:pPr algn="ctr"/>
            <a:r>
              <a:rPr lang="en-US" sz="2400" dirty="0">
                <a:effectLst/>
                <a:latin typeface="Arial" panose="020B0604020202020204" pitchFamily="34" charset="0"/>
                <a:ea typeface="Times New Roman" panose="02020603050405020304" pitchFamily="18" charset="0"/>
                <a:cs typeface="Arial" panose="020B0604020202020204" pitchFamily="34" charset="0"/>
              </a:rPr>
              <a:t>If you are unable to find the opportunity in Cayuse </a:t>
            </a:r>
            <a:endParaRPr lang="en-US" sz="2400" dirty="0">
              <a:latin typeface="Arial" panose="020B0604020202020204" pitchFamily="34" charset="0"/>
              <a:cs typeface="Arial" panose="020B0604020202020204" pitchFamily="34" charset="0"/>
            </a:endParaRPr>
          </a:p>
        </p:txBody>
      </p:sp>
      <p:pic>
        <p:nvPicPr>
          <p:cNvPr id="6" name="Picture 5" descr="Graphical user interface, application, Teams&#10;&#10;Description automatically generated">
            <a:extLst>
              <a:ext uri="{FF2B5EF4-FFF2-40B4-BE49-F238E27FC236}">
                <a16:creationId xmlns:a16="http://schemas.microsoft.com/office/drawing/2014/main" id="{42D7EBD8-C991-B1C4-F1B1-89DDF02D0267}"/>
              </a:ext>
            </a:extLst>
          </p:cNvPr>
          <p:cNvPicPr>
            <a:picLocks noChangeAspect="1"/>
          </p:cNvPicPr>
          <p:nvPr/>
        </p:nvPicPr>
        <p:blipFill>
          <a:blip r:embed="rId2"/>
          <a:stretch>
            <a:fillRect/>
          </a:stretch>
        </p:blipFill>
        <p:spPr>
          <a:xfrm>
            <a:off x="762000" y="2430399"/>
            <a:ext cx="7391400" cy="3437001"/>
          </a:xfrm>
          <a:prstGeom prst="rect">
            <a:avLst/>
          </a:prstGeom>
          <a:noFill/>
        </p:spPr>
      </p:pic>
      <p:sp>
        <p:nvSpPr>
          <p:cNvPr id="4" name="Slide Number Placeholder 3">
            <a:extLst>
              <a:ext uri="{FF2B5EF4-FFF2-40B4-BE49-F238E27FC236}">
                <a16:creationId xmlns:a16="http://schemas.microsoft.com/office/drawing/2014/main" id="{34FE953E-6263-35B6-BD55-505A105E1ED2}"/>
              </a:ext>
            </a:extLst>
          </p:cNvPr>
          <p:cNvSpPr>
            <a:spLocks noGrp="1"/>
          </p:cNvSpPr>
          <p:nvPr>
            <p:ph type="sldNum" sz="quarter" idx="10"/>
          </p:nvPr>
        </p:nvSpPr>
        <p:spPr>
          <a:xfrm>
            <a:off x="8001000" y="6553200"/>
            <a:ext cx="685800" cy="304800"/>
          </a:xfrm>
        </p:spPr>
        <p:txBody>
          <a:bodyPr wrap="square" anchor="t">
            <a:normAutofit/>
          </a:bodyPr>
          <a:lstStyle/>
          <a:p>
            <a:pPr>
              <a:spcAft>
                <a:spcPts val="600"/>
              </a:spcAft>
              <a:defRPr/>
            </a:pPr>
            <a:r>
              <a:rPr lang="en-US" altLang="en-US"/>
              <a:t>  |  </a:t>
            </a:r>
            <a:fld id="{6AC39EC0-7137-CB45-9CF1-02ED3E4C2AC6}" type="slidenum">
              <a:rPr lang="en-US" altLang="en-US" smtClean="0"/>
              <a:pPr>
                <a:spcAft>
                  <a:spcPts val="600"/>
                </a:spcAft>
                <a:defRPr/>
              </a:pPr>
              <a:t>6</a:t>
            </a:fld>
            <a:endParaRPr lang="en-US" altLang="en-US"/>
          </a:p>
        </p:txBody>
      </p:sp>
      <p:sp>
        <p:nvSpPr>
          <p:cNvPr id="8" name="TextBox 7">
            <a:extLst>
              <a:ext uri="{FF2B5EF4-FFF2-40B4-BE49-F238E27FC236}">
                <a16:creationId xmlns:a16="http://schemas.microsoft.com/office/drawing/2014/main" id="{2924AEE0-86C0-A852-3A6C-CDC9ADD18C56}"/>
              </a:ext>
            </a:extLst>
          </p:cNvPr>
          <p:cNvSpPr txBox="1"/>
          <p:nvPr/>
        </p:nvSpPr>
        <p:spPr>
          <a:xfrm>
            <a:off x="685800" y="1752600"/>
            <a:ext cx="7315200" cy="584775"/>
          </a:xfrm>
          <a:prstGeom prst="rect">
            <a:avLst/>
          </a:prstGeom>
          <a:noFill/>
        </p:spPr>
        <p:txBody>
          <a:bodyPr wrap="square" rtlCol="0">
            <a:spAutoFit/>
          </a:bodyPr>
          <a:lstStyle/>
          <a:p>
            <a:pPr marL="285750" indent="-285750">
              <a:buFont typeface="Wingdings" pitchFamily="2" charset="2"/>
              <a:buChar char="Ø"/>
            </a:pPr>
            <a:r>
              <a:rPr lang="en-US" sz="1600" dirty="0">
                <a:solidFill>
                  <a:srgbClr val="2B2E2F"/>
                </a:solidFill>
                <a:effectLst/>
                <a:latin typeface="Lucida Grande" panose="020B0600040502020204" pitchFamily="34" charset="0"/>
                <a:ea typeface="Times New Roman" panose="02020603050405020304" pitchFamily="18" charset="0"/>
              </a:rPr>
              <a:t>Please check on Grants.gov</a:t>
            </a:r>
            <a:r>
              <a:rPr lang="en-US" sz="1600" dirty="0">
                <a:solidFill>
                  <a:srgbClr val="2B2E2F"/>
                </a:solidFill>
                <a:latin typeface="Lucida Grande" panose="020B0600040502020204" pitchFamily="34" charset="0"/>
                <a:ea typeface="Times New Roman" panose="02020603050405020304" pitchFamily="18" charset="0"/>
              </a:rPr>
              <a:t> for </a:t>
            </a:r>
            <a:r>
              <a:rPr lang="en-US" sz="1600" dirty="0">
                <a:solidFill>
                  <a:srgbClr val="2B2E2F"/>
                </a:solidFill>
                <a:effectLst/>
                <a:latin typeface="Lucida Grande" panose="020B0600040502020204" pitchFamily="34" charset="0"/>
                <a:ea typeface="Times New Roman" panose="02020603050405020304" pitchFamily="18" charset="0"/>
              </a:rPr>
              <a:t>the </a:t>
            </a:r>
            <a:r>
              <a:rPr lang="en-US" sz="1600" dirty="0">
                <a:solidFill>
                  <a:srgbClr val="2B2E2F"/>
                </a:solidFill>
                <a:effectLst/>
                <a:latin typeface="Lucida Grande" panose="020B0600040502020204" pitchFamily="34" charset="0"/>
                <a:ea typeface="Calibri" panose="020F0502020204030204" pitchFamily="34" charset="0"/>
              </a:rPr>
              <a:t>opportunity</a:t>
            </a:r>
            <a:r>
              <a:rPr lang="en-US" sz="1600" dirty="0">
                <a:solidFill>
                  <a:srgbClr val="2B2E2F"/>
                </a:solidFill>
                <a:effectLst/>
                <a:latin typeface="Lucida Grande" panose="020B0600040502020204" pitchFamily="34" charset="0"/>
                <a:ea typeface="Times New Roman" panose="02020603050405020304" pitchFamily="18" charset="0"/>
              </a:rPr>
              <a:t> package, CFDA (If applicable) as well as which version of the forms are in use. </a:t>
            </a:r>
            <a:r>
              <a:rPr lang="en-US" sz="1600" dirty="0">
                <a:effectLst/>
              </a:rPr>
              <a:t> </a:t>
            </a:r>
            <a:endParaRPr lang="en-US" sz="1600" dirty="0"/>
          </a:p>
        </p:txBody>
      </p:sp>
      <p:sp>
        <p:nvSpPr>
          <p:cNvPr id="9" name="TextBox 8">
            <a:extLst>
              <a:ext uri="{FF2B5EF4-FFF2-40B4-BE49-F238E27FC236}">
                <a16:creationId xmlns:a16="http://schemas.microsoft.com/office/drawing/2014/main" id="{29DDF50C-7D9C-6AE3-3789-FDC32550BA18}"/>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257293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FEA-93F1-EFE2-75C5-81140AAF399A}"/>
              </a:ext>
            </a:extLst>
          </p:cNvPr>
          <p:cNvSpPr>
            <a:spLocks noGrp="1"/>
          </p:cNvSpPr>
          <p:nvPr>
            <p:ph type="title"/>
          </p:nvPr>
        </p:nvSpPr>
        <p:spPr/>
        <p:txBody>
          <a:bodyPr/>
          <a:lstStyle/>
          <a:p>
            <a:pPr algn="ctr"/>
            <a:r>
              <a:rPr lang="en-US" dirty="0"/>
              <a:t>How to download the opportunities in Cayuse</a:t>
            </a:r>
          </a:p>
        </p:txBody>
      </p:sp>
      <p:sp>
        <p:nvSpPr>
          <p:cNvPr id="4" name="Slide Number Placeholder 3">
            <a:extLst>
              <a:ext uri="{FF2B5EF4-FFF2-40B4-BE49-F238E27FC236}">
                <a16:creationId xmlns:a16="http://schemas.microsoft.com/office/drawing/2014/main" id="{274A958E-AEFE-B8C9-8D11-EDC98861E9F2}"/>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7</a:t>
            </a:fld>
            <a:endParaRPr lang="en-US" altLang="en-US" sz="1100">
              <a:solidFill>
                <a:srgbClr val="383272"/>
              </a:solidFill>
            </a:endParaRPr>
          </a:p>
        </p:txBody>
      </p:sp>
      <p:grpSp>
        <p:nvGrpSpPr>
          <p:cNvPr id="9" name="Group 8">
            <a:extLst>
              <a:ext uri="{FF2B5EF4-FFF2-40B4-BE49-F238E27FC236}">
                <a16:creationId xmlns:a16="http://schemas.microsoft.com/office/drawing/2014/main" id="{E81B1DF2-30A1-6D8A-91C7-6DAE563BC2A9}"/>
              </a:ext>
            </a:extLst>
          </p:cNvPr>
          <p:cNvGrpSpPr/>
          <p:nvPr/>
        </p:nvGrpSpPr>
        <p:grpSpPr>
          <a:xfrm>
            <a:off x="381000" y="1834277"/>
            <a:ext cx="7752239" cy="3956923"/>
            <a:chOff x="381000" y="1834277"/>
            <a:chExt cx="7752239" cy="3956923"/>
          </a:xfrm>
        </p:grpSpPr>
        <p:sp>
          <p:nvSpPr>
            <p:cNvPr id="7" name="TextBox 6">
              <a:extLst>
                <a:ext uri="{FF2B5EF4-FFF2-40B4-BE49-F238E27FC236}">
                  <a16:creationId xmlns:a16="http://schemas.microsoft.com/office/drawing/2014/main" id="{09207380-734B-C51A-8320-7AECA9F945C4}"/>
                </a:ext>
              </a:extLst>
            </p:cNvPr>
            <p:cNvSpPr txBox="1"/>
            <p:nvPr/>
          </p:nvSpPr>
          <p:spPr>
            <a:xfrm>
              <a:off x="381000" y="1834277"/>
              <a:ext cx="7752239" cy="2585323"/>
            </a:xfrm>
            <a:prstGeom prst="rect">
              <a:avLst/>
            </a:prstGeom>
            <a:noFill/>
          </p:spPr>
          <p:txBody>
            <a:bodyPr wrap="square" rtlCol="0">
              <a:spAutoFit/>
            </a:bodyPr>
            <a:lstStyle/>
            <a:p>
              <a:pPr marL="285750" indent="-285750">
                <a:buFont typeface="Wingdings" pitchFamily="2" charset="2"/>
                <a:buChar char="Ø"/>
              </a:pPr>
              <a:r>
                <a:rPr lang="en-US" sz="1800" dirty="0">
                  <a:latin typeface="Calibri" panose="020F0502020204030204" pitchFamily="34" charset="0"/>
                  <a:cs typeface="Calibri" panose="020F0502020204030204" pitchFamily="34" charset="0"/>
                </a:rPr>
                <a:t>Steps to follow</a:t>
              </a:r>
            </a:p>
            <a:p>
              <a:endParaRPr lang="en-US" sz="1800" dirty="0">
                <a:latin typeface="Calibri" panose="020F0502020204030204" pitchFamily="34" charset="0"/>
                <a:cs typeface="Calibri" panose="020F0502020204030204" pitchFamily="34" charset="0"/>
              </a:endParaRPr>
            </a:p>
            <a:p>
              <a:pPr marL="914400" lvl="1" indent="-457200">
                <a:buFont typeface="Wingdings" pitchFamily="2" charset="2"/>
                <a:buChar char="§"/>
              </a:pPr>
              <a:r>
                <a:rPr lang="en-US" sz="1800" dirty="0">
                  <a:latin typeface="Calibri" panose="020F0502020204030204" pitchFamily="34" charset="0"/>
                  <a:cs typeface="Calibri" panose="020F0502020204030204" pitchFamily="34" charset="0"/>
                </a:rPr>
                <a:t>Locate the opportunity number, CFDA number, or package ID of your opportunity. You can always find this information on the opportunity page at Grants.gov.</a:t>
              </a:r>
            </a:p>
            <a:p>
              <a:pPr lvl="1"/>
              <a:endParaRPr lang="en-US" sz="1800" dirty="0">
                <a:latin typeface="Calibri" panose="020F0502020204030204" pitchFamily="34" charset="0"/>
                <a:cs typeface="Calibri" panose="020F0502020204030204" pitchFamily="34" charset="0"/>
              </a:endParaRPr>
            </a:p>
            <a:p>
              <a:pPr marL="914400" lvl="1" indent="-457200">
                <a:buFont typeface="Wingdings" pitchFamily="2" charset="2"/>
                <a:buChar char="§"/>
              </a:pPr>
              <a:r>
                <a:rPr lang="en-US" sz="1800" dirty="0">
                  <a:latin typeface="Calibri" panose="020F0502020204030204" pitchFamily="34" charset="0"/>
                  <a:cs typeface="Calibri" panose="020F0502020204030204" pitchFamily="34" charset="0"/>
                </a:rPr>
                <a:t>From your Cayuse Proposals dashboard, click on the </a:t>
              </a:r>
              <a:r>
                <a:rPr lang="en-US" sz="1800" b="1" dirty="0">
                  <a:latin typeface="Calibri" panose="020F0502020204030204" pitchFamily="34" charset="0"/>
                  <a:cs typeface="Calibri" panose="020F0502020204030204" pitchFamily="34" charset="0"/>
                </a:rPr>
                <a:t>Opportunities</a:t>
              </a:r>
              <a:r>
                <a:rPr lang="en-US" sz="1800" dirty="0">
                  <a:latin typeface="Calibri" panose="020F0502020204030204" pitchFamily="34" charset="0"/>
                  <a:cs typeface="Calibri" panose="020F0502020204030204" pitchFamily="34" charset="0"/>
                </a:rPr>
                <a:t> tab.</a:t>
              </a:r>
            </a:p>
            <a:p>
              <a:pPr marL="914400" lvl="1"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AutoNum type="arabicPeriod"/>
              </a:pP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E81319E-A182-52FC-1789-FB5D52BF2AD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47800" y="4038599"/>
              <a:ext cx="5486400" cy="1752601"/>
            </a:xfrm>
            <a:prstGeom prst="rect">
              <a:avLst/>
            </a:prstGeom>
            <a:noFill/>
            <a:ln>
              <a:noFill/>
            </a:ln>
          </p:spPr>
        </p:pic>
      </p:grpSp>
      <p:sp>
        <p:nvSpPr>
          <p:cNvPr id="10" name="TextBox 9">
            <a:extLst>
              <a:ext uri="{FF2B5EF4-FFF2-40B4-BE49-F238E27FC236}">
                <a16:creationId xmlns:a16="http://schemas.microsoft.com/office/drawing/2014/main" id="{65E20A9E-54BD-80C1-E903-BE06C03AD949}"/>
              </a:ext>
            </a:extLst>
          </p:cNvPr>
          <p:cNvSpPr txBox="1"/>
          <p:nvPr/>
        </p:nvSpPr>
        <p:spPr>
          <a:xfrm>
            <a:off x="6402533"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390012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FEA-93F1-EFE2-75C5-81140AAF399A}"/>
              </a:ext>
            </a:extLst>
          </p:cNvPr>
          <p:cNvSpPr>
            <a:spLocks noGrp="1"/>
          </p:cNvSpPr>
          <p:nvPr>
            <p:ph type="title"/>
          </p:nvPr>
        </p:nvSpPr>
        <p:spPr/>
        <p:txBody>
          <a:bodyPr/>
          <a:lstStyle/>
          <a:p>
            <a:pPr algn="ctr"/>
            <a:r>
              <a:rPr lang="en-US" sz="2600" dirty="0"/>
              <a:t>How to download the opportunities in Cayuse….</a:t>
            </a:r>
          </a:p>
        </p:txBody>
      </p:sp>
      <p:sp>
        <p:nvSpPr>
          <p:cNvPr id="4" name="Slide Number Placeholder 3">
            <a:extLst>
              <a:ext uri="{FF2B5EF4-FFF2-40B4-BE49-F238E27FC236}">
                <a16:creationId xmlns:a16="http://schemas.microsoft.com/office/drawing/2014/main" id="{274A958E-AEFE-B8C9-8D11-EDC98861E9F2}"/>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6AC39EC0-7137-CB45-9CF1-02ED3E4C2AC6}" type="slidenum">
              <a:rPr lang="en-US" altLang="en-US" sz="1100" smtClean="0"/>
              <a:pPr>
                <a:defRPr/>
              </a:pPr>
              <a:t>8</a:t>
            </a:fld>
            <a:endParaRPr lang="en-US" altLang="en-US" sz="1100">
              <a:solidFill>
                <a:srgbClr val="383272"/>
              </a:solidFill>
            </a:endParaRPr>
          </a:p>
        </p:txBody>
      </p:sp>
      <p:grpSp>
        <p:nvGrpSpPr>
          <p:cNvPr id="5" name="Group 4">
            <a:extLst>
              <a:ext uri="{FF2B5EF4-FFF2-40B4-BE49-F238E27FC236}">
                <a16:creationId xmlns:a16="http://schemas.microsoft.com/office/drawing/2014/main" id="{E25F9985-FFFB-F867-FDF1-8A9B41AC80D0}"/>
              </a:ext>
            </a:extLst>
          </p:cNvPr>
          <p:cNvGrpSpPr/>
          <p:nvPr/>
        </p:nvGrpSpPr>
        <p:grpSpPr>
          <a:xfrm>
            <a:off x="695880" y="2057400"/>
            <a:ext cx="7752239" cy="3416320"/>
            <a:chOff x="695880" y="2057400"/>
            <a:chExt cx="7752239" cy="3416320"/>
          </a:xfrm>
        </p:grpSpPr>
        <p:sp>
          <p:nvSpPr>
            <p:cNvPr id="7" name="TextBox 6">
              <a:extLst>
                <a:ext uri="{FF2B5EF4-FFF2-40B4-BE49-F238E27FC236}">
                  <a16:creationId xmlns:a16="http://schemas.microsoft.com/office/drawing/2014/main" id="{09207380-734B-C51A-8320-7AECA9F945C4}"/>
                </a:ext>
              </a:extLst>
            </p:cNvPr>
            <p:cNvSpPr txBox="1"/>
            <p:nvPr/>
          </p:nvSpPr>
          <p:spPr>
            <a:xfrm>
              <a:off x="695880" y="2057400"/>
              <a:ext cx="7752239" cy="3416320"/>
            </a:xfrm>
            <a:prstGeom prst="rect">
              <a:avLst/>
            </a:prstGeom>
            <a:noFill/>
          </p:spPr>
          <p:txBody>
            <a:bodyPr wrap="square" rtlCol="0">
              <a:spAutoFit/>
            </a:bodyPr>
            <a:lstStyle/>
            <a:p>
              <a:pPr marL="457200" indent="-457200">
                <a:buFont typeface="Wingdings" pitchFamily="2" charset="2"/>
                <a:buChar char="§"/>
              </a:pPr>
              <a:r>
                <a:rPr lang="en-US" sz="1800" dirty="0">
                  <a:latin typeface="Calibri" panose="020F0502020204030204" pitchFamily="34" charset="0"/>
                  <a:cs typeface="Calibri" panose="020F0502020204030204" pitchFamily="34" charset="0"/>
                </a:rPr>
                <a:t>Click the </a:t>
              </a:r>
              <a:r>
                <a:rPr lang="en-US" sz="1800" b="1" dirty="0">
                  <a:latin typeface="Calibri" panose="020F0502020204030204" pitchFamily="34" charset="0"/>
                  <a:cs typeface="Calibri" panose="020F0502020204030204" pitchFamily="34" charset="0"/>
                </a:rPr>
                <a:t>Download Opportunities </a:t>
              </a:r>
              <a:r>
                <a:rPr lang="en-US" sz="1800" dirty="0">
                  <a:latin typeface="Calibri" panose="020F0502020204030204" pitchFamily="34" charset="0"/>
                  <a:cs typeface="Calibri" panose="020F0502020204030204" pitchFamily="34" charset="0"/>
                </a:rPr>
                <a:t>button at the top of the page.</a:t>
              </a: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endParaRPr lang="en-US" sz="18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marL="457200" indent="-457200">
                <a:buFont typeface="Wingdings" pitchFamily="2" charset="2"/>
                <a:buChar char="§"/>
              </a:pPr>
              <a:r>
                <a:rPr lang="en-US" sz="1800" dirty="0">
                  <a:latin typeface="Calibri" panose="020F0502020204030204" pitchFamily="34" charset="0"/>
                  <a:cs typeface="Calibri" panose="020F0502020204030204" pitchFamily="34" charset="0"/>
                </a:rPr>
                <a:t>In the new window, enter the opportunity number, CFDA Number, or package ID, Click </a:t>
              </a:r>
              <a:r>
                <a:rPr lang="en-US" sz="1800" b="1" dirty="0">
                  <a:latin typeface="Calibri" panose="020F0502020204030204" pitchFamily="34" charset="0"/>
                  <a:cs typeface="Calibri" panose="020F0502020204030204" pitchFamily="34" charset="0"/>
                </a:rPr>
                <a:t>Download Opportunities</a:t>
              </a:r>
              <a:r>
                <a:rPr lang="en-US" sz="1800" dirty="0">
                  <a:latin typeface="Calibri" panose="020F0502020204030204" pitchFamily="34" charset="0"/>
                  <a:cs typeface="Calibri" panose="020F0502020204030204" pitchFamily="34" charset="0"/>
                </a:rPr>
                <a:t>.</a:t>
              </a:r>
            </a:p>
            <a:p>
              <a:pPr marL="457200" indent="-457200">
                <a:buAutoNum type="arabicPeriod"/>
              </a:pPr>
              <a:endParaRPr lang="en-US" sz="1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724FB6-CAC7-CBE0-A56E-C2801D8882E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28799" y="2743200"/>
              <a:ext cx="4560541" cy="1524000"/>
            </a:xfrm>
            <a:prstGeom prst="rect">
              <a:avLst/>
            </a:prstGeom>
            <a:noFill/>
            <a:ln>
              <a:noFill/>
            </a:ln>
          </p:spPr>
        </p:pic>
      </p:grpSp>
      <p:sp>
        <p:nvSpPr>
          <p:cNvPr id="6" name="TextBox 5">
            <a:extLst>
              <a:ext uri="{FF2B5EF4-FFF2-40B4-BE49-F238E27FC236}">
                <a16:creationId xmlns:a16="http://schemas.microsoft.com/office/drawing/2014/main" id="{EB5BCA2F-08BD-753C-4486-32B5F1E48F65}"/>
              </a:ext>
            </a:extLst>
          </p:cNvPr>
          <p:cNvSpPr txBox="1"/>
          <p:nvPr/>
        </p:nvSpPr>
        <p:spPr>
          <a:xfrm>
            <a:off x="6324600" y="6559973"/>
            <a:ext cx="2021644" cy="307777"/>
          </a:xfrm>
          <a:prstGeom prst="rect">
            <a:avLst/>
          </a:prstGeom>
          <a:noFill/>
        </p:spPr>
        <p:txBody>
          <a:bodyPr wrap="none" rtlCol="0">
            <a:spAutoFit/>
          </a:bodyPr>
          <a:lstStyle/>
          <a:p>
            <a:r>
              <a:rPr lang="en-US" sz="1400" dirty="0">
                <a:solidFill>
                  <a:srgbClr val="00B0F0"/>
                </a:solidFill>
              </a:rPr>
              <a:t>Office of Grant Support</a:t>
            </a:r>
          </a:p>
        </p:txBody>
      </p:sp>
    </p:spTree>
    <p:extLst>
      <p:ext uri="{BB962C8B-B14F-4D97-AF65-F5344CB8AC3E}">
        <p14:creationId xmlns:p14="http://schemas.microsoft.com/office/powerpoint/2010/main" val="79657320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23444</TotalTime>
  <Words>2020</Words>
  <Application>Microsoft Macintosh PowerPoint</Application>
  <PresentationFormat>On-screen Show (4:3)</PresentationFormat>
  <Paragraphs>258</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Bold</vt:lpstr>
      <vt:lpstr>Calibri</vt:lpstr>
      <vt:lpstr>Lucida Grande</vt:lpstr>
      <vt:lpstr>Symbol</vt:lpstr>
      <vt:lpstr>Wingdings</vt:lpstr>
      <vt:lpstr>Blank Presentation</vt:lpstr>
      <vt:lpstr>Preparing Ahead for the New FORMS-H Grant Applications   Indranil Basu, Assistant Director   Office of Grant Support   December 16, 2022  </vt:lpstr>
      <vt:lpstr>Team OGS – Who we are?…</vt:lpstr>
      <vt:lpstr>Team OGS – Who we are?…</vt:lpstr>
      <vt:lpstr>FORMS-H starting on January 25, 2023</vt:lpstr>
      <vt:lpstr>How to ensure that you have used the right forms (Forms-H) in Cayuse? </vt:lpstr>
      <vt:lpstr>FORMS-H is already enabled in Cayuse</vt:lpstr>
      <vt:lpstr>If you are unable to find the opportunity in Cayuse </vt:lpstr>
      <vt:lpstr>How to download the opportunities in Cayuse</vt:lpstr>
      <vt:lpstr>How to download the opportunities in Cayuse….</vt:lpstr>
      <vt:lpstr>FORMS-H in Cayuse</vt:lpstr>
      <vt:lpstr>Transform a Proposal to the Latest Version (FORMS-H) if you used FORMS-G by Mistake  </vt:lpstr>
      <vt:lpstr>Transforming a proposal</vt:lpstr>
      <vt:lpstr>Transforming a proposal…</vt:lpstr>
      <vt:lpstr>Transforming a Proposal….</vt:lpstr>
      <vt:lpstr>FORMS-H Checklist</vt:lpstr>
      <vt:lpstr>FORMS-H Checklist…</vt:lpstr>
      <vt:lpstr>FORMS-H Checklist….</vt:lpstr>
      <vt:lpstr>Additional Resources</vt:lpstr>
      <vt:lpstr> FORMS-H: Significant Changes</vt:lpstr>
      <vt:lpstr>Screenshot: PHS 398 Modular Budget Form</vt:lpstr>
      <vt:lpstr> FORMS-H: Significant Changes</vt:lpstr>
      <vt:lpstr> DMS: Allowable Costs</vt:lpstr>
      <vt:lpstr> DMS: Unallowable Costs</vt:lpstr>
      <vt:lpstr>Screenshot: PHS 398 Research Plan Form </vt:lpstr>
      <vt:lpstr>Screenshot: PHS 398 Career Development Award Supplemental Form</vt:lpstr>
      <vt:lpstr>Screenshot: PHS 398 Career Development Award Supplemental Form….</vt:lpstr>
      <vt:lpstr>Screenshot: PHS 398 Research Training Program Plan Form</vt:lpstr>
      <vt:lpstr>Screenshot: PHS Fellowship Supplemental Form</vt:lpstr>
      <vt:lpstr>Screenshot: PHS Fellowship Supplemental Form</vt:lpstr>
      <vt:lpstr>Screenshot: PHS Fellowship Supplemental Form</vt:lpstr>
      <vt:lpstr>PowerPoint Presentation</vt:lpstr>
      <vt:lpstr>PowerPoint Presentation</vt:lpstr>
      <vt:lpstr>PowerPoint Presentation</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Stiles</dc:creator>
  <cp:lastModifiedBy>Melanie Bourghol</cp:lastModifiedBy>
  <cp:revision>616</cp:revision>
  <cp:lastPrinted>2022-09-13T17:40:39Z</cp:lastPrinted>
  <dcterms:created xsi:type="dcterms:W3CDTF">2008-09-04T14:03:20Z</dcterms:created>
  <dcterms:modified xsi:type="dcterms:W3CDTF">2023-09-29T18:02:43Z</dcterms:modified>
</cp:coreProperties>
</file>