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bookmarkIdSeed="3">
  <p:sldMasterIdLst>
    <p:sldMasterId id="2147483648" r:id="rId1"/>
  </p:sldMasterIdLst>
  <p:notesMasterIdLst>
    <p:notesMasterId r:id="rId55"/>
  </p:notesMasterIdLst>
  <p:sldIdLst>
    <p:sldId id="258" r:id="rId2"/>
    <p:sldId id="502" r:id="rId3"/>
    <p:sldId id="503" r:id="rId4"/>
    <p:sldId id="504" r:id="rId5"/>
    <p:sldId id="379" r:id="rId6"/>
    <p:sldId id="380" r:id="rId7"/>
    <p:sldId id="381" r:id="rId8"/>
    <p:sldId id="382" r:id="rId9"/>
    <p:sldId id="385" r:id="rId10"/>
    <p:sldId id="461" r:id="rId11"/>
    <p:sldId id="388" r:id="rId12"/>
    <p:sldId id="390" r:id="rId13"/>
    <p:sldId id="387" r:id="rId14"/>
    <p:sldId id="391" r:id="rId15"/>
    <p:sldId id="392" r:id="rId16"/>
    <p:sldId id="409" r:id="rId17"/>
    <p:sldId id="512" r:id="rId18"/>
    <p:sldId id="475" r:id="rId19"/>
    <p:sldId id="420" r:id="rId20"/>
    <p:sldId id="421" r:id="rId21"/>
    <p:sldId id="447" r:id="rId22"/>
    <p:sldId id="422" r:id="rId23"/>
    <p:sldId id="423" r:id="rId24"/>
    <p:sldId id="449" r:id="rId25"/>
    <p:sldId id="428" r:id="rId26"/>
    <p:sldId id="466" r:id="rId27"/>
    <p:sldId id="429" r:id="rId28"/>
    <p:sldId id="432" r:id="rId29"/>
    <p:sldId id="467" r:id="rId30"/>
    <p:sldId id="470" r:id="rId31"/>
    <p:sldId id="472" r:id="rId32"/>
    <p:sldId id="439" r:id="rId33"/>
    <p:sldId id="455" r:id="rId34"/>
    <p:sldId id="474" r:id="rId35"/>
    <p:sldId id="471" r:id="rId36"/>
    <p:sldId id="476" r:id="rId37"/>
    <p:sldId id="464" r:id="rId38"/>
    <p:sldId id="457" r:id="rId39"/>
    <p:sldId id="458" r:id="rId40"/>
    <p:sldId id="473" r:id="rId41"/>
    <p:sldId id="479" r:id="rId42"/>
    <p:sldId id="480" r:id="rId43"/>
    <p:sldId id="485" r:id="rId44"/>
    <p:sldId id="486" r:id="rId45"/>
    <p:sldId id="487" r:id="rId46"/>
    <p:sldId id="500" r:id="rId47"/>
    <p:sldId id="501" r:id="rId48"/>
    <p:sldId id="489" r:id="rId49"/>
    <p:sldId id="492" r:id="rId50"/>
    <p:sldId id="497" r:id="rId51"/>
    <p:sldId id="498" r:id="rId52"/>
    <p:sldId id="499" r:id="rId53"/>
    <p:sldId id="460" r:id="rId5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8"/>
    <p:restoredTop sz="94681"/>
  </p:normalViewPr>
  <p:slideViewPr>
    <p:cSldViewPr>
      <p:cViewPr varScale="1">
        <p:scale>
          <a:sx n="107" d="100"/>
          <a:sy n="107" d="100"/>
        </p:scale>
        <p:origin x="1800" y="17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91" d="100"/>
          <a:sy n="91" d="100"/>
        </p:scale>
        <p:origin x="294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53F7A9E-A52B-E54A-9AD4-05B0C0E2422E}"/>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a:p>
        </p:txBody>
      </p:sp>
      <p:sp>
        <p:nvSpPr>
          <p:cNvPr id="6147" name="Rectangle 3">
            <a:extLst>
              <a:ext uri="{FF2B5EF4-FFF2-40B4-BE49-F238E27FC236}">
                <a16:creationId xmlns:a16="http://schemas.microsoft.com/office/drawing/2014/main" id="{983355D7-3596-8345-BF33-3F173A389DAE}"/>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0DD5989D-0A1A-E845-8693-862DF2F1C8A4}"/>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a:extLst>
              <a:ext uri="{FF2B5EF4-FFF2-40B4-BE49-F238E27FC236}">
                <a16:creationId xmlns:a16="http://schemas.microsoft.com/office/drawing/2014/main" id="{4F3FCF8B-3752-2449-8A9C-2AE50EB431CE}"/>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a:p>
        </p:txBody>
      </p:sp>
      <p:sp>
        <p:nvSpPr>
          <p:cNvPr id="6151" name="Rectangle 7">
            <a:extLst>
              <a:ext uri="{FF2B5EF4-FFF2-40B4-BE49-F238E27FC236}">
                <a16:creationId xmlns:a16="http://schemas.microsoft.com/office/drawing/2014/main" id="{170DC61F-C9BE-0E4C-BFFC-170836F849C1}"/>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852778AA-7E6A-460F-A7C5-77CFF37E08AA}" type="slidenum">
              <a:rPr lang="en-US" altLang="en-US"/>
              <a:pPr>
                <a:defRPr/>
              </a:pPr>
              <a:t>‹#›</a:t>
            </a:fld>
            <a:endParaRPr lang="en-US" altLang="en-US" dirty="0"/>
          </a:p>
        </p:txBody>
      </p:sp>
    </p:spTree>
    <p:extLst>
      <p:ext uri="{BB962C8B-B14F-4D97-AF65-F5344CB8AC3E}">
        <p14:creationId xmlns:p14="http://schemas.microsoft.com/office/powerpoint/2010/main" val="137639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107000"/>
              </a:lnSpc>
              <a:spcBef>
                <a:spcPct val="0"/>
              </a:spcBef>
              <a:spcAft>
                <a:spcPts val="800"/>
              </a:spcAft>
              <a:buFont typeface="+mj-lt"/>
              <a:buNone/>
              <a:tabLst>
                <a:tab pos="457200" algn="l"/>
              </a:tabLst>
            </a:pPr>
            <a:endParaRPr lang="en-US" altLang="en-US">
              <a:latin typeface="Calibri" panose="020F0502020204030204" pitchFamily="34" charset="0"/>
              <a:ea typeface="Calibri" panose="020F0502020204030204" pitchFamily="34" charset="0"/>
              <a:cs typeface="Times New Roman" panose="02020603050405020304" pitchFamily="18"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7B8E1A9-7B16-449F-AB4A-D5BA06532311}" type="slidenum">
              <a:rPr lang="en-US" altLang="en-US" sz="1200" smtClean="0">
                <a:solidFill>
                  <a:srgbClr val="000000"/>
                </a:solidFill>
              </a:rPr>
              <a:pPr/>
              <a:t>4</a:t>
            </a:fld>
            <a:endParaRPr lang="en-US" altLang="en-US" sz="12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2778AA-7E6A-460F-A7C5-77CFF37E08AA}" type="slidenum">
              <a:rPr lang="en-US" altLang="en-US" smtClean="0"/>
              <a:pPr>
                <a:defRPr/>
              </a:pPr>
              <a:t>52</a:t>
            </a:fld>
            <a:endParaRPr lang="en-US" altLang="en-US" dirty="0"/>
          </a:p>
        </p:txBody>
      </p:sp>
    </p:spTree>
    <p:extLst>
      <p:ext uri="{BB962C8B-B14F-4D97-AF65-F5344CB8AC3E}">
        <p14:creationId xmlns:p14="http://schemas.microsoft.com/office/powerpoint/2010/main" val="1941075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D3704B2-40A5-48C7-AC0E-EB71D485E2CB}" type="slidenum">
              <a:rPr lang="en-US" altLang="en-US" sz="1200" smtClean="0"/>
              <a:pPr/>
              <a:t>5</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solidFill>
                <a:srgbClr val="C00000"/>
              </a:solidFill>
              <a:latin typeface="Arial" panose="020B0604020202020204" pitchFamily="34" charset="0"/>
              <a:ea typeface="ＭＳ Ｐゴシック" panose="020B0600070205080204" pitchFamily="34" charset="-128"/>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DA1710B-F338-4EC9-A4C9-42F9026E59F1}" type="slidenum">
              <a:rPr lang="en-US" altLang="en-US" sz="1200" smtClean="0"/>
              <a:pPr/>
              <a:t>6</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DE749B5-8A69-4218-BF50-ED2A6AD20FEC}" type="slidenum">
              <a:rPr lang="en-US" altLang="en-US" sz="1200" smtClean="0"/>
              <a:pPr/>
              <a:t>12</a:t>
            </a:fld>
            <a:endParaRPr lang="en-US" altLang="en-US" sz="1200"/>
          </a:p>
        </p:txBody>
      </p:sp>
    </p:spTree>
    <p:extLst>
      <p:ext uri="{BB962C8B-B14F-4D97-AF65-F5344CB8AC3E}">
        <p14:creationId xmlns:p14="http://schemas.microsoft.com/office/powerpoint/2010/main" val="2761109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JIT materials: IRB approval, IUCAC approval, IUCAC and IRB training</a:t>
            </a:r>
            <a:r>
              <a:rPr lang="en-US" baseline="0" dirty="0"/>
              <a:t>/certificate, Budget and other supporting material</a:t>
            </a:r>
            <a:endParaRPr lang="en-US" dirty="0"/>
          </a:p>
        </p:txBody>
      </p:sp>
      <p:sp>
        <p:nvSpPr>
          <p:cNvPr id="4" name="Slide Number Placeholder 3"/>
          <p:cNvSpPr>
            <a:spLocks noGrp="1"/>
          </p:cNvSpPr>
          <p:nvPr>
            <p:ph type="sldNum" sz="quarter" idx="10"/>
          </p:nvPr>
        </p:nvSpPr>
        <p:spPr/>
        <p:txBody>
          <a:bodyPr/>
          <a:lstStyle/>
          <a:p>
            <a:fld id="{45E13917-57F5-49C7-B9D9-96553FE44600}" type="slidenum">
              <a:rPr lang="en-US" smtClean="0"/>
              <a:t>16</a:t>
            </a:fld>
            <a:endParaRPr lang="en-US"/>
          </a:p>
        </p:txBody>
      </p:sp>
    </p:spTree>
    <p:extLst>
      <p:ext uri="{BB962C8B-B14F-4D97-AF65-F5344CB8AC3E}">
        <p14:creationId xmlns:p14="http://schemas.microsoft.com/office/powerpoint/2010/main" val="993654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b="1" dirty="0" err="1">
                <a:latin typeface="+mn-lt"/>
                <a:ea typeface="+mn-ea"/>
                <a:cs typeface="+mn-cs"/>
              </a:rPr>
              <a:t>eRA</a:t>
            </a:r>
            <a:r>
              <a:rPr lang="en-US" b="1" dirty="0">
                <a:latin typeface="+mn-lt"/>
                <a:ea typeface="+mn-ea"/>
                <a:cs typeface="+mn-cs"/>
              </a:rPr>
              <a:t> Commons</a:t>
            </a:r>
            <a:r>
              <a:rPr lang="en-US" dirty="0">
                <a:latin typeface="+mn-lt"/>
                <a:ea typeface="+mn-ea"/>
                <a:cs typeface="+mn-cs"/>
              </a:rPr>
              <a:t> is an online interface where grant applicants, grantees and federal staff at NIH and grantor agencies can access and share administrative information relating to research grants.</a:t>
            </a:r>
            <a:endParaRPr lang="en-US" dirty="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803B60D-7A0B-4289-BFA2-90AA5C3BFDF8}" type="slidenum">
              <a:rPr lang="en-US" altLang="en-US" sz="1200" smtClean="0"/>
              <a:pPr/>
              <a:t>21</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5D90A81-081D-4EB4-928A-40273CEEF5E2}" type="slidenum">
              <a:rPr lang="en-US" altLang="en-US" sz="1200" smtClean="0"/>
              <a:pPr/>
              <a:t>26</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2D8DB9C-FE1D-4CD9-A6BF-878235C48500}" type="slidenum">
              <a:rPr lang="en-US" altLang="en-US" sz="1200" smtClean="0"/>
              <a:pPr/>
              <a:t>35</a:t>
            </a:fld>
            <a:endParaRPr lang="en-US" altLang="en-US" sz="1200"/>
          </a:p>
        </p:txBody>
      </p:sp>
    </p:spTree>
    <p:extLst>
      <p:ext uri="{BB962C8B-B14F-4D97-AF65-F5344CB8AC3E}">
        <p14:creationId xmlns:p14="http://schemas.microsoft.com/office/powerpoint/2010/main" val="2192298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 slide that can come before this outlining the additions for context???</a:t>
            </a:r>
          </a:p>
        </p:txBody>
      </p:sp>
      <p:sp>
        <p:nvSpPr>
          <p:cNvPr id="4" name="Slide Number Placeholder 3"/>
          <p:cNvSpPr>
            <a:spLocks noGrp="1"/>
          </p:cNvSpPr>
          <p:nvPr>
            <p:ph type="sldNum" sz="quarter" idx="5"/>
          </p:nvPr>
        </p:nvSpPr>
        <p:spPr/>
        <p:txBody>
          <a:bodyPr/>
          <a:lstStyle/>
          <a:p>
            <a:fld id="{1EA5BB2C-0307-4B79-BEB6-B3F553096BCD}" type="slidenum">
              <a:rPr lang="en-US" smtClean="0"/>
              <a:t>44</a:t>
            </a:fld>
            <a:endParaRPr lang="en-US" dirty="0"/>
          </a:p>
        </p:txBody>
      </p:sp>
    </p:spTree>
    <p:extLst>
      <p:ext uri="{BB962C8B-B14F-4D97-AF65-F5344CB8AC3E}">
        <p14:creationId xmlns:p14="http://schemas.microsoft.com/office/powerpoint/2010/main" val="6482871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8C97962F-38A9-1440-BC29-47A5AD08FB55}"/>
              </a:ext>
            </a:extLst>
          </p:cNvPr>
          <p:cNvSpPr>
            <a:spLocks noChangeArrowheads="1"/>
          </p:cNvSpPr>
          <p:nvPr userDrawn="1"/>
        </p:nvSpPr>
        <p:spPr bwMode="auto">
          <a:xfrm>
            <a:off x="0" y="6565900"/>
            <a:ext cx="9144000" cy="304800"/>
          </a:xfrm>
          <a:prstGeom prst="rect">
            <a:avLst/>
          </a:prstGeom>
          <a:solidFill>
            <a:srgbClr val="18346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5" name="Rectangle 14">
            <a:extLst>
              <a:ext uri="{FF2B5EF4-FFF2-40B4-BE49-F238E27FC236}">
                <a16:creationId xmlns:a16="http://schemas.microsoft.com/office/drawing/2014/main" id="{B3BE65D3-DAB3-8F44-8DB0-712AE20536B1}"/>
              </a:ext>
            </a:extLst>
          </p:cNvPr>
          <p:cNvSpPr>
            <a:spLocks noChangeArrowheads="1"/>
          </p:cNvSpPr>
          <p:nvPr userDrawn="1"/>
        </p:nvSpPr>
        <p:spPr bwMode="auto">
          <a:xfrm>
            <a:off x="0" y="228600"/>
            <a:ext cx="9144000" cy="4800600"/>
          </a:xfrm>
          <a:prstGeom prst="rect">
            <a:avLst/>
          </a:prstGeom>
          <a:gradFill rotWithShape="0">
            <a:gsLst>
              <a:gs pos="0">
                <a:srgbClr val="183465"/>
              </a:gs>
              <a:gs pos="100000">
                <a:srgbClr val="498DBD"/>
              </a:gs>
            </a:gsLst>
            <a:lin ang="5400000" scaled="1"/>
          </a:gra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6" name="Line 7"/>
          <p:cNvSpPr>
            <a:spLocks noChangeShapeType="1"/>
          </p:cNvSpPr>
          <p:nvPr userDrawn="1"/>
        </p:nvSpPr>
        <p:spPr bwMode="auto">
          <a:xfrm flipV="1">
            <a:off x="3175" y="163513"/>
            <a:ext cx="9134475" cy="25400"/>
          </a:xfrm>
          <a:prstGeom prst="line">
            <a:avLst/>
          </a:prstGeom>
          <a:noFill/>
          <a:ln w="4445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Line 8"/>
          <p:cNvSpPr>
            <a:spLocks noChangeShapeType="1"/>
          </p:cNvSpPr>
          <p:nvPr userDrawn="1"/>
        </p:nvSpPr>
        <p:spPr bwMode="auto">
          <a:xfrm>
            <a:off x="0" y="6510338"/>
            <a:ext cx="9144000" cy="0"/>
          </a:xfrm>
          <a:prstGeom prst="line">
            <a:avLst/>
          </a:prstGeom>
          <a:noFill/>
          <a:ln w="3810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8" name="Picture 17" descr="EinsteinMontefioreRG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7388" y="5502275"/>
            <a:ext cx="5281612"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85800" y="1371600"/>
            <a:ext cx="7772400" cy="1143000"/>
          </a:xfrm>
        </p:spPr>
        <p:txBody>
          <a:bodyPr/>
          <a:lstStyle>
            <a:lvl1pPr algn="ctr">
              <a:defRPr sz="3600">
                <a:latin typeface="Arial Bold" pitchFamily="-32" charset="0"/>
              </a:defRPr>
            </a:lvl1pPr>
          </a:lstStyle>
          <a:p>
            <a:r>
              <a:rPr lang="en-US"/>
              <a:t>Click to edit Master title style</a:t>
            </a:r>
          </a:p>
        </p:txBody>
      </p:sp>
      <p:sp>
        <p:nvSpPr>
          <p:cNvPr id="4099" name="Rectangle 3"/>
          <p:cNvSpPr>
            <a:spLocks noGrp="1" noChangeArrowheads="1"/>
          </p:cNvSpPr>
          <p:nvPr>
            <p:ph type="subTitle" idx="1"/>
          </p:nvPr>
        </p:nvSpPr>
        <p:spPr>
          <a:xfrm>
            <a:off x="1371600" y="2971800"/>
            <a:ext cx="6400800" cy="1752600"/>
          </a:xfrm>
        </p:spPr>
        <p:txBody>
          <a:bodyPr/>
          <a:lstStyle>
            <a:lvl1pPr marL="0" indent="0" algn="ctr">
              <a:buFontTx/>
              <a:buNone/>
              <a:defRPr sz="2200">
                <a:solidFill>
                  <a:schemeClr val="bg1"/>
                </a:solidFill>
              </a:defRPr>
            </a:lvl1pPr>
          </a:lstStyle>
          <a:p>
            <a:r>
              <a:rPr lang="en-US"/>
              <a:t>Click to edit Master subtitle style</a:t>
            </a:r>
          </a:p>
          <a:p>
            <a:endParaRPr lang="en-US"/>
          </a:p>
        </p:txBody>
      </p:sp>
    </p:spTree>
    <p:extLst>
      <p:ext uri="{BB962C8B-B14F-4D97-AF65-F5344CB8AC3E}">
        <p14:creationId xmlns:p14="http://schemas.microsoft.com/office/powerpoint/2010/main" val="388164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6627E05-9D13-A840-9259-CD70B283E8EA}"/>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a:pPr>
                <a:defRPr/>
              </a:pPr>
              <a:t>‹#›</a:t>
            </a:fld>
            <a:endParaRPr lang="en-US" altLang="en-US" sz="1100">
              <a:solidFill>
                <a:srgbClr val="383272"/>
              </a:solidFill>
            </a:endParaRPr>
          </a:p>
        </p:txBody>
      </p:sp>
      <p:sp>
        <p:nvSpPr>
          <p:cNvPr id="5" name="Date Placeholder 5">
            <a:extLst>
              <a:ext uri="{FF2B5EF4-FFF2-40B4-BE49-F238E27FC236}">
                <a16:creationId xmlns:a16="http://schemas.microsoft.com/office/drawing/2014/main" id="{7511D09B-C92E-0641-A29A-49A4077AB906}"/>
              </a:ext>
            </a:extLst>
          </p:cNvPr>
          <p:cNvSpPr>
            <a:spLocks noGrp="1"/>
          </p:cNvSpPr>
          <p:nvPr>
            <p:ph type="dt" sz="half" idx="11"/>
          </p:nvPr>
        </p:nvSpPr>
        <p:spPr/>
        <p:txBody>
          <a:bodyPr/>
          <a:lstStyle>
            <a:lvl1pPr>
              <a:defRPr/>
            </a:lvl1pPr>
          </a:lstStyle>
          <a:p>
            <a:pPr>
              <a:defRPr/>
            </a:pPr>
            <a:fld id="{51005C71-D942-471B-B398-E3A368C79D5F}" type="datetime1">
              <a:rPr lang="en-US"/>
              <a:pPr>
                <a:defRPr/>
              </a:pPr>
              <a:t>9/29/23</a:t>
            </a:fld>
            <a:endParaRPr lang="en-US" dirty="0"/>
          </a:p>
        </p:txBody>
      </p:sp>
    </p:spTree>
    <p:extLst>
      <p:ext uri="{BB962C8B-B14F-4D97-AF65-F5344CB8AC3E}">
        <p14:creationId xmlns:p14="http://schemas.microsoft.com/office/powerpoint/2010/main" val="274233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a:extLst>
              <a:ext uri="{FF2B5EF4-FFF2-40B4-BE49-F238E27FC236}">
                <a16:creationId xmlns:a16="http://schemas.microsoft.com/office/drawing/2014/main" id="{6C2CD88C-8BC7-B449-AFD7-2FA9ED14232F}"/>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720C4A48-4325-4E1D-8560-A0310D3FE145}" type="slidenum">
              <a:rPr lang="en-US" altLang="en-US" sz="1100"/>
              <a:pPr>
                <a:defRPr/>
              </a:pPr>
              <a:t>‹#›</a:t>
            </a:fld>
            <a:endParaRPr lang="en-US" altLang="en-US" sz="1100">
              <a:solidFill>
                <a:srgbClr val="383272"/>
              </a:solidFill>
            </a:endParaRPr>
          </a:p>
        </p:txBody>
      </p:sp>
      <p:sp>
        <p:nvSpPr>
          <p:cNvPr id="5" name="Date Placeholder 5">
            <a:extLst>
              <a:ext uri="{FF2B5EF4-FFF2-40B4-BE49-F238E27FC236}">
                <a16:creationId xmlns:a16="http://schemas.microsoft.com/office/drawing/2014/main" id="{DE653FF6-D09C-A34E-8FE5-52E01A707B55}"/>
              </a:ext>
            </a:extLst>
          </p:cNvPr>
          <p:cNvSpPr>
            <a:spLocks noGrp="1"/>
          </p:cNvSpPr>
          <p:nvPr>
            <p:ph type="dt" sz="half" idx="11"/>
          </p:nvPr>
        </p:nvSpPr>
        <p:spPr/>
        <p:txBody>
          <a:bodyPr/>
          <a:lstStyle>
            <a:lvl1pPr>
              <a:defRPr/>
            </a:lvl1pPr>
          </a:lstStyle>
          <a:p>
            <a:pPr>
              <a:defRPr/>
            </a:pPr>
            <a:fld id="{BFE75027-16C0-4F47-B009-C1A7674F3B5B}" type="datetime1">
              <a:rPr lang="en-US"/>
              <a:pPr>
                <a:defRPr/>
              </a:pPr>
              <a:t>9/29/23</a:t>
            </a:fld>
            <a:endParaRPr lang="en-US" dirty="0"/>
          </a:p>
        </p:txBody>
      </p:sp>
    </p:spTree>
    <p:extLst>
      <p:ext uri="{BB962C8B-B14F-4D97-AF65-F5344CB8AC3E}">
        <p14:creationId xmlns:p14="http://schemas.microsoft.com/office/powerpoint/2010/main" val="90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7B0B58E-B86F-4445-9F06-C5BE690CFAE6}"/>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A5D07632-09DC-4CB7-A09A-978524D7E7EF}" type="slidenum">
              <a:rPr lang="en-US" altLang="en-US" sz="1100"/>
              <a:pPr>
                <a:defRPr/>
              </a:pPr>
              <a:t>‹#›</a:t>
            </a:fld>
            <a:endParaRPr lang="en-US" altLang="en-US" sz="1100">
              <a:solidFill>
                <a:srgbClr val="383272"/>
              </a:solidFill>
            </a:endParaRPr>
          </a:p>
        </p:txBody>
      </p:sp>
      <p:sp>
        <p:nvSpPr>
          <p:cNvPr id="6" name="Date Placeholder 6">
            <a:extLst>
              <a:ext uri="{FF2B5EF4-FFF2-40B4-BE49-F238E27FC236}">
                <a16:creationId xmlns:a16="http://schemas.microsoft.com/office/drawing/2014/main" id="{0FCA02C4-A5FC-B74A-B5B8-E6817CF3A8A2}"/>
              </a:ext>
            </a:extLst>
          </p:cNvPr>
          <p:cNvSpPr>
            <a:spLocks noGrp="1"/>
          </p:cNvSpPr>
          <p:nvPr>
            <p:ph type="dt" sz="half" idx="11"/>
          </p:nvPr>
        </p:nvSpPr>
        <p:spPr/>
        <p:txBody>
          <a:bodyPr/>
          <a:lstStyle>
            <a:lvl1pPr>
              <a:defRPr/>
            </a:lvl1pPr>
          </a:lstStyle>
          <a:p>
            <a:pPr>
              <a:defRPr/>
            </a:pPr>
            <a:fld id="{6FDEC4DD-FA34-4CC0-8AE6-E43472C1398A}" type="datetime1">
              <a:rPr lang="en-US"/>
              <a:pPr>
                <a:defRPr/>
              </a:pPr>
              <a:t>9/29/23</a:t>
            </a:fld>
            <a:endParaRPr lang="en-US" dirty="0"/>
          </a:p>
        </p:txBody>
      </p:sp>
    </p:spTree>
    <p:extLst>
      <p:ext uri="{BB962C8B-B14F-4D97-AF65-F5344CB8AC3E}">
        <p14:creationId xmlns:p14="http://schemas.microsoft.com/office/powerpoint/2010/main" val="4278146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08FC8D1B-79E0-4A46-9ADF-1714E52D9E7D}"/>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7DCDCA93-54FA-47CA-8D3C-94068BD6B6DD}" type="slidenum">
              <a:rPr lang="en-US" altLang="en-US" sz="1100"/>
              <a:pPr>
                <a:defRPr/>
              </a:pPr>
              <a:t>‹#›</a:t>
            </a:fld>
            <a:endParaRPr lang="en-US" altLang="en-US" sz="1100">
              <a:solidFill>
                <a:srgbClr val="383272"/>
              </a:solidFill>
            </a:endParaRPr>
          </a:p>
        </p:txBody>
      </p:sp>
      <p:sp>
        <p:nvSpPr>
          <p:cNvPr id="8" name="Date Placeholder 8">
            <a:extLst>
              <a:ext uri="{FF2B5EF4-FFF2-40B4-BE49-F238E27FC236}">
                <a16:creationId xmlns:a16="http://schemas.microsoft.com/office/drawing/2014/main" id="{55E7B1A8-AF15-7448-969F-370C09594411}"/>
              </a:ext>
            </a:extLst>
          </p:cNvPr>
          <p:cNvSpPr>
            <a:spLocks noGrp="1"/>
          </p:cNvSpPr>
          <p:nvPr>
            <p:ph type="dt" sz="half" idx="11"/>
          </p:nvPr>
        </p:nvSpPr>
        <p:spPr/>
        <p:txBody>
          <a:bodyPr/>
          <a:lstStyle>
            <a:lvl1pPr>
              <a:defRPr/>
            </a:lvl1pPr>
          </a:lstStyle>
          <a:p>
            <a:pPr>
              <a:defRPr/>
            </a:pPr>
            <a:fld id="{D6797ABD-B678-4E48-910B-257595B8EF70}" type="datetime1">
              <a:rPr lang="en-US"/>
              <a:pPr>
                <a:defRPr/>
              </a:pPr>
              <a:t>9/29/23</a:t>
            </a:fld>
            <a:endParaRPr lang="en-US" dirty="0"/>
          </a:p>
        </p:txBody>
      </p:sp>
    </p:spTree>
    <p:extLst>
      <p:ext uri="{BB962C8B-B14F-4D97-AF65-F5344CB8AC3E}">
        <p14:creationId xmlns:p14="http://schemas.microsoft.com/office/powerpoint/2010/main" val="63780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4B7EB7C9-5FAD-CE42-B309-B8126BA3B3DF}"/>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1EA74A5A-C6C6-471F-BAF1-0407D3D20AEC}" type="slidenum">
              <a:rPr lang="en-US" altLang="en-US" sz="1100"/>
              <a:pPr>
                <a:defRPr/>
              </a:pPr>
              <a:t>‹#›</a:t>
            </a:fld>
            <a:endParaRPr lang="en-US" altLang="en-US" sz="1100">
              <a:solidFill>
                <a:srgbClr val="383272"/>
              </a:solidFill>
            </a:endParaRPr>
          </a:p>
        </p:txBody>
      </p:sp>
      <p:sp>
        <p:nvSpPr>
          <p:cNvPr id="4" name="Date Placeholder 4">
            <a:extLst>
              <a:ext uri="{FF2B5EF4-FFF2-40B4-BE49-F238E27FC236}">
                <a16:creationId xmlns:a16="http://schemas.microsoft.com/office/drawing/2014/main" id="{75312DA2-5A77-4647-AF44-F99F4554A318}"/>
              </a:ext>
            </a:extLst>
          </p:cNvPr>
          <p:cNvSpPr>
            <a:spLocks noGrp="1"/>
          </p:cNvSpPr>
          <p:nvPr>
            <p:ph type="dt" sz="half" idx="11"/>
          </p:nvPr>
        </p:nvSpPr>
        <p:spPr/>
        <p:txBody>
          <a:bodyPr/>
          <a:lstStyle>
            <a:lvl1pPr>
              <a:defRPr/>
            </a:lvl1pPr>
          </a:lstStyle>
          <a:p>
            <a:pPr>
              <a:defRPr/>
            </a:pPr>
            <a:fld id="{A779E441-310B-4BAE-9511-45DDCD3344B6}" type="datetime1">
              <a:rPr lang="en-US"/>
              <a:pPr>
                <a:defRPr/>
              </a:pPr>
              <a:t>9/29/23</a:t>
            </a:fld>
            <a:endParaRPr lang="en-US" dirty="0"/>
          </a:p>
        </p:txBody>
      </p:sp>
    </p:spTree>
    <p:extLst>
      <p:ext uri="{BB962C8B-B14F-4D97-AF65-F5344CB8AC3E}">
        <p14:creationId xmlns:p14="http://schemas.microsoft.com/office/powerpoint/2010/main" val="261309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0C757B-CB98-D04E-82A4-7707B9B022DB}"/>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BD65E20F-6B09-4EF6-A01F-C3C1560B414F}" type="slidenum">
              <a:rPr lang="en-US" altLang="en-US" sz="1100"/>
              <a:pPr>
                <a:defRPr/>
              </a:pPr>
              <a:t>‹#›</a:t>
            </a:fld>
            <a:endParaRPr lang="en-US" altLang="en-US" sz="1100">
              <a:solidFill>
                <a:srgbClr val="383272"/>
              </a:solidFill>
            </a:endParaRPr>
          </a:p>
        </p:txBody>
      </p:sp>
      <p:sp>
        <p:nvSpPr>
          <p:cNvPr id="3" name="Date Placeholder 3">
            <a:extLst>
              <a:ext uri="{FF2B5EF4-FFF2-40B4-BE49-F238E27FC236}">
                <a16:creationId xmlns:a16="http://schemas.microsoft.com/office/drawing/2014/main" id="{DBD5D86E-22C8-DE41-9E8E-490FCD3FEA15}"/>
              </a:ext>
            </a:extLst>
          </p:cNvPr>
          <p:cNvSpPr>
            <a:spLocks noGrp="1"/>
          </p:cNvSpPr>
          <p:nvPr>
            <p:ph type="dt" sz="half" idx="11"/>
          </p:nvPr>
        </p:nvSpPr>
        <p:spPr/>
        <p:txBody>
          <a:bodyPr/>
          <a:lstStyle>
            <a:lvl1pPr>
              <a:defRPr/>
            </a:lvl1pPr>
          </a:lstStyle>
          <a:p>
            <a:pPr>
              <a:defRPr/>
            </a:pPr>
            <a:fld id="{8F37B3A2-5C57-4AF1-AB3B-4BCCD4104E41}" type="datetime1">
              <a:rPr lang="en-US"/>
              <a:pPr>
                <a:defRPr/>
              </a:pPr>
              <a:t>9/29/23</a:t>
            </a:fld>
            <a:endParaRPr lang="en-US" dirty="0"/>
          </a:p>
        </p:txBody>
      </p:sp>
    </p:spTree>
    <p:extLst>
      <p:ext uri="{BB962C8B-B14F-4D97-AF65-F5344CB8AC3E}">
        <p14:creationId xmlns:p14="http://schemas.microsoft.com/office/powerpoint/2010/main" val="423491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83AE27E7-3CA0-9342-A284-5AE88E3CF582}"/>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1461F8B9-A356-49DF-9A70-9517551DA231}" type="slidenum">
              <a:rPr lang="en-US" altLang="en-US" sz="1100"/>
              <a:pPr>
                <a:defRPr/>
              </a:pPr>
              <a:t>‹#›</a:t>
            </a:fld>
            <a:endParaRPr lang="en-US" altLang="en-US" sz="1100">
              <a:solidFill>
                <a:srgbClr val="383272"/>
              </a:solidFill>
            </a:endParaRPr>
          </a:p>
        </p:txBody>
      </p:sp>
      <p:sp>
        <p:nvSpPr>
          <p:cNvPr id="6" name="Date Placeholder 6">
            <a:extLst>
              <a:ext uri="{FF2B5EF4-FFF2-40B4-BE49-F238E27FC236}">
                <a16:creationId xmlns:a16="http://schemas.microsoft.com/office/drawing/2014/main" id="{D6395E79-B4B1-3847-A827-C5DC53D1C6AA}"/>
              </a:ext>
            </a:extLst>
          </p:cNvPr>
          <p:cNvSpPr>
            <a:spLocks noGrp="1"/>
          </p:cNvSpPr>
          <p:nvPr>
            <p:ph type="dt" sz="half" idx="11"/>
          </p:nvPr>
        </p:nvSpPr>
        <p:spPr/>
        <p:txBody>
          <a:bodyPr/>
          <a:lstStyle>
            <a:lvl1pPr>
              <a:defRPr/>
            </a:lvl1pPr>
          </a:lstStyle>
          <a:p>
            <a:pPr>
              <a:defRPr/>
            </a:pPr>
            <a:fld id="{21794A88-8854-4643-9C33-BF905694117C}" type="datetime1">
              <a:rPr lang="en-US"/>
              <a:pPr>
                <a:defRPr/>
              </a:pPr>
              <a:t>9/29/23</a:t>
            </a:fld>
            <a:endParaRPr lang="en-US" dirty="0"/>
          </a:p>
        </p:txBody>
      </p:sp>
    </p:spTree>
    <p:extLst>
      <p:ext uri="{BB962C8B-B14F-4D97-AF65-F5344CB8AC3E}">
        <p14:creationId xmlns:p14="http://schemas.microsoft.com/office/powerpoint/2010/main" val="1401281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164E9184-5126-E94B-935C-8086A880BB30}"/>
              </a:ext>
            </a:extLst>
          </p:cNvPr>
          <p:cNvSpPr>
            <a:spLocks noGrp="1"/>
          </p:cNvSpPr>
          <p:nvPr>
            <p:ph type="sldNum" sz="quarter" idx="10"/>
          </p:nvPr>
        </p:nvSpPr>
        <p:spPr/>
        <p:txBody>
          <a:bodyPr/>
          <a:lstStyle>
            <a:lvl1pPr>
              <a:defRPr/>
            </a:lvl1pPr>
          </a:lstStyle>
          <a:p>
            <a:pPr>
              <a:defRPr/>
            </a:pPr>
            <a:r>
              <a:rPr lang="en-US" altLang="en-US"/>
              <a:t>  </a:t>
            </a:r>
            <a:r>
              <a:rPr lang="en-US" altLang="en-US">
                <a:solidFill>
                  <a:srgbClr val="8FBEDC"/>
                </a:solidFill>
              </a:rPr>
              <a:t>| </a:t>
            </a:r>
            <a:r>
              <a:rPr lang="en-US" altLang="en-US" sz="1100">
                <a:solidFill>
                  <a:schemeClr val="tx1"/>
                </a:solidFill>
              </a:rPr>
              <a:t> </a:t>
            </a:r>
            <a:fld id="{5BEA4244-6307-4F31-A626-3C541FD5E93F}" type="slidenum">
              <a:rPr lang="en-US" altLang="en-US" sz="1100"/>
              <a:pPr>
                <a:defRPr/>
              </a:pPr>
              <a:t>‹#›</a:t>
            </a:fld>
            <a:endParaRPr lang="en-US" altLang="en-US" sz="1100">
              <a:solidFill>
                <a:srgbClr val="383272"/>
              </a:solidFill>
            </a:endParaRPr>
          </a:p>
        </p:txBody>
      </p:sp>
      <p:sp>
        <p:nvSpPr>
          <p:cNvPr id="6" name="Date Placeholder 6">
            <a:extLst>
              <a:ext uri="{FF2B5EF4-FFF2-40B4-BE49-F238E27FC236}">
                <a16:creationId xmlns:a16="http://schemas.microsoft.com/office/drawing/2014/main" id="{B177C3C1-12D0-E340-B558-2ED5DA32CEA4}"/>
              </a:ext>
            </a:extLst>
          </p:cNvPr>
          <p:cNvSpPr>
            <a:spLocks noGrp="1"/>
          </p:cNvSpPr>
          <p:nvPr>
            <p:ph type="dt" sz="half" idx="11"/>
          </p:nvPr>
        </p:nvSpPr>
        <p:spPr/>
        <p:txBody>
          <a:bodyPr/>
          <a:lstStyle>
            <a:lvl1pPr>
              <a:defRPr/>
            </a:lvl1pPr>
          </a:lstStyle>
          <a:p>
            <a:pPr>
              <a:defRPr/>
            </a:pPr>
            <a:fld id="{CCE06B69-1942-444D-9397-B28C5A211706}" type="datetime1">
              <a:rPr lang="en-US"/>
              <a:pPr>
                <a:defRPr/>
              </a:pPr>
              <a:t>9/29/23</a:t>
            </a:fld>
            <a:endParaRPr lang="en-US" dirty="0"/>
          </a:p>
        </p:txBody>
      </p:sp>
    </p:spTree>
    <p:extLst>
      <p:ext uri="{BB962C8B-B14F-4D97-AF65-F5344CB8AC3E}">
        <p14:creationId xmlns:p14="http://schemas.microsoft.com/office/powerpoint/2010/main" val="340980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6">
            <a:extLst>
              <a:ext uri="{FF2B5EF4-FFF2-40B4-BE49-F238E27FC236}">
                <a16:creationId xmlns:a16="http://schemas.microsoft.com/office/drawing/2014/main" id="{F54E2063-BAA1-3042-B367-6C3573FBFB48}"/>
              </a:ext>
            </a:extLst>
          </p:cNvPr>
          <p:cNvSpPr>
            <a:spLocks noChangeArrowheads="1"/>
          </p:cNvSpPr>
          <p:nvPr userDrawn="1"/>
        </p:nvSpPr>
        <p:spPr bwMode="auto">
          <a:xfrm>
            <a:off x="0" y="6553200"/>
            <a:ext cx="9144000" cy="304800"/>
          </a:xfrm>
          <a:prstGeom prst="rect">
            <a:avLst/>
          </a:prstGeom>
          <a:solidFill>
            <a:srgbClr val="18346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1027" name="Line 27"/>
          <p:cNvSpPr>
            <a:spLocks noChangeShapeType="1"/>
          </p:cNvSpPr>
          <p:nvPr userDrawn="1"/>
        </p:nvSpPr>
        <p:spPr bwMode="auto">
          <a:xfrm>
            <a:off x="0" y="6497638"/>
            <a:ext cx="9144000" cy="0"/>
          </a:xfrm>
          <a:prstGeom prst="line">
            <a:avLst/>
          </a:prstGeom>
          <a:noFill/>
          <a:ln w="3810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8" name="Rectangle 16">
            <a:extLst>
              <a:ext uri="{FF2B5EF4-FFF2-40B4-BE49-F238E27FC236}">
                <a16:creationId xmlns:a16="http://schemas.microsoft.com/office/drawing/2014/main" id="{D09344BC-71D8-294E-B634-94208E45BB34}"/>
              </a:ext>
            </a:extLst>
          </p:cNvPr>
          <p:cNvSpPr>
            <a:spLocks noChangeArrowheads="1"/>
          </p:cNvSpPr>
          <p:nvPr userDrawn="1"/>
        </p:nvSpPr>
        <p:spPr bwMode="auto">
          <a:xfrm>
            <a:off x="0" y="228600"/>
            <a:ext cx="9144000" cy="1524000"/>
          </a:xfrm>
          <a:prstGeom prst="rect">
            <a:avLst/>
          </a:prstGeom>
          <a:gradFill rotWithShape="0">
            <a:gsLst>
              <a:gs pos="0">
                <a:srgbClr val="193567"/>
              </a:gs>
              <a:gs pos="100000">
                <a:srgbClr val="498DBD"/>
              </a:gs>
            </a:gsLst>
            <a:lin ang="5400000" scaled="1"/>
          </a:gra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1029" name="Rectangle 2"/>
          <p:cNvSpPr>
            <a:spLocks noGrp="1" noChangeArrowheads="1"/>
          </p:cNvSpPr>
          <p:nvPr>
            <p:ph type="title"/>
          </p:nvPr>
        </p:nvSpPr>
        <p:spPr bwMode="auto">
          <a:xfrm>
            <a:off x="685800" y="495300"/>
            <a:ext cx="79248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3"/>
          <p:cNvSpPr>
            <a:spLocks noGrp="1" noChangeArrowheads="1"/>
          </p:cNvSpPr>
          <p:nvPr>
            <p:ph type="body" idx="1"/>
          </p:nvPr>
        </p:nvSpPr>
        <p:spPr bwMode="auto">
          <a:xfrm>
            <a:off x="685800" y="1981200"/>
            <a:ext cx="7924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6">
            <a:extLst>
              <a:ext uri="{FF2B5EF4-FFF2-40B4-BE49-F238E27FC236}">
                <a16:creationId xmlns:a16="http://schemas.microsoft.com/office/drawing/2014/main" id="{3EABB091-ACCD-BA48-B8CC-E2B5CE544CFC}"/>
              </a:ext>
            </a:extLst>
          </p:cNvPr>
          <p:cNvSpPr>
            <a:spLocks noGrp="1" noChangeArrowheads="1"/>
          </p:cNvSpPr>
          <p:nvPr>
            <p:ph type="sldNum" sz="quarter" idx="4"/>
          </p:nvPr>
        </p:nvSpPr>
        <p:spPr bwMode="auto">
          <a:xfrm>
            <a:off x="8001000" y="6553200"/>
            <a:ext cx="685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r>
              <a:rPr lang="en-US" altLang="en-US"/>
              <a:t>  </a:t>
            </a:r>
            <a:r>
              <a:rPr lang="en-US" altLang="en-US">
                <a:solidFill>
                  <a:srgbClr val="8FBEDC"/>
                </a:solidFill>
              </a:rPr>
              <a:t>| </a:t>
            </a:r>
            <a:r>
              <a:rPr lang="en-US" altLang="en-US" sz="1100"/>
              <a:t> </a:t>
            </a:r>
            <a:fld id="{D297D2C6-9926-4392-A08A-DD5EAA6E4A83}" type="slidenum">
              <a:rPr lang="en-US" altLang="en-US" sz="1100"/>
              <a:pPr>
                <a:defRPr/>
              </a:pPr>
              <a:t>‹#›</a:t>
            </a:fld>
            <a:endParaRPr lang="en-US" altLang="en-US" sz="1100">
              <a:solidFill>
                <a:srgbClr val="383272"/>
              </a:solidFill>
            </a:endParaRPr>
          </a:p>
        </p:txBody>
      </p:sp>
      <p:sp>
        <p:nvSpPr>
          <p:cNvPr id="1032" name="Line 9"/>
          <p:cNvSpPr>
            <a:spLocks noChangeShapeType="1"/>
          </p:cNvSpPr>
          <p:nvPr userDrawn="1"/>
        </p:nvSpPr>
        <p:spPr bwMode="auto">
          <a:xfrm flipV="1">
            <a:off x="0" y="163513"/>
            <a:ext cx="9144000" cy="20637"/>
          </a:xfrm>
          <a:prstGeom prst="line">
            <a:avLst/>
          </a:prstGeom>
          <a:noFill/>
          <a:ln w="50800">
            <a:solidFill>
              <a:srgbClr val="BCB3A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Rectangle 23">
            <a:extLst>
              <a:ext uri="{FF2B5EF4-FFF2-40B4-BE49-F238E27FC236}">
                <a16:creationId xmlns:a16="http://schemas.microsoft.com/office/drawing/2014/main" id="{C93C7D61-F474-1741-AFAA-1A7AB0D644E2}"/>
              </a:ext>
            </a:extLst>
          </p:cNvPr>
          <p:cNvSpPr>
            <a:spLocks noGrp="1" noChangeArrowheads="1"/>
          </p:cNvSpPr>
          <p:nvPr>
            <p:ph type="dt" sz="half" idx="2"/>
          </p:nvPr>
        </p:nvSpPr>
        <p:spPr bwMode="auto">
          <a:xfrm>
            <a:off x="5676900" y="6591300"/>
            <a:ext cx="2565400" cy="2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solidFill>
                  <a:schemeClr val="bg1"/>
                </a:solidFill>
                <a:latin typeface="Arial" panose="020B0604020202020204" pitchFamily="34" charset="0"/>
              </a:defRPr>
            </a:lvl1pPr>
          </a:lstStyle>
          <a:p>
            <a:pPr>
              <a:defRPr/>
            </a:pPr>
            <a:fld id="{A9E4C123-429B-4076-BDFF-7D889AB5B5E4}" type="datetime1">
              <a:rPr lang="en-US"/>
              <a:pPr>
                <a:defRPr/>
              </a:pPr>
              <a:t>9/29/23</a:t>
            </a:fld>
            <a:endParaRPr lang="en-US" dirty="0"/>
          </a:p>
        </p:txBody>
      </p:sp>
      <p:pic>
        <p:nvPicPr>
          <p:cNvPr id="1034" name="Picture 11" descr="EinsteinMontefioreRGB.pn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5638800" y="5865813"/>
            <a:ext cx="29718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997" r:id="rId1"/>
    <p:sldLayoutId id="2147484998" r:id="rId2"/>
    <p:sldLayoutId id="2147484999" r:id="rId3"/>
    <p:sldLayoutId id="2147485000" r:id="rId4"/>
    <p:sldLayoutId id="2147485001" r:id="rId5"/>
    <p:sldLayoutId id="2147485002" r:id="rId6"/>
    <p:sldLayoutId id="2147485003" r:id="rId7"/>
    <p:sldLayoutId id="2147485004" r:id="rId8"/>
    <p:sldLayoutId id="2147485005" r:id="rId9"/>
  </p:sldLayoutIdLst>
  <p:hf hdr="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2pPr>
      <a:lvl3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3pPr>
      <a:lvl4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4pPr>
      <a:lvl5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5pPr>
      <a:lvl6pPr marL="457200" algn="l" rtl="0" fontAlgn="base">
        <a:spcBef>
          <a:spcPct val="0"/>
        </a:spcBef>
        <a:spcAft>
          <a:spcPct val="0"/>
        </a:spcAft>
        <a:defRPr sz="2800" b="1">
          <a:solidFill>
            <a:schemeClr val="bg1"/>
          </a:solidFill>
          <a:latin typeface="Arial" charset="0"/>
          <a:ea typeface="ＭＳ Ｐゴシック" charset="-128"/>
          <a:cs typeface="ＭＳ Ｐゴシック" charset="-128"/>
        </a:defRPr>
      </a:lvl6pPr>
      <a:lvl7pPr marL="914400" algn="l" rtl="0" fontAlgn="base">
        <a:spcBef>
          <a:spcPct val="0"/>
        </a:spcBef>
        <a:spcAft>
          <a:spcPct val="0"/>
        </a:spcAft>
        <a:defRPr sz="2800" b="1">
          <a:solidFill>
            <a:schemeClr val="bg1"/>
          </a:solidFill>
          <a:latin typeface="Arial" charset="0"/>
          <a:ea typeface="ＭＳ Ｐゴシック" charset="-128"/>
          <a:cs typeface="ＭＳ Ｐゴシック" charset="-128"/>
        </a:defRPr>
      </a:lvl7pPr>
      <a:lvl8pPr marL="1371600" algn="l" rtl="0" fontAlgn="base">
        <a:spcBef>
          <a:spcPct val="0"/>
        </a:spcBef>
        <a:spcAft>
          <a:spcPct val="0"/>
        </a:spcAft>
        <a:defRPr sz="2800" b="1">
          <a:solidFill>
            <a:schemeClr val="bg1"/>
          </a:solidFill>
          <a:latin typeface="Arial" charset="0"/>
          <a:ea typeface="ＭＳ Ｐゴシック" charset="-128"/>
          <a:cs typeface="ＭＳ Ｐゴシック" charset="-128"/>
        </a:defRPr>
      </a:lvl8pPr>
      <a:lvl9pPr marL="1828800" algn="l" rtl="0" fontAlgn="base">
        <a:spcBef>
          <a:spcPct val="0"/>
        </a:spcBef>
        <a:spcAft>
          <a:spcPct val="0"/>
        </a:spcAft>
        <a:defRPr sz="2800" b="1">
          <a:solidFill>
            <a:schemeClr val="bg1"/>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lr>
          <a:srgbClr val="6CA5DC"/>
        </a:buClr>
        <a:buChar char="•"/>
        <a:defRPr sz="2400">
          <a:solidFill>
            <a:srgbClr val="193567"/>
          </a:solidFill>
          <a:latin typeface="+mn-lt"/>
          <a:ea typeface="+mn-ea"/>
          <a:cs typeface="+mn-cs"/>
        </a:defRPr>
      </a:lvl1pPr>
      <a:lvl2pPr marL="742950" indent="-285750" algn="l" rtl="0" eaLnBrk="0" fontAlgn="base" hangingPunct="0">
        <a:spcBef>
          <a:spcPct val="20000"/>
        </a:spcBef>
        <a:spcAft>
          <a:spcPct val="0"/>
        </a:spcAft>
        <a:buClr>
          <a:srgbClr val="6CA5DC"/>
        </a:buClr>
        <a:buSzPct val="90000"/>
        <a:buChar char="&gt;"/>
        <a:defRPr sz="2200">
          <a:solidFill>
            <a:srgbClr val="193567"/>
          </a:solidFill>
          <a:latin typeface="+mn-lt"/>
          <a:ea typeface="+mn-ea"/>
        </a:defRPr>
      </a:lvl2pPr>
      <a:lvl3pPr marL="1143000" indent="-228600" algn="l" rtl="0" eaLnBrk="0" fontAlgn="base" hangingPunct="0">
        <a:spcBef>
          <a:spcPct val="20000"/>
        </a:spcBef>
        <a:spcAft>
          <a:spcPct val="0"/>
        </a:spcAft>
        <a:buClr>
          <a:srgbClr val="6CA5DC"/>
        </a:buClr>
        <a:buChar char="•"/>
        <a:defRPr sz="2200">
          <a:solidFill>
            <a:srgbClr val="193567"/>
          </a:solidFill>
          <a:latin typeface="+mn-lt"/>
          <a:ea typeface="+mn-ea"/>
        </a:defRPr>
      </a:lvl3pPr>
      <a:lvl4pPr marL="1600200" indent="-228600" algn="l" rtl="0" eaLnBrk="0" fontAlgn="base" hangingPunct="0">
        <a:spcBef>
          <a:spcPct val="20000"/>
        </a:spcBef>
        <a:spcAft>
          <a:spcPct val="0"/>
        </a:spcAft>
        <a:buClr>
          <a:srgbClr val="6CA5DC"/>
        </a:buClr>
        <a:buChar char="–"/>
        <a:defRPr sz="2000">
          <a:solidFill>
            <a:srgbClr val="193567"/>
          </a:solidFill>
          <a:latin typeface="+mn-lt"/>
          <a:ea typeface="+mn-ea"/>
        </a:defRPr>
      </a:lvl4pPr>
      <a:lvl5pPr marL="2057400" indent="-228600" algn="l" rtl="0" eaLnBrk="0" fontAlgn="base" hangingPunct="0">
        <a:spcBef>
          <a:spcPct val="20000"/>
        </a:spcBef>
        <a:spcAft>
          <a:spcPct val="0"/>
        </a:spcAft>
        <a:buClr>
          <a:srgbClr val="6CA5DC"/>
        </a:buClr>
        <a:buChar char="»"/>
        <a:defRPr sz="2000">
          <a:solidFill>
            <a:srgbClr val="193567"/>
          </a:solidFill>
          <a:latin typeface="+mn-lt"/>
          <a:ea typeface="+mn-ea"/>
        </a:defRPr>
      </a:lvl5pPr>
      <a:lvl6pPr marL="2514600" indent="-228600" algn="l" rtl="0" fontAlgn="base">
        <a:spcBef>
          <a:spcPct val="20000"/>
        </a:spcBef>
        <a:spcAft>
          <a:spcPct val="0"/>
        </a:spcAft>
        <a:buClr>
          <a:srgbClr val="6CA5DC"/>
        </a:buClr>
        <a:buChar char="»"/>
        <a:defRPr sz="2000">
          <a:solidFill>
            <a:srgbClr val="193567"/>
          </a:solidFill>
          <a:latin typeface="+mn-lt"/>
          <a:ea typeface="+mn-ea"/>
        </a:defRPr>
      </a:lvl6pPr>
      <a:lvl7pPr marL="2971800" indent="-228600" algn="l" rtl="0" fontAlgn="base">
        <a:spcBef>
          <a:spcPct val="20000"/>
        </a:spcBef>
        <a:spcAft>
          <a:spcPct val="0"/>
        </a:spcAft>
        <a:buClr>
          <a:srgbClr val="6CA5DC"/>
        </a:buClr>
        <a:buChar char="»"/>
        <a:defRPr sz="2000">
          <a:solidFill>
            <a:srgbClr val="193567"/>
          </a:solidFill>
          <a:latin typeface="+mn-lt"/>
          <a:ea typeface="+mn-ea"/>
        </a:defRPr>
      </a:lvl7pPr>
      <a:lvl8pPr marL="3429000" indent="-228600" algn="l" rtl="0" fontAlgn="base">
        <a:spcBef>
          <a:spcPct val="20000"/>
        </a:spcBef>
        <a:spcAft>
          <a:spcPct val="0"/>
        </a:spcAft>
        <a:buClr>
          <a:srgbClr val="6CA5DC"/>
        </a:buClr>
        <a:buChar char="»"/>
        <a:defRPr sz="2000">
          <a:solidFill>
            <a:srgbClr val="193567"/>
          </a:solidFill>
          <a:latin typeface="+mn-lt"/>
          <a:ea typeface="+mn-ea"/>
        </a:defRPr>
      </a:lvl8pPr>
      <a:lvl9pPr marL="3886200" indent="-228600" algn="l" rtl="0" fontAlgn="base">
        <a:spcBef>
          <a:spcPct val="20000"/>
        </a:spcBef>
        <a:spcAft>
          <a:spcPct val="0"/>
        </a:spcAft>
        <a:buClr>
          <a:srgbClr val="6CA5DC"/>
        </a:buClr>
        <a:buChar char="»"/>
        <a:defRPr sz="2000">
          <a:solidFill>
            <a:srgbClr val="193567"/>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instein.yu.edu/administration/grant-support/" TargetMode="External"/><Relationship Id="rId2" Type="http://schemas.openxmlformats.org/officeDocument/2006/relationships/hyperlink" Target="https://www.einstein.yu.edu/administration/grant-support/grant-advisory-servic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einsteinmed.org/uploadedFiles/administration/OGS/SPIN%20Logi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rhosein@Montefiore.org" TargetMode="External"/><Relationship Id="rId2" Type="http://schemas.openxmlformats.org/officeDocument/2006/relationships/hyperlink" Target="mailto:indranil.basu@einsteinmed.edu" TargetMode="External"/><Relationship Id="rId1" Type="http://schemas.openxmlformats.org/officeDocument/2006/relationships/slideLayout" Target="../slideLayouts/slideLayout2.xml"/><Relationship Id="rId4" Type="http://schemas.openxmlformats.org/officeDocument/2006/relationships/hyperlink" Target="mailto:Support@cayuse.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preaward@einsteinmed.edu" TargetMode="External"/><Relationship Id="rId2" Type="http://schemas.openxmlformats.org/officeDocument/2006/relationships/hyperlink" Target="https://www.einsteinmed.edu/docs/administration/grant-support/cayuse-supplemental-form.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ubawards.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SingleIRB@einsteinmed.edu"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ants.nih.gov/grants/guide/notice-files/NOT-OD-21-109.html" TargetMode="External"/><Relationship Id="rId2" Type="http://schemas.openxmlformats.org/officeDocument/2006/relationships/hyperlink" Target="https://nam04.safelinks.protection.outlook.com/?url=https%3A%2F%2Fwww.grants.gov%2Fweb%2Fgrants%2Fsupport%2Fcalendar.html&amp;data=05%7C01%7Cdhanonjoy.saha%40einsteinmed.edu%7C812f5057b7ca4dab250f08dab6c72469%7C9c01f0fd65e040c089a82dfd51e62025%7C0%7C0%7C638023263666058767%7CUnknown%7CTWFpbGZsb3d8eyJWIjoiMC4wLjAwMDAiLCJQIjoiV2luMzIiLCJBTiI6Ik1haWwiLCJXVCI6Mn0%3D%7C3000%7C%7C%7C&amp;sdata=LZn6a3Q%2F99jXSxpngTmLsc9zyzDU8Kjpoh7lPXi%2BoIs%3D&amp;reserved=0" TargetMode="External"/><Relationship Id="rId1" Type="http://schemas.openxmlformats.org/officeDocument/2006/relationships/slideLayout" Target="../slideLayouts/slideLayout2.xml"/><Relationship Id="rId4" Type="http://schemas.openxmlformats.org/officeDocument/2006/relationships/hyperlink" Target="https://nam04.safelinks.protection.outlook.com/?url=https%3A%2F%2Flnks.gd%2Fl%2FeyJhbGciOiJIUzI1NiJ9.eyJidWxsZXRpbl9saW5rX2lkIjoxMDgsInVyaSI6ImJwMjpjbGljayIsImJ1bGxldGluX2lkIjoiMjAyMjA4MDguNjE5NTk0MzEiLCJ1cmwiOiJodHRwczovL25leHVzLm9kLm5paC5nb3YvYWxsLzIwMjIvMDgvMDMvZXh0ZW5kZWQtZ3JhbnRzLWdvdi1kb3dudGltZS1pbXBhY3RzLXNlcHRlbWJlci0yMi0zMC1kdWUtZGF0ZXMvIn0.q6cupWrdrUxVRQL_UxTombZkEgR1Jd0has83lZkzuuA%2Fs%2F1478091794%2Fbr%2F142251825987-l&amp;data=05%7C01%7Cindranil.basu%40einsteinmed.edu%7C6ffe1c06c3414f096f3508da7a532823%7C9c01f0fd65e040c089a82dfd51e62025%7C0%7C0%7C637956794814196773%7CUnknown%7CTWFpbGZsb3d8eyJWIjoiMC4wLjAwMDAiLCJQIjoiV2luMzIiLCJBTiI6Ik1haWwiLCJXVCI6Mn0%3D%7C3000%7C%7C%7C&amp;sdata=VWh3u0LtXfccrUXQDkrJoxILO6aTfRpA%2BVZHNm2GxoI%3D&amp;reserved=0"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mailto:OGS@einsteinmed.ed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csrdrr@mail.nih.gov" TargetMode="External"/><Relationship Id="rId2" Type="http://schemas.openxmlformats.org/officeDocument/2006/relationships/hyperlink" Target="https://era.nih.gov/erahelp/commons/default.htm#Commons/status/status_info.htm%3FTocPath%3DStatus%2520Module%7CStatus%2520Information%7C_____0" TargetMode="External"/><Relationship Id="rId1" Type="http://schemas.openxmlformats.org/officeDocument/2006/relationships/slideLayout" Target="../slideLayouts/slideLayout2.xml"/><Relationship Id="rId4" Type="http://schemas.openxmlformats.org/officeDocument/2006/relationships/hyperlink" Target="tel:3014350715"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era.nih.gov/applicants/submit-jit.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nam04.safelinks.protection.outlook.com/?url=https%3A%2F%2Feinsteinmed.org%2FuploadedFiles%2Fadministration%2FOGS%2FADP4E7.pdf&amp;data=04%7C01%7Cdhanonjoy.saha%40einsteinmed.org%7Cda88abacb8a94d9b78da08d945395d5a%7C9c01f0fd65e040c089a82dfd51e62025%7C0%7C0%7C637616934939059648%7CUnknown%7CTWFpbGZsb3d8eyJWIjoiMC4wLjAwMDAiLCJQIjoiV2luMzIiLCJBTiI6Ik1haWwiLCJXVCI6Mn0%3D%7C1000&amp;sdata=zjju%2Fg4uHifESoBWeUnive2WE27%2BOnY%2F7xv7L6%2B9fp0%3D&amp;reserved=0"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sam.gov/"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nexus.od.nih.gov/all/2020/04/09/can-esi-status-be-extended-due-to-disruptions-from-covid-1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am04.safelinks.protection.outlook.com/?url=https%3A%2F%2Flnks.gd%2Fl%2FeyJhbGciOiJIUzI1NiJ9.eyJidWxsZXRpbl9saW5rX2lkIjoxMTAsInVyaSI6ImJwMjpjbGljayIsImJ1bGxldGluX2lkIjoiMjAyMjA4MDguNjE5NTk0MzEiLCJ1cmwiOiJodHRwczovL25leHVzLm9kLm5paC5nb3YvYWxsLzIwMjIvMDgvMDgvZm9ybXMtaC1jb21pbmctZm9yLWphbnVhcnktMjAyMy1kdWUtZGF0ZXMvIn0.DivbiT48GoVV3IZF69g_BbTepMOP38Oj_qB0nDt1A5M%2Fs%2F1478091794%2Fbr%2F142251825987-l&amp;data=05%7C01%7Cindranil.basu%40einsteinmed.edu%7C6ffe1c06c3414f096f3508da7a532823%7C9c01f0fd65e040c089a82dfd51e62025%7C0%7C0%7C637956794814196773%7CUnknown%7CTWFpbGZsb3d8eyJWIjoiMC4wLjAwMDAiLCJQIjoiV2luMzIiLCJBTiI6Ik1haWwiLCJXVCI6Mn0%3D%7C3000%7C%7C%7C&amp;sdata=SO97NJ4uwYBclAwt6K9jlBXHl91308ZkmyE6XrQyePc%3D&amp;reserved=0"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grants.nih.gov/grants/guide/notice-files/NOT-OD-21-073.html" TargetMode="Externa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2.xml.rels><?xml version="1.0" encoding="UTF-8" standalone="yes"?>
<Relationships xmlns="http://schemas.openxmlformats.org/package/2006/relationships"><Relationship Id="rId3" Type="http://schemas.openxmlformats.org/officeDocument/2006/relationships/hyperlink" Target="https://grants.nih.gov/policy/protecting-innovation.htm" TargetMode="External"/><Relationship Id="rId2" Type="http://schemas.openxmlformats.org/officeDocument/2006/relationships/hyperlink" Target="https://grants.nih.gov/grants/guide/notice-files/NOT-OD-19-114.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grants.nih.gov/grants/forms/othersupport.htm" TargetMode="Externa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4.xml.rels><?xml version="1.0" encoding="UTF-8" standalone="yes"?>
<Relationships xmlns="http://schemas.openxmlformats.org/package/2006/relationships"><Relationship Id="rId3" Type="http://schemas.openxmlformats.org/officeDocument/2006/relationships/hyperlink" Target="mailto:nihosbiosketch@nih.gov"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hyperlink" Target="https://grants.nih.gov/grants/guide/notice-files/NOT-OD-21-122.html"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hyperlink" Target="https://grants.nih.gov/policy/protecting-innovation.ht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nam04.safelinks.protection.outlook.com/?url=https://einsteinmed.zoom.us/rec/share/g_oKaXIKAAUrS7kxXGpYGMmOKNUKbK07ldit8Rtb-GPi1AnCNBdcppi7l7Ysy2VC.ybFE4XxN9kwADo2K&amp;data=04|01|dhanonjoy.saha@einsteinmed.org|25a154108cc443a86d7708d8ca02b94d|9c01f0fd65e040c089a82dfd51e62025|0|0|637481460329689674|Unknown|TWFpbGZsb3d8eyJWIjoiMC4wLjAwMDAiLCJQIjoiV2luMzIiLCJBTiI6Ik1haWwiLCJXVCI6Mn0%3D|1000&amp;sdata=9FTOwaRvC4%2BR2biMsVahur3j5r43dRo8sWm7MZUjAMc%3D&amp;reserved=0" TargetMode="External"/><Relationship Id="rId2" Type="http://schemas.openxmlformats.org/officeDocument/2006/relationships/hyperlink" Target="https://einsteinmed.org/uploadedFiles/administration/OGS/PI%20Certification-Fillable%20(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orcid.org/register" TargetMode="External"/><Relationship Id="rId2" Type="http://schemas.openxmlformats.org/officeDocument/2006/relationships/hyperlink" Target="https://grants.nih.gov/grants/guide/notice-files/NOT-OD-19-109.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era.nih.gov/erahelp/ppf/default.htm#PPF_Help/8_2_orcid.htm%3FTocPath%3D_____13" TargetMode="External"/><Relationship Id="rId2" Type="http://schemas.openxmlformats.org/officeDocument/2006/relationships/hyperlink" Target="https://era.nih.gov/erahelp/ppf/PPF_Help/00_PPF_landing.htm#eRA&#160;Comm"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2.xml.rels><?xml version="1.0" encoding="UTF-8" standalone="yes"?>
<Relationships xmlns="http://schemas.openxmlformats.org/package/2006/relationships"><Relationship Id="rId2" Type="http://schemas.openxmlformats.org/officeDocument/2006/relationships/hyperlink" Target="https://secure.login.gov/sign_up/enter_emai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www.einstein.yu.edu/administration/grant-support/grant-advisory-service/" TargetMode="External"/><Relationship Id="rId3" Type="http://schemas.openxmlformats.org/officeDocument/2006/relationships/hyperlink" Target="mailto:preaward@einsteinmed.edu" TargetMode="External"/><Relationship Id="rId7" Type="http://schemas.openxmlformats.org/officeDocument/2006/relationships/hyperlink" Target="mailto:rhosein@Montefior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indranil.basu@einsteinmed.edu" TargetMode="External"/><Relationship Id="rId5" Type="http://schemas.openxmlformats.org/officeDocument/2006/relationships/hyperlink" Target="mailto:linda.lally@einsteinmed.edu" TargetMode="External"/><Relationship Id="rId4" Type="http://schemas.openxmlformats.org/officeDocument/2006/relationships/hyperlink" Target="mailto:gerard.mcmorrow@einsteinmed.edu" TargetMode="External"/><Relationship Id="rId9" Type="http://schemas.openxmlformats.org/officeDocument/2006/relationships/hyperlink" Target="mailto:mimi.kim@einsteinmed.edu"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instein.yu.edu/administration/grant-suppor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65105AB-808A-3E49-8B1B-E9933C90841E}"/>
              </a:ext>
            </a:extLst>
          </p:cNvPr>
          <p:cNvSpPr>
            <a:spLocks noGrp="1" noChangeArrowheads="1"/>
          </p:cNvSpPr>
          <p:nvPr>
            <p:ph type="ctrTitle"/>
          </p:nvPr>
        </p:nvSpPr>
        <p:spPr>
          <a:xfrm>
            <a:off x="685800" y="914400"/>
            <a:ext cx="7772400" cy="2895600"/>
          </a:xfrm>
        </p:spPr>
        <p:txBody>
          <a:bodyPr/>
          <a:lstStyle/>
          <a:p>
            <a:pPr eaLnBrk="1" hangingPunct="1">
              <a:defRPr/>
            </a:pPr>
            <a:br>
              <a:rPr lang="en-US" altLang="en-US" cap="small" dirty="0">
                <a:latin typeface="Arial Bold" panose="020B0704020202020204" pitchFamily="34" charset="0"/>
              </a:rPr>
            </a:br>
            <a:r>
              <a:rPr lang="en-US" altLang="en-US" sz="3200" cap="small" dirty="0">
                <a:latin typeface="+mn-lt"/>
              </a:rPr>
              <a:t>Office of Grant Support Orientation</a:t>
            </a:r>
            <a:br>
              <a:rPr lang="en-US" altLang="en-US" sz="3200" cap="small" dirty="0">
                <a:latin typeface="+mn-lt"/>
              </a:rPr>
            </a:br>
            <a:br>
              <a:rPr lang="en-US" altLang="en-US" sz="3200" cap="small" dirty="0">
                <a:latin typeface="+mn-lt"/>
              </a:rPr>
            </a:br>
            <a:r>
              <a:rPr lang="en-US" altLang="en-US" sz="2800" cap="small" dirty="0" err="1">
                <a:latin typeface="+mn-lt"/>
              </a:rPr>
              <a:t>Indranil</a:t>
            </a:r>
            <a:r>
              <a:rPr lang="en-US" altLang="en-US" sz="2800" cap="small" dirty="0">
                <a:latin typeface="+mn-lt"/>
              </a:rPr>
              <a:t> </a:t>
            </a:r>
            <a:r>
              <a:rPr lang="en-US" altLang="en-US" sz="2800" cap="small" dirty="0" err="1">
                <a:latin typeface="+mn-lt"/>
              </a:rPr>
              <a:t>Basu</a:t>
            </a:r>
            <a:r>
              <a:rPr lang="en-US" altLang="en-US" sz="2800" dirty="0">
                <a:latin typeface="+mn-lt"/>
              </a:rPr>
              <a:t>, PhD</a:t>
            </a:r>
            <a:br>
              <a:rPr lang="en-US" altLang="en-US" sz="2800" dirty="0">
                <a:latin typeface="+mn-lt"/>
              </a:rPr>
            </a:br>
            <a:r>
              <a:rPr lang="en-US" altLang="en-US" sz="2800" dirty="0">
                <a:latin typeface="+mn-lt"/>
              </a:rPr>
              <a:t>Assistant Director, Office of Grant Support</a:t>
            </a:r>
            <a:br>
              <a:rPr lang="en-US" altLang="en-US" sz="2800" dirty="0">
                <a:latin typeface="+mn-lt"/>
              </a:rPr>
            </a:br>
            <a:br>
              <a:rPr lang="en-US" altLang="en-US" sz="2800" dirty="0">
                <a:latin typeface="+mn-lt"/>
              </a:rPr>
            </a:br>
            <a:br>
              <a:rPr lang="en-US" altLang="en-US" dirty="0">
                <a:latin typeface="Arial Bold" panose="020B0704020202020204" pitchFamily="34" charset="0"/>
              </a:rPr>
            </a:br>
            <a:endParaRPr lang="en-US" altLang="en-US" dirty="0">
              <a:latin typeface="Arial Bold" panose="020B0704020202020204" pitchFamily="34" charset="0"/>
            </a:endParaRPr>
          </a:p>
        </p:txBody>
      </p:sp>
      <p:sp>
        <p:nvSpPr>
          <p:cNvPr id="12291" name="Rectangle 3"/>
          <p:cNvSpPr>
            <a:spLocks noGrp="1" noChangeArrowheads="1"/>
          </p:cNvSpPr>
          <p:nvPr>
            <p:ph type="subTitle" idx="1"/>
          </p:nvPr>
        </p:nvSpPr>
        <p:spPr>
          <a:xfrm>
            <a:off x="1371600" y="3886200"/>
            <a:ext cx="6400800" cy="609600"/>
          </a:xfrm>
        </p:spPr>
        <p:txBody>
          <a:bodyPr/>
          <a:lstStyle/>
          <a:p>
            <a:pPr eaLnBrk="1" hangingPunct="1"/>
            <a:r>
              <a:rPr lang="en-US" altLang="en-US" b="1" dirty="0"/>
              <a:t>October 26, 2022</a:t>
            </a:r>
          </a:p>
          <a:p>
            <a:pPr eaLnBrk="1" hangingPunct="1"/>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66800" y="365125"/>
            <a:ext cx="7010400" cy="1325563"/>
          </a:xfrm>
        </p:spPr>
        <p:txBody>
          <a:bodyPr/>
          <a:lstStyle/>
          <a:p>
            <a:pPr algn="ctr"/>
            <a:r>
              <a:rPr lang="en-US" altLang="en-US" sz="3200" dirty="0"/>
              <a:t>Grant Advisory and Manuscript Enhancement Services</a:t>
            </a:r>
          </a:p>
        </p:txBody>
      </p:sp>
      <p:sp>
        <p:nvSpPr>
          <p:cNvPr id="20483" name="Content Placeholder 2"/>
          <p:cNvSpPr>
            <a:spLocks noGrp="1"/>
          </p:cNvSpPr>
          <p:nvPr>
            <p:ph idx="1"/>
          </p:nvPr>
        </p:nvSpPr>
        <p:spPr>
          <a:xfrm>
            <a:off x="685800" y="1981200"/>
            <a:ext cx="7772400" cy="3581400"/>
          </a:xfrm>
        </p:spPr>
        <p:txBody>
          <a:bodyPr/>
          <a:lstStyle/>
          <a:p>
            <a:pPr>
              <a:buFont typeface="Arial" panose="020B0604020202020204" pitchFamily="34" charset="0"/>
              <a:buChar char="•"/>
            </a:pPr>
            <a:r>
              <a:rPr lang="en-US" altLang="en-US" sz="2000" dirty="0"/>
              <a:t>We provide Grant Advisory Service that includes assistance with editing, proof-reading, reviewing and critiquing grant proposals. Please see our </a:t>
            </a:r>
            <a:r>
              <a:rPr lang="en-US" altLang="en-US" sz="2000" b="1" dirty="0">
                <a:hlinkClick r:id="rId2"/>
              </a:rPr>
              <a:t>Grant Advisory Service </a:t>
            </a:r>
            <a:r>
              <a:rPr lang="en-US" altLang="en-US" sz="2000" dirty="0"/>
              <a:t>page.</a:t>
            </a:r>
          </a:p>
          <a:p>
            <a:pPr marL="0" indent="0">
              <a:buNone/>
            </a:pPr>
            <a:endParaRPr lang="en-US" altLang="en-US" sz="2000" dirty="0"/>
          </a:p>
          <a:p>
            <a:pPr>
              <a:buFont typeface="Arial" panose="020B0604020202020204" pitchFamily="34" charset="0"/>
              <a:buChar char="•"/>
            </a:pPr>
            <a:r>
              <a:rPr lang="en-US" altLang="en-US" sz="2000" dirty="0"/>
              <a:t>Our services to include assistance/help with manuscript writing, editing, proof-reading, reviewing and critiquing to enhance publications. Please contact </a:t>
            </a:r>
            <a:r>
              <a:rPr lang="en-US" altLang="en-US" sz="2000" dirty="0">
                <a:hlinkClick r:id="rId3"/>
              </a:rPr>
              <a:t>OGS</a:t>
            </a:r>
            <a:r>
              <a:rPr lang="en-US" altLang="en-US" sz="2000" dirty="0"/>
              <a:t> at (718) 430-3642. </a:t>
            </a:r>
          </a:p>
          <a:p>
            <a:pPr marL="0" indent="0">
              <a:buFontTx/>
              <a:buNone/>
            </a:pPr>
            <a:endParaRPr lang="en-US" altLang="en-US" dirty="0"/>
          </a:p>
          <a:p>
            <a:pPr marL="0" indent="0" algn="just">
              <a:buFontTx/>
              <a:buNone/>
            </a:pPr>
            <a:endParaRPr lang="en-US" altLang="en-US" dirty="0"/>
          </a:p>
          <a:p>
            <a:pPr marL="0" indent="0" algn="just">
              <a:buFontTx/>
              <a:buNone/>
            </a:pPr>
            <a:endParaRPr lang="en-US" altLang="en-US" dirty="0"/>
          </a:p>
        </p:txBody>
      </p:sp>
      <p:sp>
        <p:nvSpPr>
          <p:cNvPr id="2048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fld id="{D587085E-165A-42F1-B6A2-78F1EF75426E}" type="slidenum">
              <a:rPr lang="en-US" altLang="en-US" sz="1400" smtClean="0">
                <a:solidFill>
                  <a:schemeClr val="bg1"/>
                </a:solidFill>
              </a:rPr>
              <a:pPr>
                <a:spcBef>
                  <a:spcPct val="0"/>
                </a:spcBef>
                <a:buClrTx/>
                <a:buFontTx/>
                <a:buNone/>
              </a:pPr>
              <a:t>9</a:t>
            </a:fld>
            <a:endParaRPr lang="en-US" altLang="en-US" sz="1400">
              <a:solidFill>
                <a:schemeClr val="bg1"/>
              </a:solidFill>
            </a:endParaRPr>
          </a:p>
        </p:txBody>
      </p:sp>
      <p:sp>
        <p:nvSpPr>
          <p:cNvPr id="2" name="TextBox 1">
            <a:extLst>
              <a:ext uri="{FF2B5EF4-FFF2-40B4-BE49-F238E27FC236}">
                <a16:creationId xmlns:a16="http://schemas.microsoft.com/office/drawing/2014/main" id="{4D15C60E-B6D1-5922-0D30-2ED70677BEED}"/>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37104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381000"/>
            <a:ext cx="8229600" cy="685800"/>
          </a:xfrm>
        </p:spPr>
        <p:txBody>
          <a:bodyPr/>
          <a:lstStyle/>
          <a:p>
            <a:pPr algn="ctr"/>
            <a:r>
              <a:rPr lang="en-US" altLang="en-US" sz="3200"/>
              <a:t>eRA Manager</a:t>
            </a:r>
          </a:p>
        </p:txBody>
      </p:sp>
      <p:sp>
        <p:nvSpPr>
          <p:cNvPr id="27651" name="Content Placeholder 2"/>
          <p:cNvSpPr>
            <a:spLocks noGrp="1"/>
          </p:cNvSpPr>
          <p:nvPr>
            <p:ph idx="1"/>
          </p:nvPr>
        </p:nvSpPr>
        <p:spPr>
          <a:xfrm>
            <a:off x="457200" y="1828800"/>
            <a:ext cx="8229600" cy="4038600"/>
          </a:xfrm>
        </p:spPr>
        <p:txBody>
          <a:bodyPr/>
          <a:lstStyle/>
          <a:p>
            <a:r>
              <a:rPr lang="en-US" altLang="en-US" sz="2000" dirty="0"/>
              <a:t>Authorized Organizational Representative, Signing Official (SO)</a:t>
            </a:r>
          </a:p>
          <a:p>
            <a:r>
              <a:rPr lang="en-US" altLang="en-US" sz="2000" dirty="0"/>
              <a:t>Application withdrawal request</a:t>
            </a:r>
          </a:p>
          <a:p>
            <a:r>
              <a:rPr lang="en-US" altLang="en-US" sz="2000" dirty="0"/>
              <a:t>Cayuse primary contact – User ID, password, application unlock</a:t>
            </a:r>
          </a:p>
          <a:p>
            <a:r>
              <a:rPr lang="en-US" altLang="en-US" sz="2000" dirty="0"/>
              <a:t>eRA Commons, eBRAP, FastLane/Research.gov issues related to submission</a:t>
            </a:r>
          </a:p>
          <a:p>
            <a:r>
              <a:rPr lang="en-US" altLang="en-US" sz="2000" dirty="0"/>
              <a:t>All Federal electronic submission portal User ID, password etc. </a:t>
            </a:r>
          </a:p>
          <a:p>
            <a:r>
              <a:rPr lang="en-US" altLang="en-US" sz="2000" dirty="0"/>
              <a:t>Post-submission material and communication</a:t>
            </a:r>
          </a:p>
          <a:p>
            <a:r>
              <a:rPr lang="en-US" altLang="en-US" sz="2000" dirty="0"/>
              <a:t>OPAS (Other Pre-Award Submissions)</a:t>
            </a:r>
          </a:p>
        </p:txBody>
      </p:sp>
      <p:sp>
        <p:nvSpPr>
          <p:cNvPr id="2" name="TextBox 1">
            <a:extLst>
              <a:ext uri="{FF2B5EF4-FFF2-40B4-BE49-F238E27FC236}">
                <a16:creationId xmlns:a16="http://schemas.microsoft.com/office/drawing/2014/main" id="{3C84BB78-C23B-9296-CD3B-63E20F03952C}"/>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457200"/>
            <a:ext cx="8229600" cy="838200"/>
          </a:xfrm>
        </p:spPr>
        <p:txBody>
          <a:bodyPr/>
          <a:lstStyle/>
          <a:p>
            <a:pPr algn="ctr"/>
            <a:r>
              <a:rPr lang="en-US" altLang="en-US" sz="3200" dirty="0"/>
              <a:t>Pre-award Analyst</a:t>
            </a:r>
          </a:p>
        </p:txBody>
      </p:sp>
      <p:sp>
        <p:nvSpPr>
          <p:cNvPr id="28675" name="Content Placeholder 2"/>
          <p:cNvSpPr>
            <a:spLocks noGrp="1"/>
          </p:cNvSpPr>
          <p:nvPr>
            <p:ph idx="1"/>
          </p:nvPr>
        </p:nvSpPr>
        <p:spPr>
          <a:xfrm>
            <a:off x="609600" y="1828800"/>
            <a:ext cx="7848600" cy="3810000"/>
          </a:xfrm>
        </p:spPr>
        <p:txBody>
          <a:bodyPr/>
          <a:lstStyle/>
          <a:p>
            <a:r>
              <a:rPr lang="en-US" altLang="en-US" sz="2000" dirty="0"/>
              <a:t>AOR (Authorized Organizational Representative), SO (Signing Official)</a:t>
            </a:r>
          </a:p>
          <a:p>
            <a:r>
              <a:rPr lang="en-US" altLang="en-US" sz="2000" dirty="0"/>
              <a:t>Budget development, review and budget revisions (pre-award only)</a:t>
            </a:r>
          </a:p>
          <a:p>
            <a:r>
              <a:rPr lang="en-US" altLang="en-US" sz="2000" dirty="0"/>
              <a:t>Collaboration letter review and preparation for signature</a:t>
            </a:r>
          </a:p>
          <a:p>
            <a:r>
              <a:rPr lang="en-US" altLang="en-US" sz="2000" dirty="0"/>
              <a:t>Face page review and processing for signature</a:t>
            </a:r>
          </a:p>
          <a:p>
            <a:r>
              <a:rPr lang="en-US" altLang="en-US" sz="2000" dirty="0"/>
              <a:t>Indirect cost reduction/waiver, no salary support request processing</a:t>
            </a:r>
          </a:p>
          <a:p>
            <a:r>
              <a:rPr lang="en-US" altLang="en-US" sz="2000" dirty="0"/>
              <a:t>All non-federal progress reports</a:t>
            </a:r>
          </a:p>
          <a:p>
            <a:r>
              <a:rPr lang="en-US" altLang="en-US" sz="2000" dirty="0"/>
              <a:t>Letter of Intent (LOI) and statement of Work review and processing</a:t>
            </a:r>
          </a:p>
        </p:txBody>
      </p:sp>
      <p:sp>
        <p:nvSpPr>
          <p:cNvPr id="2" name="TextBox 1">
            <a:extLst>
              <a:ext uri="{FF2B5EF4-FFF2-40B4-BE49-F238E27FC236}">
                <a16:creationId xmlns:a16="http://schemas.microsoft.com/office/drawing/2014/main" id="{B0BA37CA-9C09-DFA3-126F-BFFC05AE0634}"/>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69900" y="457200"/>
            <a:ext cx="8216900" cy="944563"/>
          </a:xfrm>
        </p:spPr>
        <p:txBody>
          <a:bodyPr anchor="t"/>
          <a:lstStyle/>
          <a:p>
            <a:pPr algn="ctr"/>
            <a:r>
              <a:rPr lang="en-US" altLang="en-US" sz="3200" dirty="0"/>
              <a:t>Assistant Director, Grant Support</a:t>
            </a:r>
            <a:endParaRPr lang="en-US" altLang="en-US" sz="3200" dirty="0">
              <a:latin typeface="Arial MT Md It"/>
              <a:ea typeface="ヒラギノ角ゴ Pro W3"/>
              <a:cs typeface="ヒラギノ角ゴ Pro W3"/>
            </a:endParaRPr>
          </a:p>
        </p:txBody>
      </p:sp>
      <p:sp>
        <p:nvSpPr>
          <p:cNvPr id="18434" name="Content Placeholder 2"/>
          <p:cNvSpPr>
            <a:spLocks noGrp="1"/>
          </p:cNvSpPr>
          <p:nvPr>
            <p:ph idx="1"/>
          </p:nvPr>
        </p:nvSpPr>
        <p:spPr>
          <a:xfrm>
            <a:off x="685800" y="1828800"/>
            <a:ext cx="7772400" cy="3962400"/>
          </a:xfrm>
        </p:spPr>
        <p:txBody>
          <a:bodyPr>
            <a:normAutofit fontScale="92500" lnSpcReduction="10000"/>
          </a:bodyPr>
          <a:lstStyle/>
          <a:p>
            <a:pPr>
              <a:defRPr/>
            </a:pPr>
            <a:r>
              <a:rPr lang="en-US" altLang="en-US" sz="2000" dirty="0"/>
              <a:t>Authorized Organizational Representative (AOR), Signing Official (SO), and Business Official (BO)</a:t>
            </a:r>
          </a:p>
          <a:p>
            <a:pPr>
              <a:defRPr/>
            </a:pPr>
            <a:r>
              <a:rPr lang="en-US" sz="2000" dirty="0"/>
              <a:t>Assisting with day-to-day operations of the office</a:t>
            </a:r>
          </a:p>
          <a:p>
            <a:pPr>
              <a:defRPr/>
            </a:pPr>
            <a:r>
              <a:rPr lang="en-US" sz="2000" dirty="0"/>
              <a:t>Training and workshops for funding/grant development</a:t>
            </a:r>
          </a:p>
          <a:p>
            <a:pPr>
              <a:defRPr/>
            </a:pPr>
            <a:r>
              <a:rPr lang="en-US" sz="2000" dirty="0"/>
              <a:t>Finding funding and OGS updates – SPIN Portal</a:t>
            </a:r>
          </a:p>
          <a:p>
            <a:pPr>
              <a:defRPr/>
            </a:pPr>
            <a:r>
              <a:rPr lang="en-US" sz="2000" dirty="0"/>
              <a:t>One-on-one consultation for strategizing grant development</a:t>
            </a:r>
          </a:p>
          <a:p>
            <a:pPr>
              <a:defRPr/>
            </a:pPr>
            <a:r>
              <a:rPr lang="en-US" sz="2000" dirty="0"/>
              <a:t>Finding faculty profile in “PURE” research portal </a:t>
            </a:r>
          </a:p>
          <a:p>
            <a:pPr>
              <a:defRPr/>
            </a:pPr>
            <a:r>
              <a:rPr lang="en-US" sz="2000" dirty="0"/>
              <a:t>Templates for grant applications</a:t>
            </a:r>
          </a:p>
          <a:p>
            <a:pPr>
              <a:defRPr/>
            </a:pPr>
            <a:r>
              <a:rPr lang="en-US" altLang="en-US" sz="2000" dirty="0"/>
              <a:t>Limited submission application management</a:t>
            </a:r>
          </a:p>
          <a:p>
            <a:pPr>
              <a:defRPr/>
            </a:pPr>
            <a:r>
              <a:rPr lang="en-US" sz="2000" dirty="0" err="1"/>
              <a:t>Grantsgateway</a:t>
            </a:r>
            <a:r>
              <a:rPr lang="en-US" sz="2000" dirty="0"/>
              <a:t> application submission and management</a:t>
            </a:r>
          </a:p>
          <a:p>
            <a:pPr>
              <a:defRPr/>
            </a:pPr>
            <a:r>
              <a:rPr lang="en-US" sz="2000" dirty="0"/>
              <a:t>All non-federal grant processes</a:t>
            </a:r>
          </a:p>
          <a:p>
            <a:pPr>
              <a:defRPr/>
            </a:pPr>
            <a:r>
              <a:rPr lang="en-US" altLang="en-US" sz="2000" dirty="0"/>
              <a:t>JIT submission, IACUC, IRB, OCI liaison, RS, FIS</a:t>
            </a:r>
          </a:p>
          <a:p>
            <a:pPr>
              <a:defRPr/>
            </a:pPr>
            <a:endParaRPr lang="en-US" sz="2000" dirty="0"/>
          </a:p>
          <a:p>
            <a:pPr marL="0" indent="0">
              <a:buFontTx/>
              <a:buNone/>
              <a:defRPr/>
            </a:pPr>
            <a:endParaRPr lang="en-US" dirty="0"/>
          </a:p>
          <a:p>
            <a:pPr>
              <a:defRPr/>
            </a:pPr>
            <a:endParaRPr lang="en-US" altLang="en-US" dirty="0">
              <a:latin typeface="Arial MT Md It" charset="0"/>
              <a:ea typeface="ヒラギノ角ゴ Pro W3" charset="-128"/>
            </a:endParaRPr>
          </a:p>
        </p:txBody>
      </p:sp>
      <p:sp>
        <p:nvSpPr>
          <p:cNvPr id="2" name="TextBox 1">
            <a:extLst>
              <a:ext uri="{FF2B5EF4-FFF2-40B4-BE49-F238E27FC236}">
                <a16:creationId xmlns:a16="http://schemas.microsoft.com/office/drawing/2014/main" id="{4B8EFA82-2D49-6E09-8E7E-CA26AC214E71}"/>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4292441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427038"/>
            <a:ext cx="8229600" cy="868362"/>
          </a:xfrm>
        </p:spPr>
        <p:txBody>
          <a:bodyPr/>
          <a:lstStyle/>
          <a:p>
            <a:pPr algn="ctr"/>
            <a:r>
              <a:rPr lang="en-US" altLang="en-US" sz="3200"/>
              <a:t>Director</a:t>
            </a:r>
          </a:p>
        </p:txBody>
      </p:sp>
      <p:sp>
        <p:nvSpPr>
          <p:cNvPr id="29699" name="Content Placeholder 2"/>
          <p:cNvSpPr>
            <a:spLocks noGrp="1"/>
          </p:cNvSpPr>
          <p:nvPr>
            <p:ph idx="1"/>
          </p:nvPr>
        </p:nvSpPr>
        <p:spPr>
          <a:xfrm>
            <a:off x="838200" y="1981200"/>
            <a:ext cx="7391400" cy="3581400"/>
          </a:xfrm>
        </p:spPr>
        <p:txBody>
          <a:bodyPr/>
          <a:lstStyle/>
          <a:p>
            <a:r>
              <a:rPr lang="en-US" altLang="en-US" sz="2000" dirty="0"/>
              <a:t>AOR, SO, </a:t>
            </a:r>
            <a:r>
              <a:rPr lang="en-US" altLang="en-US" sz="2000" i="1" dirty="0"/>
              <a:t>Business Official</a:t>
            </a:r>
            <a:endParaRPr lang="en-US" altLang="en-US" sz="2000" dirty="0"/>
          </a:p>
          <a:p>
            <a:r>
              <a:rPr lang="en-US" altLang="en-US" sz="2000" dirty="0"/>
              <a:t>Agreement and contract negotiation with sponsor</a:t>
            </a:r>
          </a:p>
          <a:p>
            <a:r>
              <a:rPr lang="en-US" altLang="en-US" sz="2000" dirty="0"/>
              <a:t>Unusual/special funding opportunities</a:t>
            </a:r>
          </a:p>
          <a:p>
            <a:r>
              <a:rPr lang="en-US" altLang="en-US" sz="2000" dirty="0"/>
              <a:t>Complex Grant Development</a:t>
            </a:r>
          </a:p>
          <a:p>
            <a:r>
              <a:rPr lang="en-US" altLang="en-US" sz="2000" dirty="0"/>
              <a:t>NYS Grants Gateway submission and approval</a:t>
            </a:r>
          </a:p>
          <a:p>
            <a:r>
              <a:rPr lang="en-US" altLang="en-US" sz="2000" dirty="0"/>
              <a:t>Communication with sponsors</a:t>
            </a:r>
          </a:p>
          <a:p>
            <a:r>
              <a:rPr lang="en-US" altLang="en-US" sz="2000" dirty="0"/>
              <a:t>COI reporting to NIH or other Federal entities</a:t>
            </a:r>
          </a:p>
          <a:p>
            <a:r>
              <a:rPr lang="en-US" altLang="en-US" sz="2000" dirty="0"/>
              <a:t>Any other tasks and items related to pre-award application management</a:t>
            </a:r>
          </a:p>
        </p:txBody>
      </p:sp>
      <p:sp>
        <p:nvSpPr>
          <p:cNvPr id="2" name="TextBox 1">
            <a:extLst>
              <a:ext uri="{FF2B5EF4-FFF2-40B4-BE49-F238E27FC236}">
                <a16:creationId xmlns:a16="http://schemas.microsoft.com/office/drawing/2014/main" id="{69285A97-B4A8-D35A-8ABF-4392331F0F77}"/>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295400" y="533400"/>
            <a:ext cx="6858000" cy="914400"/>
          </a:xfrm>
        </p:spPr>
        <p:txBody>
          <a:bodyPr/>
          <a:lstStyle/>
          <a:p>
            <a:pPr algn="ctr"/>
            <a:r>
              <a:rPr lang="en-US" altLang="en-US" sz="3200" dirty="0"/>
              <a:t>Our NIH Funding (</a:t>
            </a:r>
            <a:r>
              <a:rPr lang="en-US" altLang="en-US" sz="2400" dirty="0"/>
              <a:t>in million</a:t>
            </a:r>
            <a:r>
              <a:rPr lang="en-US" altLang="en-US" sz="3200" dirty="0"/>
              <a:t>)</a:t>
            </a:r>
          </a:p>
        </p:txBody>
      </p:sp>
      <p:graphicFrame>
        <p:nvGraphicFramePr>
          <p:cNvPr id="30723" name="Content Placeholder 3"/>
          <p:cNvGraphicFramePr>
            <a:graphicFrameLocks noGrp="1"/>
          </p:cNvGraphicFramePr>
          <p:nvPr>
            <p:ph idx="1"/>
            <p:extLst>
              <p:ext uri="{D42A27DB-BD31-4B8C-83A1-F6EECF244321}">
                <p14:modId xmlns:p14="http://schemas.microsoft.com/office/powerpoint/2010/main" val="1391958326"/>
              </p:ext>
            </p:extLst>
          </p:nvPr>
        </p:nvGraphicFramePr>
        <p:xfrm>
          <a:off x="396875" y="1830388"/>
          <a:ext cx="8121650" cy="3983037"/>
        </p:xfrm>
        <a:graphic>
          <a:graphicData uri="http://schemas.openxmlformats.org/presentationml/2006/ole">
            <mc:AlternateContent xmlns:mc="http://schemas.openxmlformats.org/markup-compatibility/2006">
              <mc:Choice xmlns:v="urn:schemas-microsoft-com:vml" Requires="v">
                <p:oleObj name="Chart" r:id="rId2" imgW="7944002" imgH="3895854" progId="Excel.Chart.8">
                  <p:embed/>
                </p:oleObj>
              </mc:Choice>
              <mc:Fallback>
                <p:oleObj name="Chart" r:id="rId2" imgW="7944002" imgH="3895854" progId="Excel.Chart.8">
                  <p:embed/>
                  <p:pic>
                    <p:nvPicPr>
                      <p:cNvPr id="0" name="Content Placeholder 3"/>
                      <p:cNvPicPr>
                        <a:picLocks noGrp="1" noChangeArrowheads="1"/>
                      </p:cNvPicPr>
                      <p:nvPr/>
                    </p:nvPicPr>
                    <p:blipFill>
                      <a:blip r:embed="rId3"/>
                      <a:srcRect/>
                      <a:stretch>
                        <a:fillRect/>
                      </a:stretch>
                    </p:blipFill>
                    <p:spPr bwMode="auto">
                      <a:xfrm>
                        <a:off x="396875" y="1830388"/>
                        <a:ext cx="8121650" cy="3983037"/>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15AF7EBC-80E1-7299-A4C0-E8253C4814F0}"/>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33400" y="152400"/>
            <a:ext cx="8077200" cy="1676400"/>
          </a:xfrm>
        </p:spPr>
        <p:txBody>
          <a:bodyPr/>
          <a:lstStyle/>
          <a:p>
            <a:pPr algn="ctr"/>
            <a:br>
              <a:rPr lang="en-US" altLang="en-US"/>
            </a:br>
            <a:r>
              <a:rPr lang="en-US" altLang="en-US" sz="2400"/>
              <a:t>Success Rate for NIH R01 Applications That Utilized OGS Grant Development/Writing Services </a:t>
            </a:r>
            <a:br>
              <a:rPr lang="en-US" altLang="en-US" sz="2400"/>
            </a:br>
            <a:r>
              <a:rPr lang="en-US" altLang="en-US" sz="2400"/>
              <a:t>(FY 2012-2017)</a:t>
            </a:r>
            <a:br>
              <a:rPr lang="en-US" altLang="en-US"/>
            </a:br>
            <a:endParaRPr lang="en-US" altLang="en-US"/>
          </a:p>
        </p:txBody>
      </p:sp>
      <p:graphicFrame>
        <p:nvGraphicFramePr>
          <p:cNvPr id="31747" name="Content Placeholder 4"/>
          <p:cNvGraphicFramePr>
            <a:graphicFrameLocks noGrp="1"/>
          </p:cNvGraphicFramePr>
          <p:nvPr>
            <p:ph idx="1"/>
            <p:extLst>
              <p:ext uri="{D42A27DB-BD31-4B8C-83A1-F6EECF244321}">
                <p14:modId xmlns:p14="http://schemas.microsoft.com/office/powerpoint/2010/main" val="3264059360"/>
              </p:ext>
            </p:extLst>
          </p:nvPr>
        </p:nvGraphicFramePr>
        <p:xfrm>
          <a:off x="2190750" y="1778000"/>
          <a:ext cx="4652963" cy="3098800"/>
        </p:xfrm>
        <a:graphic>
          <a:graphicData uri="http://schemas.openxmlformats.org/presentationml/2006/ole">
            <mc:AlternateContent xmlns:mc="http://schemas.openxmlformats.org/markup-compatibility/2006">
              <mc:Choice xmlns:v="urn:schemas-microsoft-com:vml" Requires="v">
                <p:oleObj name="Chart" r:id="rId2" imgW="6041660" imgH="4023709" progId="Excel.Chart.8">
                  <p:embed/>
                </p:oleObj>
              </mc:Choice>
              <mc:Fallback>
                <p:oleObj name="Chart" r:id="rId2" imgW="6041660" imgH="4023709" progId="Excel.Chart.8">
                  <p:embed/>
                  <p:pic>
                    <p:nvPicPr>
                      <p:cNvPr id="0" name="Content Placeholder 4"/>
                      <p:cNvPicPr>
                        <a:picLocks noGrp="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750" y="1778000"/>
                        <a:ext cx="4652963" cy="3098800"/>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68671EFE-7633-9DB5-2DFF-C4D39C7E7770}"/>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97937" y="472775"/>
            <a:ext cx="5314950" cy="461665"/>
          </a:xfrm>
          <a:prstGeom prst="rect">
            <a:avLst/>
          </a:prstGeom>
          <a:noFill/>
        </p:spPr>
        <p:txBody>
          <a:bodyPr wrap="square" rtlCol="0">
            <a:spAutoFit/>
          </a:bodyPr>
          <a:lstStyle/>
          <a:p>
            <a:pPr algn="ctr"/>
            <a:r>
              <a:rPr lang="en-US" b="1" dirty="0">
                <a:solidFill>
                  <a:schemeClr val="bg1"/>
                </a:solidFill>
                <a:latin typeface="+mj-lt"/>
                <a:cs typeface="Arial" panose="020B0604020202020204" pitchFamily="34" charset="0"/>
              </a:rPr>
              <a:t>Grant Submission Process</a:t>
            </a:r>
          </a:p>
        </p:txBody>
      </p:sp>
      <p:grpSp>
        <p:nvGrpSpPr>
          <p:cNvPr id="2" name="Group 1"/>
          <p:cNvGrpSpPr/>
          <p:nvPr/>
        </p:nvGrpSpPr>
        <p:grpSpPr>
          <a:xfrm>
            <a:off x="838200" y="1066800"/>
            <a:ext cx="7467600" cy="5105400"/>
            <a:chOff x="381000" y="725269"/>
            <a:chExt cx="8382000" cy="5675531"/>
          </a:xfrm>
        </p:grpSpPr>
        <p:cxnSp>
          <p:nvCxnSpPr>
            <p:cNvPr id="48" name="Elbow Connector 47"/>
            <p:cNvCxnSpPr>
              <a:stCxn id="19" idx="2"/>
            </p:cNvCxnSpPr>
            <p:nvPr/>
          </p:nvCxnSpPr>
          <p:spPr>
            <a:xfrm rot="16200000" flipH="1">
              <a:off x="6737845" y="2615705"/>
              <a:ext cx="338034" cy="1507424"/>
            </a:xfrm>
            <a:prstGeom prst="bentConnector2">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5437106" y="762000"/>
              <a:ext cx="1420894" cy="2568718"/>
            </a:xfrm>
            <a:prstGeom prst="roundRect">
              <a:avLst/>
            </a:prstGeom>
            <a:solidFill>
              <a:srgbClr val="FABD8A"/>
            </a:solidFill>
            <a:ln>
              <a:solidFill>
                <a:srgbClr val="FABD8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900" dirty="0">
                  <a:solidFill>
                    <a:schemeClr val="tx1"/>
                  </a:solidFill>
                  <a:latin typeface="Arial" panose="020B0604020202020204" pitchFamily="34" charset="0"/>
                  <a:cs typeface="Arial" panose="020B0604020202020204" pitchFamily="34" charset="0"/>
                </a:rPr>
                <a:t>Grant Development</a:t>
              </a:r>
            </a:p>
            <a:p>
              <a:pPr algn="ctr"/>
              <a:endParaRPr lang="en-US" sz="900" dirty="0">
                <a:solidFill>
                  <a:schemeClr val="tx1"/>
                </a:solidFill>
                <a:latin typeface="Arial" panose="020B0604020202020204" pitchFamily="34" charset="0"/>
                <a:cs typeface="Arial" panose="020B0604020202020204" pitchFamily="34" charset="0"/>
              </a:endParaRPr>
            </a:p>
          </p:txBody>
        </p:sp>
        <p:sp>
          <p:nvSpPr>
            <p:cNvPr id="6" name="TextBox 5"/>
            <p:cNvSpPr txBox="1"/>
            <p:nvPr/>
          </p:nvSpPr>
          <p:spPr>
            <a:xfrm>
              <a:off x="381000" y="725269"/>
              <a:ext cx="1295400" cy="677108"/>
            </a:xfrm>
            <a:prstGeom prst="rect">
              <a:avLst/>
            </a:prstGeom>
            <a:noFill/>
          </p:spPr>
          <p:txBody>
            <a:bodyPr wrap="square" rtlCol="0">
              <a:spAutoFit/>
            </a:bodyPr>
            <a:lstStyle/>
            <a:p>
              <a:pPr algn="ctr"/>
              <a:r>
                <a:rPr lang="en-US" sz="900" b="1" i="1" dirty="0">
                  <a:solidFill>
                    <a:schemeClr val="accent1"/>
                  </a:solidFill>
                  <a:cs typeface="Arial" panose="020B0604020202020204" pitchFamily="34" charset="0"/>
                </a:rPr>
                <a:t>Need to find a funding </a:t>
              </a:r>
            </a:p>
            <a:p>
              <a:pPr algn="ctr"/>
              <a:r>
                <a:rPr lang="en-US" sz="900" b="1" i="1" dirty="0">
                  <a:solidFill>
                    <a:schemeClr val="accent1"/>
                  </a:solidFill>
                  <a:cs typeface="Arial" panose="020B0604020202020204" pitchFamily="34" charset="0"/>
                </a:rPr>
                <a:t>opportunity?</a:t>
              </a:r>
            </a:p>
          </p:txBody>
        </p:sp>
        <p:sp>
          <p:nvSpPr>
            <p:cNvPr id="8" name="Rounded Rectangle 7"/>
            <p:cNvSpPr/>
            <p:nvPr/>
          </p:nvSpPr>
          <p:spPr>
            <a:xfrm>
              <a:off x="381000" y="1644362"/>
              <a:ext cx="1295400" cy="870238"/>
            </a:xfrm>
            <a:prstGeom prst="roundRect">
              <a:avLst/>
            </a:prstGeom>
            <a:solidFill>
              <a:srgbClr val="FFCB97"/>
            </a:solidFill>
            <a:ln>
              <a:solidFill>
                <a:srgbClr val="FFCB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Contact OGS to search for funding opportunities</a:t>
              </a:r>
            </a:p>
          </p:txBody>
        </p:sp>
        <p:sp>
          <p:nvSpPr>
            <p:cNvPr id="9" name="Rounded Rectangle 8"/>
            <p:cNvSpPr/>
            <p:nvPr/>
          </p:nvSpPr>
          <p:spPr>
            <a:xfrm>
              <a:off x="3652652" y="1143000"/>
              <a:ext cx="1295400" cy="735454"/>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Application is developed in </a:t>
              </a:r>
              <a:r>
                <a:rPr lang="en-US" sz="900" b="1" i="1" dirty="0" err="1">
                  <a:solidFill>
                    <a:schemeClr val="tx1"/>
                  </a:solidFill>
                  <a:latin typeface="Arial" panose="020B0604020202020204" pitchFamily="34" charset="0"/>
                  <a:cs typeface="Arial" panose="020B0604020202020204" pitchFamily="34" charset="0"/>
                </a:rPr>
                <a:t>Cayuse</a:t>
              </a:r>
              <a:endParaRPr lang="en-US" sz="900" b="1" i="1" dirty="0">
                <a:solidFill>
                  <a:schemeClr val="tx1"/>
                </a:solidFill>
                <a:latin typeface="Arial" panose="020B0604020202020204" pitchFamily="34" charset="0"/>
                <a:cs typeface="Arial" panose="020B0604020202020204" pitchFamily="34" charset="0"/>
              </a:endParaRPr>
            </a:p>
          </p:txBody>
        </p:sp>
        <p:sp>
          <p:nvSpPr>
            <p:cNvPr id="10" name="Rounded Rectangle 9"/>
            <p:cNvSpPr/>
            <p:nvPr/>
          </p:nvSpPr>
          <p:spPr>
            <a:xfrm>
              <a:off x="1981200" y="1644362"/>
              <a:ext cx="1219200" cy="870238"/>
            </a:xfrm>
            <a:prstGeom prst="roundRect">
              <a:avLst/>
            </a:prstGeom>
            <a:solidFill>
              <a:srgbClr val="FFB061"/>
            </a:solidFill>
            <a:ln>
              <a:solidFill>
                <a:srgbClr val="FFB0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Opportunity found</a:t>
              </a:r>
            </a:p>
          </p:txBody>
        </p:sp>
        <p:sp>
          <p:nvSpPr>
            <p:cNvPr id="11" name="Rounded Rectangle 10"/>
            <p:cNvSpPr/>
            <p:nvPr/>
          </p:nvSpPr>
          <p:spPr>
            <a:xfrm>
              <a:off x="3662548" y="2083769"/>
              <a:ext cx="1295400" cy="811831"/>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Routing chain: Verify requirements and systems access</a:t>
              </a:r>
            </a:p>
          </p:txBody>
        </p:sp>
        <p:cxnSp>
          <p:nvCxnSpPr>
            <p:cNvPr id="13" name="Straight Arrow Connector 12"/>
            <p:cNvCxnSpPr/>
            <p:nvPr/>
          </p:nvCxnSpPr>
          <p:spPr>
            <a:xfrm>
              <a:off x="1066800" y="1371600"/>
              <a:ext cx="0" cy="2286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676400" y="2057400"/>
              <a:ext cx="228600" cy="4288"/>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5562600" y="1295400"/>
              <a:ext cx="1181100" cy="838200"/>
            </a:xfrm>
            <a:prstGeom prst="roundRect">
              <a:avLst/>
            </a:prstGeom>
            <a:solidFill>
              <a:srgbClr val="FF7D25"/>
            </a:solidFill>
            <a:ln>
              <a:solidFill>
                <a:srgbClr val="FF7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Need help writing the grant?</a:t>
              </a:r>
            </a:p>
          </p:txBody>
        </p:sp>
        <p:sp>
          <p:nvSpPr>
            <p:cNvPr id="19" name="Rounded Rectangle 18"/>
            <p:cNvSpPr/>
            <p:nvPr/>
          </p:nvSpPr>
          <p:spPr>
            <a:xfrm>
              <a:off x="5562600" y="2286000"/>
              <a:ext cx="1181100" cy="914400"/>
            </a:xfrm>
            <a:prstGeom prst="roundRect">
              <a:avLst/>
            </a:prstGeom>
            <a:solidFill>
              <a:srgbClr val="FF7D25"/>
            </a:solidFill>
            <a:ln>
              <a:solidFill>
                <a:srgbClr val="FF7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Need study design assistance?</a:t>
              </a:r>
            </a:p>
          </p:txBody>
        </p:sp>
        <p:sp>
          <p:nvSpPr>
            <p:cNvPr id="20" name="Rounded Rectangle 19"/>
            <p:cNvSpPr/>
            <p:nvPr/>
          </p:nvSpPr>
          <p:spPr>
            <a:xfrm>
              <a:off x="7200899" y="1295400"/>
              <a:ext cx="1257300" cy="824128"/>
            </a:xfrm>
            <a:prstGeom prst="round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Writing/editing </a:t>
              </a:r>
            </a:p>
          </p:txBody>
        </p:sp>
        <p:sp>
          <p:nvSpPr>
            <p:cNvPr id="24" name="Rounded Rectangle 23"/>
            <p:cNvSpPr/>
            <p:nvPr/>
          </p:nvSpPr>
          <p:spPr>
            <a:xfrm>
              <a:off x="7200899" y="2286000"/>
              <a:ext cx="1257299" cy="914400"/>
            </a:xfrm>
            <a:prstGeom prst="round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err="1">
                  <a:solidFill>
                    <a:schemeClr val="tx1"/>
                  </a:solidFill>
                  <a:latin typeface="Arial" panose="020B0604020202020204" pitchFamily="34" charset="0"/>
                  <a:cs typeface="Arial" panose="020B0604020202020204" pitchFamily="34" charset="0"/>
                </a:rPr>
                <a:t>Boistatistics</a:t>
              </a:r>
              <a:r>
                <a:rPr lang="en-US" sz="900" dirty="0">
                  <a:solidFill>
                    <a:schemeClr val="tx1"/>
                  </a:solidFill>
                  <a:latin typeface="Arial" panose="020B0604020202020204" pitchFamily="34" charset="0"/>
                  <a:cs typeface="Arial" panose="020B0604020202020204" pitchFamily="34" charset="0"/>
                </a:rPr>
                <a:t> support</a:t>
              </a:r>
            </a:p>
          </p:txBody>
        </p:sp>
        <p:cxnSp>
          <p:nvCxnSpPr>
            <p:cNvPr id="26" name="Straight Arrow Connector 25"/>
            <p:cNvCxnSpPr/>
            <p:nvPr/>
          </p:nvCxnSpPr>
          <p:spPr>
            <a:xfrm>
              <a:off x="6859020" y="2721119"/>
              <a:ext cx="228600" cy="1"/>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859020" y="1676400"/>
              <a:ext cx="227580"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3" name="Left Bracket 32"/>
            <p:cNvSpPr/>
            <p:nvPr/>
          </p:nvSpPr>
          <p:spPr>
            <a:xfrm>
              <a:off x="3500252" y="1493220"/>
              <a:ext cx="152400" cy="1085850"/>
            </a:xfrm>
            <a:prstGeom prst="leftBracket">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cxnSp>
          <p:nvCxnSpPr>
            <p:cNvPr id="34" name="Straight Arrow Connector 33"/>
            <p:cNvCxnSpPr/>
            <p:nvPr/>
          </p:nvCxnSpPr>
          <p:spPr>
            <a:xfrm>
              <a:off x="3200400" y="2057400"/>
              <a:ext cx="228600"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5" name="Right Bracket 34"/>
            <p:cNvSpPr/>
            <p:nvPr/>
          </p:nvSpPr>
          <p:spPr>
            <a:xfrm>
              <a:off x="4957948" y="1477265"/>
              <a:ext cx="142504" cy="1101805"/>
            </a:xfrm>
            <a:prstGeom prst="rightBracket">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5" name="Rounded Rectangle 44"/>
            <p:cNvSpPr/>
            <p:nvPr/>
          </p:nvSpPr>
          <p:spPr>
            <a:xfrm>
              <a:off x="7239000" y="3962400"/>
              <a:ext cx="1219200" cy="914400"/>
            </a:xfrm>
            <a:prstGeom prst="roundRect">
              <a:avLst/>
            </a:prstGeom>
            <a:solidFill>
              <a:srgbClr val="FF552D"/>
            </a:solidFill>
            <a:ln>
              <a:solidFill>
                <a:srgbClr val="FF5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Budget is developed</a:t>
              </a:r>
            </a:p>
          </p:txBody>
        </p:sp>
        <p:cxnSp>
          <p:nvCxnSpPr>
            <p:cNvPr id="46" name="Straight Arrow Connector 45"/>
            <p:cNvCxnSpPr/>
            <p:nvPr/>
          </p:nvCxnSpPr>
          <p:spPr>
            <a:xfrm>
              <a:off x="7660574" y="3538434"/>
              <a:ext cx="0" cy="299846"/>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9" name="Right Bracket 48"/>
            <p:cNvSpPr/>
            <p:nvPr/>
          </p:nvSpPr>
          <p:spPr>
            <a:xfrm>
              <a:off x="8458198" y="1622957"/>
              <a:ext cx="152401" cy="1098162"/>
            </a:xfrm>
            <a:prstGeom prst="rightBracket">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cxnSp>
          <p:nvCxnSpPr>
            <p:cNvPr id="57" name="Straight Connector 56"/>
            <p:cNvCxnSpPr>
              <a:stCxn id="49" idx="2"/>
            </p:cNvCxnSpPr>
            <p:nvPr/>
          </p:nvCxnSpPr>
          <p:spPr>
            <a:xfrm>
              <a:off x="8610599" y="2172038"/>
              <a:ext cx="15240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5100452" y="2083768"/>
              <a:ext cx="233548" cy="1"/>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8763000" y="2172038"/>
              <a:ext cx="0" cy="136977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8001000" y="3541815"/>
              <a:ext cx="0" cy="3048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8001000" y="3538434"/>
              <a:ext cx="762000" cy="338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95" name="Rounded Rectangle 94"/>
            <p:cNvSpPr/>
            <p:nvPr/>
          </p:nvSpPr>
          <p:spPr>
            <a:xfrm>
              <a:off x="5226044" y="3962400"/>
              <a:ext cx="1723654" cy="914400"/>
            </a:xfrm>
            <a:prstGeom prst="roundRect">
              <a:avLst/>
            </a:prstGeom>
            <a:solidFill>
              <a:srgbClr val="FF3B3B"/>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Grant application is routed through </a:t>
              </a:r>
              <a:r>
                <a:rPr lang="en-US" sz="900" dirty="0" err="1">
                  <a:solidFill>
                    <a:schemeClr val="tx1"/>
                  </a:solidFill>
                  <a:latin typeface="Arial" panose="020B0604020202020204" pitchFamily="34" charset="0"/>
                  <a:cs typeface="Arial" panose="020B0604020202020204" pitchFamily="34" charset="0"/>
                </a:rPr>
                <a:t>Cayuse</a:t>
              </a:r>
              <a:r>
                <a:rPr lang="en-US" sz="900" dirty="0">
                  <a:solidFill>
                    <a:schemeClr val="tx1"/>
                  </a:solidFill>
                  <a:latin typeface="Arial" panose="020B0604020202020204" pitchFamily="34" charset="0"/>
                  <a:cs typeface="Arial" panose="020B0604020202020204" pitchFamily="34" charset="0"/>
                </a:rPr>
                <a:t> for internal review/approval</a:t>
              </a:r>
            </a:p>
          </p:txBody>
        </p:sp>
        <p:cxnSp>
          <p:nvCxnSpPr>
            <p:cNvPr id="97" name="Straight Arrow Connector 96"/>
            <p:cNvCxnSpPr>
              <a:stCxn id="45" idx="1"/>
            </p:cNvCxnSpPr>
            <p:nvPr/>
          </p:nvCxnSpPr>
          <p:spPr>
            <a:xfrm flipH="1">
              <a:off x="7010400" y="4419600"/>
              <a:ext cx="228600"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flipH="1">
              <a:off x="4997444" y="4412172"/>
              <a:ext cx="228600"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9" name="Rounded Rectangle 108"/>
            <p:cNvSpPr/>
            <p:nvPr/>
          </p:nvSpPr>
          <p:spPr>
            <a:xfrm>
              <a:off x="2971800" y="3088564"/>
              <a:ext cx="1888424" cy="2596750"/>
            </a:xfrm>
            <a:prstGeom prst="roundRect">
              <a:avLst/>
            </a:prstGeom>
            <a:solidFill>
              <a:srgbClr val="FFABAB"/>
            </a:solidFill>
            <a:ln>
              <a:solidFill>
                <a:srgbClr val="FFABAB"/>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 dirty="0">
                  <a:solidFill>
                    <a:schemeClr val="tx1"/>
                  </a:solidFill>
                  <a:latin typeface="Arial" panose="020B0604020202020204" pitchFamily="34" charset="0"/>
                  <a:cs typeface="Arial" panose="020B0604020202020204" pitchFamily="34" charset="0"/>
                </a:rPr>
                <a:t>Application is submitted</a:t>
              </a:r>
            </a:p>
          </p:txBody>
        </p:sp>
        <p:sp>
          <p:nvSpPr>
            <p:cNvPr id="110" name="Rounded Rectangle 109"/>
            <p:cNvSpPr/>
            <p:nvPr/>
          </p:nvSpPr>
          <p:spPr>
            <a:xfrm>
              <a:off x="3124200" y="3200400"/>
              <a:ext cx="1553690" cy="990600"/>
            </a:xfrm>
            <a:prstGeom prst="roundRect">
              <a:avLst/>
            </a:prstGeom>
            <a:solidFill>
              <a:srgbClr val="FF4F4F"/>
            </a:solidFill>
            <a:ln>
              <a:solidFill>
                <a:srgbClr val="FF4F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Non-Federal application submission steps vary</a:t>
              </a:r>
            </a:p>
          </p:txBody>
        </p:sp>
        <p:sp>
          <p:nvSpPr>
            <p:cNvPr id="111" name="Rounded Rectangle 110"/>
            <p:cNvSpPr/>
            <p:nvPr/>
          </p:nvSpPr>
          <p:spPr>
            <a:xfrm>
              <a:off x="3124200" y="4314460"/>
              <a:ext cx="1553689" cy="790940"/>
            </a:xfrm>
            <a:prstGeom prst="roundRect">
              <a:avLst/>
            </a:prstGeom>
            <a:solidFill>
              <a:srgbClr val="FF5B5B"/>
            </a:solidFill>
            <a:ln>
              <a:solidFill>
                <a:srgbClr val="FF4F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Federal applications submitted through </a:t>
              </a:r>
              <a:r>
                <a:rPr lang="en-US" sz="900" dirty="0" err="1">
                  <a:solidFill>
                    <a:schemeClr val="tx1"/>
                  </a:solidFill>
                  <a:latin typeface="Arial" panose="020B0604020202020204" pitchFamily="34" charset="0"/>
                  <a:cs typeface="Arial" panose="020B0604020202020204" pitchFamily="34" charset="0"/>
                </a:rPr>
                <a:t>Cayuse</a:t>
              </a:r>
              <a:endParaRPr lang="en-US" sz="900" dirty="0">
                <a:solidFill>
                  <a:schemeClr val="tx1"/>
                </a:solidFill>
                <a:latin typeface="Arial" panose="020B0604020202020204" pitchFamily="34" charset="0"/>
                <a:cs typeface="Arial" panose="020B0604020202020204" pitchFamily="34" charset="0"/>
              </a:endParaRPr>
            </a:p>
          </p:txBody>
        </p:sp>
        <p:sp>
          <p:nvSpPr>
            <p:cNvPr id="113" name="Rounded Rectangle 112"/>
            <p:cNvSpPr/>
            <p:nvPr/>
          </p:nvSpPr>
          <p:spPr>
            <a:xfrm>
              <a:off x="734755" y="3695700"/>
              <a:ext cx="1627445" cy="723900"/>
            </a:xfrm>
            <a:prstGeom prst="roundRect">
              <a:avLst/>
            </a:prstGeom>
            <a:solidFill>
              <a:srgbClr val="FF6D6D"/>
            </a:solidFill>
            <a:ln>
              <a:solidFill>
                <a:srgbClr val="FF6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“Just-in-Time” materials/additional materials required</a:t>
              </a:r>
            </a:p>
          </p:txBody>
        </p:sp>
        <p:sp>
          <p:nvSpPr>
            <p:cNvPr id="120" name="Rounded Rectangle 119"/>
            <p:cNvSpPr/>
            <p:nvPr/>
          </p:nvSpPr>
          <p:spPr>
            <a:xfrm>
              <a:off x="762000" y="4800600"/>
              <a:ext cx="1573418" cy="609600"/>
            </a:xfrm>
            <a:prstGeom prst="roundRect">
              <a:avLst/>
            </a:prstGeom>
            <a:solidFill>
              <a:srgbClr val="FF75A3"/>
            </a:solidFill>
            <a:ln>
              <a:solidFill>
                <a:srgbClr val="FF75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Award acceptance &amp; negotiations if applicable</a:t>
              </a:r>
            </a:p>
          </p:txBody>
        </p:sp>
        <p:cxnSp>
          <p:nvCxnSpPr>
            <p:cNvPr id="121" name="Straight Arrow Connector 120"/>
            <p:cNvCxnSpPr/>
            <p:nvPr/>
          </p:nvCxnSpPr>
          <p:spPr>
            <a:xfrm>
              <a:off x="1600200" y="4419600"/>
              <a:ext cx="0" cy="2286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3" name="Left Bracket 122"/>
            <p:cNvSpPr/>
            <p:nvPr/>
          </p:nvSpPr>
          <p:spPr>
            <a:xfrm>
              <a:off x="2819400" y="3428999"/>
              <a:ext cx="152400" cy="1828801"/>
            </a:xfrm>
            <a:prstGeom prst="leftBracket">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cxnSp>
          <p:nvCxnSpPr>
            <p:cNvPr id="124" name="Straight Arrow Connector 123"/>
            <p:cNvCxnSpPr/>
            <p:nvPr/>
          </p:nvCxnSpPr>
          <p:spPr>
            <a:xfrm>
              <a:off x="1629888" y="5410199"/>
              <a:ext cx="0" cy="2286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9" name="Rounded Rectangle 138"/>
            <p:cNvSpPr/>
            <p:nvPr/>
          </p:nvSpPr>
          <p:spPr>
            <a:xfrm>
              <a:off x="734755" y="5761514"/>
              <a:ext cx="1600663" cy="639286"/>
            </a:xfrm>
            <a:prstGeom prst="round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“Notice of Award” arrives</a:t>
              </a:r>
            </a:p>
          </p:txBody>
        </p:sp>
        <p:sp>
          <p:nvSpPr>
            <p:cNvPr id="140" name="Rounded Rectangle 139"/>
            <p:cNvSpPr/>
            <p:nvPr/>
          </p:nvSpPr>
          <p:spPr>
            <a:xfrm>
              <a:off x="2667001" y="5779325"/>
              <a:ext cx="1371600" cy="621475"/>
            </a:xfrm>
            <a:prstGeom prst="roundRect">
              <a:avLst/>
            </a:prstGeom>
            <a:solidFill>
              <a:srgbClr val="D044A1"/>
            </a:solidFill>
            <a:ln>
              <a:solidFill>
                <a:srgbClr val="D044A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Post-Award process begins</a:t>
              </a:r>
            </a:p>
          </p:txBody>
        </p:sp>
        <p:cxnSp>
          <p:nvCxnSpPr>
            <p:cNvPr id="141" name="Straight Arrow Connector 140"/>
            <p:cNvCxnSpPr/>
            <p:nvPr/>
          </p:nvCxnSpPr>
          <p:spPr>
            <a:xfrm>
              <a:off x="2362200" y="6096000"/>
              <a:ext cx="228600"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7" name="Elbow Connector 106"/>
            <p:cNvCxnSpPr/>
            <p:nvPr/>
          </p:nvCxnSpPr>
          <p:spPr>
            <a:xfrm rot="16200000" flipV="1">
              <a:off x="2535584" y="4093818"/>
              <a:ext cx="390525" cy="127690"/>
            </a:xfrm>
            <a:prstGeom prst="bentConnector3">
              <a:avLst>
                <a:gd name="adj1" fmla="val -1694"/>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a:off x="2382396" y="3962400"/>
              <a:ext cx="284605"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4" name="Title 3">
            <a:extLst>
              <a:ext uri="{FF2B5EF4-FFF2-40B4-BE49-F238E27FC236}">
                <a16:creationId xmlns:a16="http://schemas.microsoft.com/office/drawing/2014/main" id="{9356E119-8BFE-47CF-A460-DA917DA7D3BF}"/>
              </a:ext>
            </a:extLst>
          </p:cNvPr>
          <p:cNvSpPr>
            <a:spLocks noGrp="1"/>
          </p:cNvSpPr>
          <p:nvPr>
            <p:ph type="title"/>
          </p:nvPr>
        </p:nvSpPr>
        <p:spPr>
          <a:xfrm>
            <a:off x="685800" y="495300"/>
            <a:ext cx="7924800" cy="510420"/>
          </a:xfrm>
        </p:spPr>
        <p:txBody>
          <a:bodyPr/>
          <a:lstStyle/>
          <a:p>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042AFF-1061-0748-8518-4009D40D9D36}" type="slidenum">
              <a:rPr lang="en-US" smtClean="0"/>
              <a:pPr/>
              <a:t>16</a:t>
            </a:fld>
            <a:endParaRPr lang="en-US"/>
          </a:p>
        </p:txBody>
      </p:sp>
    </p:spTree>
    <p:extLst>
      <p:ext uri="{BB962C8B-B14F-4D97-AF65-F5344CB8AC3E}">
        <p14:creationId xmlns:p14="http://schemas.microsoft.com/office/powerpoint/2010/main" val="2624159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685A-EBAD-714E-B11F-DB8F5BBDF602}"/>
              </a:ext>
            </a:extLst>
          </p:cNvPr>
          <p:cNvSpPr>
            <a:spLocks noGrp="1"/>
          </p:cNvSpPr>
          <p:nvPr>
            <p:ph type="title"/>
          </p:nvPr>
        </p:nvSpPr>
        <p:spPr/>
        <p:txBody>
          <a:bodyPr/>
          <a:lstStyle/>
          <a:p>
            <a:pPr algn="ctr"/>
            <a:r>
              <a:rPr lang="en-US" dirty="0" err="1"/>
              <a:t>SPINPlus</a:t>
            </a:r>
            <a:r>
              <a:rPr lang="en-US" dirty="0"/>
              <a:t> Portal for Finding Targeted Funding Opportunities</a:t>
            </a:r>
          </a:p>
        </p:txBody>
      </p:sp>
      <p:sp>
        <p:nvSpPr>
          <p:cNvPr id="3" name="Content Placeholder 2">
            <a:extLst>
              <a:ext uri="{FF2B5EF4-FFF2-40B4-BE49-F238E27FC236}">
                <a16:creationId xmlns:a16="http://schemas.microsoft.com/office/drawing/2014/main" id="{8E4945C2-8EC5-524E-8A83-9BB9D48A2CE1}"/>
              </a:ext>
            </a:extLst>
          </p:cNvPr>
          <p:cNvSpPr>
            <a:spLocks noGrp="1"/>
          </p:cNvSpPr>
          <p:nvPr>
            <p:ph idx="1"/>
          </p:nvPr>
        </p:nvSpPr>
        <p:spPr>
          <a:xfrm>
            <a:off x="685800" y="1905000"/>
            <a:ext cx="7924800" cy="4114800"/>
          </a:xfrm>
        </p:spPr>
        <p:txBody>
          <a:bodyPr/>
          <a:lstStyle/>
          <a:p>
            <a:r>
              <a:rPr lang="en-US" sz="2000" dirty="0"/>
              <a:t>Accessible to </a:t>
            </a:r>
            <a:r>
              <a:rPr lang="en-US" sz="2000" b="1" dirty="0"/>
              <a:t>all</a:t>
            </a:r>
            <a:r>
              <a:rPr lang="en-US" sz="2000" dirty="0"/>
              <a:t> </a:t>
            </a:r>
            <a:r>
              <a:rPr lang="en-US" sz="2000" b="1" dirty="0"/>
              <a:t>Einstein-Montefiore members </a:t>
            </a:r>
            <a:r>
              <a:rPr lang="en-US" sz="2000" dirty="0"/>
              <a:t>from both </a:t>
            </a:r>
            <a:r>
              <a:rPr lang="en-US" sz="2000" b="1" dirty="0"/>
              <a:t>on and off campus </a:t>
            </a:r>
            <a:r>
              <a:rPr lang="en-US" sz="2000" dirty="0"/>
              <a:t>locations</a:t>
            </a:r>
          </a:p>
          <a:p>
            <a:r>
              <a:rPr lang="en-US" sz="2000" dirty="0"/>
              <a:t>Creates </a:t>
            </a:r>
            <a:r>
              <a:rPr lang="en-US" sz="2000" b="1" dirty="0"/>
              <a:t>customized funding lists</a:t>
            </a:r>
            <a:r>
              <a:rPr lang="en-US" sz="2000" dirty="0"/>
              <a:t> based on specific search preferences/ filters </a:t>
            </a:r>
            <a:r>
              <a:rPr lang="en-US" sz="2000" i="1" dirty="0"/>
              <a:t>e.g.,</a:t>
            </a:r>
            <a:r>
              <a:rPr lang="en-US" sz="2000" dirty="0"/>
              <a:t> research priority area(s), career level, citizenship, sponsor type </a:t>
            </a:r>
            <a:r>
              <a:rPr lang="en-US" sz="2000" i="1" dirty="0"/>
              <a:t>etc</a:t>
            </a:r>
            <a:r>
              <a:rPr lang="en-US" sz="2000" dirty="0"/>
              <a:t>.</a:t>
            </a:r>
          </a:p>
          <a:p>
            <a:r>
              <a:rPr lang="en-US" sz="2000" dirty="0"/>
              <a:t>Saves </a:t>
            </a:r>
            <a:r>
              <a:rPr lang="en-US" sz="2000" b="1" dirty="0"/>
              <a:t>dynamic funding lists </a:t>
            </a:r>
            <a:r>
              <a:rPr lang="en-US" sz="2000" dirty="0"/>
              <a:t>that gets </a:t>
            </a:r>
            <a:r>
              <a:rPr lang="en-US" sz="2000" b="1" dirty="0"/>
              <a:t>updated in real-time</a:t>
            </a:r>
            <a:endParaRPr lang="en-US" sz="2000" dirty="0"/>
          </a:p>
          <a:p>
            <a:r>
              <a:rPr lang="en-US" sz="2000" dirty="0"/>
              <a:t>Sends </a:t>
            </a:r>
            <a:r>
              <a:rPr lang="en-US" sz="2000" b="1" dirty="0"/>
              <a:t>automated funding update alerts </a:t>
            </a:r>
            <a:r>
              <a:rPr lang="en-US" sz="2000" dirty="0"/>
              <a:t>via emails </a:t>
            </a:r>
            <a:r>
              <a:rPr lang="en-US" sz="2000" b="1" dirty="0"/>
              <a:t>(SMART Emails)</a:t>
            </a:r>
          </a:p>
          <a:p>
            <a:r>
              <a:rPr lang="en-US" sz="2000" b="1" dirty="0"/>
              <a:t>Follow instructions at this link to log in via Institutional Sign-in Process: </a:t>
            </a:r>
            <a:r>
              <a:rPr lang="en-US" sz="2000" b="1" u="sng" dirty="0">
                <a:hlinkClick r:id="rId2" tooltip="SPINlogin"/>
              </a:rPr>
              <a:t>Steps for SPIN Log-in</a:t>
            </a:r>
            <a:endParaRPr lang="en-US" sz="2000" b="1" u="sng" dirty="0"/>
          </a:p>
          <a:p>
            <a:r>
              <a:rPr lang="en-US" sz="2000" dirty="0"/>
              <a:t>Contact </a:t>
            </a:r>
            <a:r>
              <a:rPr lang="en-US" sz="2000" b="1" dirty="0" err="1"/>
              <a:t>indranil.basu@einsteinmed.edu</a:t>
            </a:r>
            <a:r>
              <a:rPr lang="en-US" sz="2000" b="1" dirty="0"/>
              <a:t> </a:t>
            </a:r>
            <a:r>
              <a:rPr lang="en-US" sz="2000" dirty="0"/>
              <a:t>in case you have questions.</a:t>
            </a:r>
          </a:p>
          <a:p>
            <a:pPr marL="0" indent="0">
              <a:buNone/>
            </a:pPr>
            <a:endParaRPr lang="en-US" sz="2000" dirty="0"/>
          </a:p>
        </p:txBody>
      </p:sp>
      <p:sp>
        <p:nvSpPr>
          <p:cNvPr id="4" name="Slide Number Placeholder 3">
            <a:extLst>
              <a:ext uri="{FF2B5EF4-FFF2-40B4-BE49-F238E27FC236}">
                <a16:creationId xmlns:a16="http://schemas.microsoft.com/office/drawing/2014/main" id="{2420D9AC-6651-634F-B15E-AB3BC2691CD2}"/>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17</a:t>
            </a:fld>
            <a:endParaRPr lang="en-US" altLang="en-US" sz="1100">
              <a:solidFill>
                <a:srgbClr val="383272"/>
              </a:solidFill>
            </a:endParaRPr>
          </a:p>
        </p:txBody>
      </p:sp>
      <p:sp>
        <p:nvSpPr>
          <p:cNvPr id="5" name="Date Placeholder 4">
            <a:extLst>
              <a:ext uri="{FF2B5EF4-FFF2-40B4-BE49-F238E27FC236}">
                <a16:creationId xmlns:a16="http://schemas.microsoft.com/office/drawing/2014/main" id="{A67A06A0-EB06-3344-BCAA-41D21FAFB31B}"/>
              </a:ext>
            </a:extLst>
          </p:cNvPr>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80C449EF-E29C-113B-F0B0-FB3D00149426}"/>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406582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533400"/>
            <a:ext cx="8229600" cy="990600"/>
          </a:xfrm>
        </p:spPr>
        <p:txBody>
          <a:bodyPr/>
          <a:lstStyle/>
          <a:p>
            <a:pPr algn="ctr"/>
            <a:r>
              <a:rPr lang="en-US" altLang="en-US" sz="3200" dirty="0"/>
              <a:t>Cayuse for Application Routing, Approval and Submission</a:t>
            </a:r>
          </a:p>
        </p:txBody>
      </p:sp>
      <p:sp>
        <p:nvSpPr>
          <p:cNvPr id="3" name="Content Placeholder 2"/>
          <p:cNvSpPr>
            <a:spLocks noGrp="1"/>
          </p:cNvSpPr>
          <p:nvPr>
            <p:ph idx="1"/>
          </p:nvPr>
        </p:nvSpPr>
        <p:spPr>
          <a:xfrm>
            <a:off x="609600" y="2057401"/>
            <a:ext cx="7848600" cy="3429000"/>
          </a:xfrm>
        </p:spPr>
        <p:txBody>
          <a:bodyPr>
            <a:noAutofit/>
          </a:bodyPr>
          <a:lstStyle/>
          <a:p>
            <a:pPr>
              <a:defRPr/>
            </a:pPr>
            <a:r>
              <a:rPr lang="en-US" sz="2000" b="1" dirty="0">
                <a:solidFill>
                  <a:schemeClr val="tx1"/>
                </a:solidFill>
              </a:rPr>
              <a:t>Cayuse</a:t>
            </a:r>
            <a:r>
              <a:rPr lang="en-US" sz="2000" dirty="0"/>
              <a:t> is a Web application portal created to simplify the creation, review, routing, approval, and electronic submission of grant proposals, i.e., S2S (system-to-system) submission of proposals.</a:t>
            </a:r>
          </a:p>
          <a:p>
            <a:pPr lvl="1">
              <a:defRPr/>
            </a:pPr>
            <a:r>
              <a:rPr lang="en-US" sz="2000" dirty="0"/>
              <a:t>Two components (I) Proposals 424 and (II) Cayuse SP</a:t>
            </a:r>
          </a:p>
          <a:p>
            <a:pPr marL="457200" lvl="1" indent="0">
              <a:buNone/>
              <a:defRPr/>
            </a:pPr>
            <a:endParaRPr lang="en-US" sz="1000" dirty="0"/>
          </a:p>
          <a:p>
            <a:pPr algn="l">
              <a:buFont typeface="Arial" panose="020B0604020202020204" pitchFamily="34" charset="0"/>
              <a:buChar char="•"/>
            </a:pPr>
            <a:r>
              <a:rPr lang="en-US" sz="2000" b="0" i="0" u="none" strike="noStrike" dirty="0">
                <a:solidFill>
                  <a:srgbClr val="373A3C"/>
                </a:solidFill>
                <a:effectLst/>
                <a:latin typeface="Arial" panose="020B0604020202020204" pitchFamily="34" charset="0"/>
                <a:cs typeface="Arial" panose="020B0604020202020204" pitchFamily="34" charset="0"/>
              </a:rPr>
              <a:t>For non-technical assistance, contact Dr. </a:t>
            </a:r>
            <a:r>
              <a:rPr lang="en-US" sz="2000" b="0" i="0" u="none" strike="noStrike" dirty="0" err="1">
                <a:solidFill>
                  <a:srgbClr val="373A3C"/>
                </a:solidFill>
                <a:effectLst/>
                <a:latin typeface="Arial" panose="020B0604020202020204" pitchFamily="34" charset="0"/>
                <a:cs typeface="Arial" panose="020B0604020202020204" pitchFamily="34" charset="0"/>
              </a:rPr>
              <a:t>Basu</a:t>
            </a:r>
            <a:r>
              <a:rPr lang="en-US" sz="2000" b="0" i="0" u="none" strike="noStrike" dirty="0">
                <a:solidFill>
                  <a:srgbClr val="373A3C"/>
                </a:solidFill>
                <a:effectLst/>
                <a:latin typeface="Arial" panose="020B0604020202020204" pitchFamily="34" charset="0"/>
                <a:cs typeface="Arial" panose="020B0604020202020204" pitchFamily="34" charset="0"/>
              </a:rPr>
              <a:t> at </a:t>
            </a:r>
            <a:r>
              <a:rPr lang="en-US" sz="2000" b="0" i="0" u="sng" strike="noStrike" dirty="0">
                <a:solidFill>
                  <a:srgbClr val="0065A0"/>
                </a:solidFill>
                <a:effectLst/>
                <a:latin typeface="Arial" panose="020B0604020202020204" pitchFamily="34" charset="0"/>
                <a:cs typeface="Arial" panose="020B0604020202020204" pitchFamily="34" charset="0"/>
                <a:hlinkClick r:id="rId2"/>
              </a:rPr>
              <a:t>indranil.basu@einsteinmed.edu</a:t>
            </a:r>
            <a:r>
              <a:rPr lang="en-US" sz="2000" b="0" i="0" u="none" strike="noStrike" dirty="0">
                <a:solidFill>
                  <a:srgbClr val="373A3C"/>
                </a:solidFill>
                <a:effectLst/>
                <a:latin typeface="Arial" panose="020B0604020202020204" pitchFamily="34" charset="0"/>
                <a:cs typeface="Arial" panose="020B0604020202020204" pitchFamily="34" charset="0"/>
              </a:rPr>
              <a:t>.</a:t>
            </a:r>
          </a:p>
          <a:p>
            <a:pPr algn="l">
              <a:buFont typeface="Arial" panose="020B0604020202020204" pitchFamily="34" charset="0"/>
              <a:buChar char="•"/>
            </a:pPr>
            <a:r>
              <a:rPr lang="en-US" sz="2000" b="0" i="0" u="none" strike="noStrike" dirty="0">
                <a:solidFill>
                  <a:srgbClr val="373A3C"/>
                </a:solidFill>
                <a:effectLst/>
                <a:latin typeface="Arial" panose="020B0604020202020204" pitchFamily="34" charset="0"/>
                <a:cs typeface="Arial" panose="020B0604020202020204" pitchFamily="34" charset="0"/>
              </a:rPr>
              <a:t>For technical assistance, contact Ray </a:t>
            </a:r>
            <a:r>
              <a:rPr lang="en-US" sz="2000" b="0" i="0" u="none" strike="noStrike" dirty="0" err="1">
                <a:solidFill>
                  <a:srgbClr val="373A3C"/>
                </a:solidFill>
                <a:effectLst/>
                <a:latin typeface="Arial" panose="020B0604020202020204" pitchFamily="34" charset="0"/>
                <a:cs typeface="Arial" panose="020B0604020202020204" pitchFamily="34" charset="0"/>
              </a:rPr>
              <a:t>Hosein</a:t>
            </a:r>
            <a:r>
              <a:rPr lang="en-US" sz="2000" b="0" i="0" u="none" strike="noStrike" dirty="0">
                <a:solidFill>
                  <a:srgbClr val="373A3C"/>
                </a:solidFill>
                <a:effectLst/>
                <a:latin typeface="Arial" panose="020B0604020202020204" pitchFamily="34" charset="0"/>
                <a:cs typeface="Arial" panose="020B0604020202020204" pitchFamily="34" charset="0"/>
              </a:rPr>
              <a:t> at </a:t>
            </a:r>
            <a:r>
              <a:rPr lang="en-US" sz="2000" b="0" i="0" u="sng" strike="noStrike" dirty="0">
                <a:solidFill>
                  <a:srgbClr val="0065A0"/>
                </a:solidFill>
                <a:effectLst/>
                <a:latin typeface="Arial" panose="020B0604020202020204" pitchFamily="34" charset="0"/>
                <a:cs typeface="Arial" panose="020B0604020202020204" pitchFamily="34" charset="0"/>
                <a:hlinkClick r:id="rId3"/>
              </a:rPr>
              <a:t>rhosein@Montefiore.org</a:t>
            </a:r>
            <a:endParaRPr lang="en-US" sz="2000" b="0" i="0" u="none" strike="noStrike" dirty="0">
              <a:solidFill>
                <a:srgbClr val="373A3C"/>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2000" b="0" i="0" u="none" strike="noStrike" dirty="0">
                <a:solidFill>
                  <a:srgbClr val="373A3C"/>
                </a:solidFill>
                <a:effectLst/>
                <a:latin typeface="Arial" panose="020B0604020202020204" pitchFamily="34" charset="0"/>
                <a:cs typeface="Arial" panose="020B0604020202020204" pitchFamily="34" charset="0"/>
              </a:rPr>
              <a:t>For urgent help (when we are not available) you may call (503) 297-2108 Ex 201 or email at </a:t>
            </a:r>
            <a:r>
              <a:rPr lang="en-US" sz="2000" b="0" i="0" u="sng" strike="noStrike" dirty="0">
                <a:solidFill>
                  <a:srgbClr val="0065A0"/>
                </a:solidFill>
                <a:effectLst/>
                <a:latin typeface="Arial" panose="020B0604020202020204" pitchFamily="34" charset="0"/>
                <a:cs typeface="Arial" panose="020B0604020202020204" pitchFamily="34" charset="0"/>
                <a:hlinkClick r:id="rId4"/>
              </a:rPr>
              <a:t>Support@cayuse.com</a:t>
            </a:r>
            <a:endParaRPr lang="en-US" sz="2000" b="0" i="0" u="none" strike="noStrike" dirty="0">
              <a:solidFill>
                <a:srgbClr val="373A3C"/>
              </a:solidFill>
              <a:effectLst/>
              <a:latin typeface="Arial" panose="020B0604020202020204" pitchFamily="34" charset="0"/>
              <a:cs typeface="Arial" panose="020B0604020202020204" pitchFamily="34" charset="0"/>
            </a:endParaRPr>
          </a:p>
          <a:p>
            <a:pPr marL="137160" indent="0">
              <a:buFontTx/>
              <a:buNone/>
              <a:defRPr/>
            </a:pPr>
            <a:endParaRPr lang="en-US" dirty="0"/>
          </a:p>
        </p:txBody>
      </p:sp>
      <p:sp>
        <p:nvSpPr>
          <p:cNvPr id="2" name="TextBox 1">
            <a:extLst>
              <a:ext uri="{FF2B5EF4-FFF2-40B4-BE49-F238E27FC236}">
                <a16:creationId xmlns:a16="http://schemas.microsoft.com/office/drawing/2014/main" id="{1726B4B9-BB40-D224-092C-365A1CCC84A4}"/>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D29FA-E027-ECA8-0871-70D77D849CA0}"/>
              </a:ext>
            </a:extLst>
          </p:cNvPr>
          <p:cNvSpPr>
            <a:spLocks noGrp="1"/>
          </p:cNvSpPr>
          <p:nvPr>
            <p:ph type="title"/>
          </p:nvPr>
        </p:nvSpPr>
        <p:spPr/>
        <p:txBody>
          <a:bodyPr/>
          <a:lstStyle/>
          <a:p>
            <a:pPr algn="ctr"/>
            <a:r>
              <a:rPr lang="en-US" dirty="0"/>
              <a:t>Updates</a:t>
            </a:r>
          </a:p>
        </p:txBody>
      </p:sp>
      <p:sp>
        <p:nvSpPr>
          <p:cNvPr id="3" name="Content Placeholder 2">
            <a:extLst>
              <a:ext uri="{FF2B5EF4-FFF2-40B4-BE49-F238E27FC236}">
                <a16:creationId xmlns:a16="http://schemas.microsoft.com/office/drawing/2014/main" id="{3834115E-0E8A-B2DB-FD63-7E584C16317D}"/>
              </a:ext>
            </a:extLst>
          </p:cNvPr>
          <p:cNvSpPr>
            <a:spLocks noGrp="1"/>
          </p:cNvSpPr>
          <p:nvPr>
            <p:ph idx="1"/>
          </p:nvPr>
        </p:nvSpPr>
        <p:spPr>
          <a:xfrm>
            <a:off x="533400" y="1828800"/>
            <a:ext cx="8153400" cy="4343400"/>
          </a:xfrm>
        </p:spPr>
        <p:txBody>
          <a:bodyPr/>
          <a:lstStyle/>
          <a:p>
            <a:r>
              <a:rPr lang="en-US" sz="2000" b="1" dirty="0"/>
              <a:t>The Cayuse accessibility issue at Einstein: </a:t>
            </a:r>
            <a:r>
              <a:rPr lang="en-US" sz="2000" dirty="0"/>
              <a:t>Einstein-Montefiore IT and Cayuse support are still testing with the infrastructure group. Cayuse is working at the OGS office. We can help you to upload necessary documents into Cayuse SP for submission, but only IT will be able to fix the issue. </a:t>
            </a:r>
          </a:p>
          <a:p>
            <a:r>
              <a:rPr lang="en-US" sz="2000" dirty="0"/>
              <a:t>Clinical Trial or studies involving patient-related charges, two weeks are required for budget review and approval by OCT. </a:t>
            </a:r>
          </a:p>
          <a:p>
            <a:r>
              <a:rPr lang="en-US" sz="2000" dirty="0"/>
              <a:t>Please upload the revised Cayuse Supplemental Questions V3.1 </a:t>
            </a:r>
            <a:r>
              <a:rPr lang="en-US" sz="2000" u="sng" dirty="0">
                <a:hlinkClick r:id="rId2"/>
              </a:rPr>
              <a:t>form</a:t>
            </a:r>
            <a:r>
              <a:rPr lang="en-US" sz="2000" dirty="0"/>
              <a:t> completely filled up to Cayuse SP for all new, competing renewal, and supplement applications. Please email </a:t>
            </a:r>
            <a:r>
              <a:rPr lang="en-US" sz="2000" u="sng" dirty="0">
                <a:hlinkClick r:id="rId3"/>
              </a:rPr>
              <a:t>preaward@einsteinmed.edu</a:t>
            </a:r>
            <a:r>
              <a:rPr lang="en-US" sz="2000" dirty="0"/>
              <a:t> if you have any questions or concerns. </a:t>
            </a:r>
          </a:p>
          <a:p>
            <a:endParaRPr lang="en-US" sz="1850" dirty="0"/>
          </a:p>
          <a:p>
            <a:endParaRPr lang="en-US" sz="1850" dirty="0"/>
          </a:p>
        </p:txBody>
      </p:sp>
      <p:sp>
        <p:nvSpPr>
          <p:cNvPr id="4" name="Slide Number Placeholder 3">
            <a:extLst>
              <a:ext uri="{FF2B5EF4-FFF2-40B4-BE49-F238E27FC236}">
                <a16:creationId xmlns:a16="http://schemas.microsoft.com/office/drawing/2014/main" id="{27DCF538-C7B5-A46C-E5C5-2E2EC1BC3781}"/>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1</a:t>
            </a:fld>
            <a:endParaRPr lang="en-US" altLang="en-US" sz="1100">
              <a:solidFill>
                <a:srgbClr val="383272"/>
              </a:solidFill>
            </a:endParaRPr>
          </a:p>
        </p:txBody>
      </p:sp>
      <p:sp>
        <p:nvSpPr>
          <p:cNvPr id="5" name="Date Placeholder 4">
            <a:extLst>
              <a:ext uri="{FF2B5EF4-FFF2-40B4-BE49-F238E27FC236}">
                <a16:creationId xmlns:a16="http://schemas.microsoft.com/office/drawing/2014/main" id="{003C6F7E-24A8-0678-840B-E38D4858C39C}"/>
              </a:ext>
            </a:extLst>
          </p:cNvPr>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8F2C9BF7-E2A8-1277-EDB5-0217089E6A2E}"/>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240800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defRPr/>
            </a:pPr>
            <a:br>
              <a:rPr lang="en-US" sz="3100" dirty="0"/>
            </a:br>
            <a:r>
              <a:rPr lang="en-US" sz="3600" dirty="0"/>
              <a:t>What Can Proposals 424 Do?</a:t>
            </a:r>
            <a:br>
              <a:rPr lang="en-US" dirty="0"/>
            </a:br>
            <a:endParaRPr lang="en-US" dirty="0"/>
          </a:p>
        </p:txBody>
      </p:sp>
      <p:sp>
        <p:nvSpPr>
          <p:cNvPr id="3" name="Content Placeholder 2"/>
          <p:cNvSpPr>
            <a:spLocks noGrp="1"/>
          </p:cNvSpPr>
          <p:nvPr>
            <p:ph idx="1"/>
          </p:nvPr>
        </p:nvSpPr>
        <p:spPr>
          <a:xfrm>
            <a:off x="685800" y="1905000"/>
            <a:ext cx="7696200" cy="3429000"/>
          </a:xfrm>
        </p:spPr>
        <p:txBody>
          <a:bodyPr>
            <a:normAutofit/>
          </a:bodyPr>
          <a:lstStyle/>
          <a:p>
            <a:pPr>
              <a:lnSpc>
                <a:spcPct val="115000"/>
              </a:lnSpc>
              <a:spcBef>
                <a:spcPct val="0"/>
              </a:spcBef>
              <a:defRPr/>
            </a:pPr>
            <a:r>
              <a:rPr lang="en-US" altLang="en-US" sz="2000" b="1" dirty="0">
                <a:solidFill>
                  <a:schemeClr val="tx2">
                    <a:lumMod val="75000"/>
                  </a:schemeClr>
                </a:solidFill>
              </a:rPr>
              <a:t>Downloads</a:t>
            </a:r>
            <a:r>
              <a:rPr lang="en-US" altLang="en-US" sz="2000" dirty="0"/>
              <a:t> funding opportunities (i.e., forms)</a:t>
            </a:r>
          </a:p>
          <a:p>
            <a:pPr>
              <a:lnSpc>
                <a:spcPct val="115000"/>
              </a:lnSpc>
              <a:spcBef>
                <a:spcPct val="0"/>
              </a:spcBef>
              <a:defRPr/>
            </a:pPr>
            <a:r>
              <a:rPr lang="en-US" altLang="en-US" sz="2000" b="1" dirty="0">
                <a:solidFill>
                  <a:schemeClr val="tx2">
                    <a:lumMod val="75000"/>
                  </a:schemeClr>
                </a:solidFill>
              </a:rPr>
              <a:t>Stores data and files  </a:t>
            </a:r>
            <a:r>
              <a:rPr lang="en-US" altLang="en-US" sz="2000" dirty="0"/>
              <a:t>(i.e., contact information, bio-sketches, budgets – auto calculates most items)</a:t>
            </a:r>
          </a:p>
          <a:p>
            <a:pPr>
              <a:lnSpc>
                <a:spcPct val="115000"/>
              </a:lnSpc>
              <a:spcBef>
                <a:spcPct val="0"/>
              </a:spcBef>
              <a:defRPr/>
            </a:pPr>
            <a:r>
              <a:rPr lang="en-US" altLang="en-US" sz="2000" b="1" dirty="0">
                <a:solidFill>
                  <a:schemeClr val="tx2">
                    <a:lumMod val="75000"/>
                  </a:schemeClr>
                </a:solidFill>
              </a:rPr>
              <a:t>Enables users </a:t>
            </a:r>
            <a:r>
              <a:rPr lang="en-US" altLang="en-US" sz="2000" dirty="0"/>
              <a:t>to easily prepare applications</a:t>
            </a:r>
          </a:p>
          <a:p>
            <a:pPr>
              <a:lnSpc>
                <a:spcPct val="115000"/>
              </a:lnSpc>
              <a:spcBef>
                <a:spcPct val="0"/>
              </a:spcBef>
              <a:defRPr/>
            </a:pPr>
            <a:r>
              <a:rPr lang="en-US" altLang="en-US" sz="2000" b="1" dirty="0">
                <a:solidFill>
                  <a:schemeClr val="tx2">
                    <a:lumMod val="75000"/>
                  </a:schemeClr>
                </a:solidFill>
              </a:rPr>
              <a:t>Checks for errors and warnings </a:t>
            </a:r>
            <a:r>
              <a:rPr lang="en-US" altLang="en-US" sz="2000" dirty="0"/>
              <a:t>(including sponsored required validations)</a:t>
            </a:r>
          </a:p>
          <a:p>
            <a:pPr>
              <a:lnSpc>
                <a:spcPct val="115000"/>
              </a:lnSpc>
              <a:spcBef>
                <a:spcPct val="0"/>
              </a:spcBef>
              <a:defRPr/>
            </a:pPr>
            <a:r>
              <a:rPr lang="en-US" altLang="en-US" sz="2000" b="1" dirty="0">
                <a:solidFill>
                  <a:schemeClr val="tx2">
                    <a:lumMod val="75000"/>
                  </a:schemeClr>
                </a:solidFill>
              </a:rPr>
              <a:t>Electronically submits </a:t>
            </a:r>
            <a:r>
              <a:rPr lang="en-US" altLang="en-US" sz="2000" dirty="0"/>
              <a:t>proposals to Grants.gov</a:t>
            </a:r>
          </a:p>
          <a:p>
            <a:pPr>
              <a:lnSpc>
                <a:spcPct val="115000"/>
              </a:lnSpc>
              <a:spcBef>
                <a:spcPct val="0"/>
              </a:spcBef>
              <a:defRPr/>
            </a:pPr>
            <a:r>
              <a:rPr lang="en-US" altLang="en-US" sz="2000" b="1" dirty="0">
                <a:solidFill>
                  <a:schemeClr val="tx2">
                    <a:lumMod val="75000"/>
                  </a:schemeClr>
                </a:solidFill>
              </a:rPr>
              <a:t>Can prepare reports </a:t>
            </a:r>
            <a:r>
              <a:rPr lang="en-US" altLang="en-US" sz="2000" dirty="0"/>
              <a:t>about submissions</a:t>
            </a:r>
            <a:endParaRPr lang="en-US" sz="2000" dirty="0"/>
          </a:p>
        </p:txBody>
      </p:sp>
      <p:sp>
        <p:nvSpPr>
          <p:cNvPr id="4" name="TextBox 3">
            <a:extLst>
              <a:ext uri="{FF2B5EF4-FFF2-40B4-BE49-F238E27FC236}">
                <a16:creationId xmlns:a16="http://schemas.microsoft.com/office/drawing/2014/main" id="{A2753D88-0F85-2317-6645-B76B1070D18F}"/>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defRPr/>
            </a:pPr>
            <a:br>
              <a:rPr lang="en-US" sz="3100" dirty="0"/>
            </a:br>
            <a:r>
              <a:rPr lang="en-US" sz="3600" dirty="0"/>
              <a:t>What Can Cayuse SP Do?</a:t>
            </a:r>
            <a:br>
              <a:rPr lang="en-US" dirty="0"/>
            </a:br>
            <a:endParaRPr lang="en-US" dirty="0"/>
          </a:p>
        </p:txBody>
      </p:sp>
      <p:sp>
        <p:nvSpPr>
          <p:cNvPr id="3" name="Content Placeholder 2"/>
          <p:cNvSpPr>
            <a:spLocks noGrp="1"/>
          </p:cNvSpPr>
          <p:nvPr>
            <p:ph idx="1"/>
          </p:nvPr>
        </p:nvSpPr>
        <p:spPr>
          <a:xfrm>
            <a:off x="533400" y="2057400"/>
            <a:ext cx="8001000" cy="3505200"/>
          </a:xfrm>
        </p:spPr>
        <p:txBody>
          <a:bodyPr>
            <a:normAutofit/>
          </a:bodyPr>
          <a:lstStyle/>
          <a:p>
            <a:pPr>
              <a:lnSpc>
                <a:spcPct val="115000"/>
              </a:lnSpc>
              <a:spcBef>
                <a:spcPct val="0"/>
              </a:spcBef>
              <a:defRPr/>
            </a:pPr>
            <a:r>
              <a:rPr lang="en-US" altLang="en-US" sz="2000" b="1" dirty="0">
                <a:solidFill>
                  <a:schemeClr val="tx2">
                    <a:lumMod val="75000"/>
                  </a:schemeClr>
                </a:solidFill>
              </a:rPr>
              <a:t>Creates</a:t>
            </a:r>
            <a:r>
              <a:rPr lang="en-US" altLang="en-US" sz="2000" dirty="0"/>
              <a:t> routing chain and helps routing the application for approval</a:t>
            </a:r>
          </a:p>
          <a:p>
            <a:pPr>
              <a:lnSpc>
                <a:spcPct val="115000"/>
              </a:lnSpc>
              <a:spcBef>
                <a:spcPct val="0"/>
              </a:spcBef>
              <a:defRPr/>
            </a:pPr>
            <a:r>
              <a:rPr lang="en-US" altLang="en-US" sz="2000" b="1" dirty="0">
                <a:solidFill>
                  <a:schemeClr val="tx2">
                    <a:lumMod val="75000"/>
                  </a:schemeClr>
                </a:solidFill>
              </a:rPr>
              <a:t>Stores data and files  </a:t>
            </a:r>
            <a:r>
              <a:rPr lang="en-US" altLang="en-US" sz="2000" dirty="0"/>
              <a:t>any information that is necessary for routing and approval, but are not going to the sponsor</a:t>
            </a:r>
          </a:p>
          <a:p>
            <a:pPr>
              <a:lnSpc>
                <a:spcPct val="115000"/>
              </a:lnSpc>
              <a:spcBef>
                <a:spcPct val="0"/>
              </a:spcBef>
              <a:defRPr/>
            </a:pPr>
            <a:r>
              <a:rPr lang="en-US" altLang="en-US" sz="2000" b="1" dirty="0">
                <a:solidFill>
                  <a:schemeClr val="tx2">
                    <a:lumMod val="75000"/>
                  </a:schemeClr>
                </a:solidFill>
              </a:rPr>
              <a:t>Enables users </a:t>
            </a:r>
            <a:r>
              <a:rPr lang="en-US" altLang="en-US" sz="2000" dirty="0"/>
              <a:t>to prepare application reports based on specific criteria</a:t>
            </a:r>
          </a:p>
        </p:txBody>
      </p:sp>
      <p:sp>
        <p:nvSpPr>
          <p:cNvPr id="4" name="TextBox 3">
            <a:extLst>
              <a:ext uri="{FF2B5EF4-FFF2-40B4-BE49-F238E27FC236}">
                <a16:creationId xmlns:a16="http://schemas.microsoft.com/office/drawing/2014/main" id="{ED4E0E54-41F3-AE2C-1D60-609B6B15F811}"/>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381000"/>
            <a:ext cx="8229600" cy="1295400"/>
          </a:xfrm>
        </p:spPr>
        <p:txBody>
          <a:bodyPr/>
          <a:lstStyle/>
          <a:p>
            <a:pPr algn="ctr"/>
            <a:r>
              <a:rPr lang="en-US" altLang="en-US" sz="3200"/>
              <a:t>Pre-requisites for Submitting Application Using Cayuse</a:t>
            </a:r>
          </a:p>
        </p:txBody>
      </p:sp>
      <p:sp>
        <p:nvSpPr>
          <p:cNvPr id="3" name="Content Placeholder 2"/>
          <p:cNvSpPr>
            <a:spLocks noGrp="1"/>
          </p:cNvSpPr>
          <p:nvPr>
            <p:ph idx="1"/>
          </p:nvPr>
        </p:nvSpPr>
        <p:spPr>
          <a:xfrm>
            <a:off x="609600" y="1981200"/>
            <a:ext cx="7848600" cy="3733800"/>
          </a:xfrm>
        </p:spPr>
        <p:txBody>
          <a:bodyPr>
            <a:noAutofit/>
          </a:bodyPr>
          <a:lstStyle/>
          <a:p>
            <a:pPr>
              <a:spcBef>
                <a:spcPct val="0"/>
              </a:spcBef>
              <a:defRPr/>
            </a:pPr>
            <a:r>
              <a:rPr lang="en-US" sz="2000" dirty="0"/>
              <a:t>Existence of a profile in Cayuse</a:t>
            </a:r>
          </a:p>
          <a:p>
            <a:pPr>
              <a:spcBef>
                <a:spcPct val="0"/>
              </a:spcBef>
              <a:defRPr/>
            </a:pPr>
            <a:r>
              <a:rPr lang="en-US" altLang="en-US" sz="2000" dirty="0"/>
              <a:t>PIs and administrators register with NIH </a:t>
            </a:r>
            <a:r>
              <a:rPr lang="en-US" altLang="en-US" sz="2000" dirty="0" err="1"/>
              <a:t>eRA</a:t>
            </a:r>
            <a:r>
              <a:rPr lang="en-US" altLang="en-US" sz="2000" dirty="0"/>
              <a:t> Commons, NSF Fastlane, HRSA Handbooks, DoD </a:t>
            </a:r>
            <a:r>
              <a:rPr lang="en-US" altLang="en-US" sz="2000" dirty="0" err="1"/>
              <a:t>eBRAP</a:t>
            </a:r>
            <a:endParaRPr lang="en-US" altLang="en-US" sz="2000" dirty="0"/>
          </a:p>
          <a:p>
            <a:pPr>
              <a:spcBef>
                <a:spcPct val="0"/>
              </a:spcBef>
              <a:defRPr/>
            </a:pPr>
            <a:r>
              <a:rPr lang="en-US" altLang="en-US" sz="2000" dirty="0"/>
              <a:t>Existing agency accounts need to be </a:t>
            </a:r>
            <a:r>
              <a:rPr lang="en-US" altLang="en-US" sz="2000" dirty="0">
                <a:solidFill>
                  <a:srgbClr val="002060"/>
                </a:solidFill>
              </a:rPr>
              <a:t>“</a:t>
            </a:r>
            <a:r>
              <a:rPr lang="en-US" altLang="en-US" sz="2000" b="1" dirty="0">
                <a:solidFill>
                  <a:srgbClr val="002060"/>
                </a:solidFill>
              </a:rPr>
              <a:t>affiliated</a:t>
            </a:r>
            <a:r>
              <a:rPr lang="en-US" altLang="en-US" sz="2000" dirty="0">
                <a:solidFill>
                  <a:srgbClr val="002060"/>
                </a:solidFill>
              </a:rPr>
              <a:t>” with new Einstein (post-migration)</a:t>
            </a:r>
          </a:p>
          <a:p>
            <a:pPr>
              <a:spcBef>
                <a:spcPct val="0"/>
              </a:spcBef>
              <a:defRPr/>
            </a:pPr>
            <a:r>
              <a:rPr lang="en-US" altLang="en-US" sz="2000" dirty="0">
                <a:solidFill>
                  <a:srgbClr val="002060"/>
                </a:solidFill>
              </a:rPr>
              <a:t>Einstein emails must be updated to </a:t>
            </a:r>
            <a:r>
              <a:rPr lang="en-US" altLang="en-US" sz="2000" dirty="0" err="1">
                <a:solidFill>
                  <a:srgbClr val="002060"/>
                </a:solidFill>
              </a:rPr>
              <a:t>XX@einsteinmed.edu</a:t>
            </a:r>
            <a:endParaRPr lang="en-US" altLang="en-US" sz="2000" dirty="0">
              <a:solidFill>
                <a:srgbClr val="002060"/>
              </a:solidFill>
            </a:endParaRPr>
          </a:p>
          <a:p>
            <a:pPr>
              <a:defRPr/>
            </a:pPr>
            <a:r>
              <a:rPr lang="en-US" sz="2000" dirty="0"/>
              <a:t>Individuals must have role as a PI unless it is a fellowship or other training grant </a:t>
            </a:r>
          </a:p>
          <a:p>
            <a:pPr lvl="1">
              <a:defRPr/>
            </a:pPr>
            <a:r>
              <a:rPr lang="en-US" sz="1800" dirty="0"/>
              <a:t>For Fellowships (NIH F), an applicant needs to add PI status to eRA Commons account.</a:t>
            </a:r>
          </a:p>
        </p:txBody>
      </p:sp>
      <p:sp>
        <p:nvSpPr>
          <p:cNvPr id="2" name="TextBox 1">
            <a:extLst>
              <a:ext uri="{FF2B5EF4-FFF2-40B4-BE49-F238E27FC236}">
                <a16:creationId xmlns:a16="http://schemas.microsoft.com/office/drawing/2014/main" id="{5CE6E1A9-8B4B-2AD0-DE91-02A46502C3F5}"/>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pPr algn="ctr">
              <a:defRPr/>
            </a:pPr>
            <a:br>
              <a:rPr lang="en-US" sz="3600" dirty="0"/>
            </a:br>
            <a:r>
              <a:rPr lang="en-US" sz="3600" dirty="0"/>
              <a:t>Cayuse: Obtaining a Username and Password</a:t>
            </a:r>
            <a:br>
              <a:rPr lang="en-US" dirty="0"/>
            </a:br>
            <a:endParaRPr lang="en-US" dirty="0"/>
          </a:p>
        </p:txBody>
      </p:sp>
      <p:sp>
        <p:nvSpPr>
          <p:cNvPr id="3" name="Content Placeholder 2"/>
          <p:cNvSpPr>
            <a:spLocks noGrp="1"/>
          </p:cNvSpPr>
          <p:nvPr>
            <p:ph idx="1"/>
          </p:nvPr>
        </p:nvSpPr>
        <p:spPr>
          <a:xfrm>
            <a:off x="609600" y="2133600"/>
            <a:ext cx="7924800" cy="3352800"/>
          </a:xfrm>
        </p:spPr>
        <p:txBody>
          <a:bodyPr>
            <a:normAutofit/>
          </a:bodyPr>
          <a:lstStyle/>
          <a:p>
            <a:pPr>
              <a:defRPr/>
            </a:pPr>
            <a:r>
              <a:rPr lang="en-US" sz="2000" dirty="0"/>
              <a:t>Send an email with your request, along with your complete contact information and professional email address to: Ray </a:t>
            </a:r>
            <a:r>
              <a:rPr lang="en-US" sz="2000" dirty="0" err="1"/>
              <a:t>Hosein</a:t>
            </a:r>
            <a:endParaRPr lang="en-US" sz="2000" dirty="0"/>
          </a:p>
          <a:p>
            <a:pPr marL="137160" indent="0">
              <a:buFontTx/>
              <a:buNone/>
              <a:defRPr/>
            </a:pPr>
            <a:endParaRPr lang="en-US" sz="2000" dirty="0"/>
          </a:p>
          <a:p>
            <a:pPr>
              <a:defRPr/>
            </a:pPr>
            <a:r>
              <a:rPr lang="en-US" sz="2000" dirty="0"/>
              <a:t>The username and password given are case-sensitive, all lower case (single sign on, means you can use your log in ID that you use to sign into you computer/email)</a:t>
            </a:r>
          </a:p>
          <a:p>
            <a:pPr>
              <a:defRPr/>
            </a:pPr>
            <a:endParaRPr lang="en-US" sz="2000" dirty="0"/>
          </a:p>
          <a:p>
            <a:pPr>
              <a:defRPr/>
            </a:pPr>
            <a:r>
              <a:rPr lang="en-US" sz="2000" dirty="0"/>
              <a:t>You can change the password once you sign in.</a:t>
            </a:r>
          </a:p>
          <a:p>
            <a:pPr marL="137160" indent="0">
              <a:buFontTx/>
              <a:buNone/>
              <a:defRPr/>
            </a:pPr>
            <a:endParaRPr lang="en-US" dirty="0"/>
          </a:p>
        </p:txBody>
      </p:sp>
      <p:sp>
        <p:nvSpPr>
          <p:cNvPr id="4" name="TextBox 3">
            <a:extLst>
              <a:ext uri="{FF2B5EF4-FFF2-40B4-BE49-F238E27FC236}">
                <a16:creationId xmlns:a16="http://schemas.microsoft.com/office/drawing/2014/main" id="{74F0C27C-6E00-AD84-595A-9DEFE9BEF30C}"/>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Few Tips for Submitting Proposals Smoothly: Subawards</a:t>
            </a:r>
          </a:p>
        </p:txBody>
      </p:sp>
      <p:sp>
        <p:nvSpPr>
          <p:cNvPr id="3" name="Content Placeholder 2"/>
          <p:cNvSpPr>
            <a:spLocks noGrp="1"/>
          </p:cNvSpPr>
          <p:nvPr>
            <p:ph idx="1"/>
          </p:nvPr>
        </p:nvSpPr>
        <p:spPr>
          <a:xfrm>
            <a:off x="457200" y="1828800"/>
            <a:ext cx="8153400" cy="3962400"/>
          </a:xfrm>
        </p:spPr>
        <p:txBody>
          <a:bodyPr/>
          <a:lstStyle/>
          <a:p>
            <a:pPr marL="457200" lvl="0" indent="-457200">
              <a:buFont typeface="+mj-lt"/>
              <a:buAutoNum type="arabicPeriod"/>
            </a:pPr>
            <a:r>
              <a:rPr lang="en-US" sz="2000" dirty="0"/>
              <a:t>Tell your coinvestigators or sub-awardees to use the web portal at </a:t>
            </a:r>
            <a:r>
              <a:rPr lang="en-US" sz="2000" u="sng" dirty="0">
                <a:hlinkClick r:id="rId2"/>
              </a:rPr>
              <a:t>www.Subawards.com</a:t>
            </a:r>
            <a:r>
              <a:rPr lang="en-US" sz="2000" dirty="0"/>
              <a:t> to develop budgets if you are using subcontractors or sub-awardees in your proposals;</a:t>
            </a:r>
          </a:p>
          <a:p>
            <a:pPr marL="457200" lvl="0" indent="-457200">
              <a:buFont typeface="+mj-lt"/>
              <a:buAutoNum type="arabicPeriod"/>
            </a:pPr>
            <a:r>
              <a:rPr lang="en-US" sz="2000" dirty="0"/>
              <a:t>Make sure that key personnel in all sub-awardees have eRA Commons ID and those are entered correctly;</a:t>
            </a:r>
          </a:p>
          <a:p>
            <a:pPr marL="457200" lvl="0" indent="-457200">
              <a:buFont typeface="+mj-lt"/>
              <a:buAutoNum type="arabicPeriod"/>
            </a:pPr>
            <a:r>
              <a:rPr lang="en-US" sz="2000" dirty="0"/>
              <a:t>Ensure that the internal key personnel are correctly affiliated with new Einstein and their roles are correct;</a:t>
            </a:r>
          </a:p>
          <a:p>
            <a:pPr marL="457200" lvl="0" indent="-457200">
              <a:buFont typeface="+mj-lt"/>
              <a:buAutoNum type="arabicPeriod"/>
            </a:pPr>
            <a:r>
              <a:rPr lang="en-US" sz="2000" dirty="0"/>
              <a:t>Try to submit the proposal a day early even it is not complete. Thus, you will be able to determine what is missing or anything is wrong administratively. You will be able to submit a revised/ corrected application as many time as you want up to the deadline without any penalties.</a:t>
            </a:r>
          </a:p>
          <a:p>
            <a:endParaRPr lang="en-US"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23</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80853F0A-7B1B-9819-3237-9A63190683BB}"/>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375496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ctr">
              <a:defRPr/>
            </a:pPr>
            <a:br>
              <a:rPr lang="en-US" sz="3600" dirty="0"/>
            </a:br>
            <a:r>
              <a:rPr lang="en-US" sz="3600" dirty="0"/>
              <a:t>Budget Development/Review</a:t>
            </a:r>
            <a:br>
              <a:rPr lang="en-US" dirty="0"/>
            </a:br>
            <a:endParaRPr lang="en-US" dirty="0"/>
          </a:p>
        </p:txBody>
      </p:sp>
      <p:sp>
        <p:nvSpPr>
          <p:cNvPr id="3" name="Content Placeholder 2"/>
          <p:cNvSpPr>
            <a:spLocks noGrp="1"/>
          </p:cNvSpPr>
          <p:nvPr>
            <p:ph idx="1"/>
          </p:nvPr>
        </p:nvSpPr>
        <p:spPr>
          <a:xfrm>
            <a:off x="457200" y="1905001"/>
            <a:ext cx="8229600" cy="3810000"/>
          </a:xfrm>
        </p:spPr>
        <p:txBody>
          <a:bodyPr>
            <a:normAutofit/>
          </a:bodyPr>
          <a:lstStyle/>
          <a:p>
            <a:pPr marL="0" indent="0">
              <a:lnSpc>
                <a:spcPct val="10000"/>
              </a:lnSpc>
              <a:buFontTx/>
              <a:buNone/>
              <a:defRPr/>
            </a:pPr>
            <a:r>
              <a:rPr lang="en-US" dirty="0"/>
              <a:t> </a:t>
            </a:r>
          </a:p>
          <a:p>
            <a:pPr>
              <a:defRPr/>
            </a:pPr>
            <a:r>
              <a:rPr lang="en-US" sz="2000" dirty="0"/>
              <a:t>Section A  (of RR Budget) Senior/key person</a:t>
            </a:r>
          </a:p>
          <a:p>
            <a:pPr>
              <a:defRPr/>
            </a:pPr>
            <a:r>
              <a:rPr lang="en-US" sz="2000" dirty="0"/>
              <a:t>PI should have some effort</a:t>
            </a:r>
          </a:p>
          <a:p>
            <a:pPr>
              <a:defRPr/>
            </a:pPr>
            <a:r>
              <a:rPr lang="en-US" sz="2000" dirty="0"/>
              <a:t>Base salary (for anyone named on the budget) should be equal to his/her annual salary per Banner Finance (+2% increment)</a:t>
            </a:r>
          </a:p>
          <a:p>
            <a:pPr>
              <a:defRPr/>
            </a:pPr>
            <a:r>
              <a:rPr lang="en-US" sz="2000" dirty="0"/>
              <a:t>Please explain any variations in the proposal summary comments box</a:t>
            </a:r>
          </a:p>
          <a:p>
            <a:pPr>
              <a:defRPr/>
            </a:pPr>
            <a:r>
              <a:rPr lang="en-US" sz="2000" dirty="0"/>
              <a:t>For anyone on Montefiore PR—please note in the comments box and add MMC ORSP to routing chain</a:t>
            </a:r>
          </a:p>
          <a:p>
            <a:pPr>
              <a:defRPr/>
            </a:pPr>
            <a:r>
              <a:rPr lang="en-US" sz="2000" dirty="0"/>
              <a:t>Anyone expecting a promotion/raise—please note/explain in the proposal summary comment box</a:t>
            </a:r>
          </a:p>
        </p:txBody>
      </p:sp>
      <p:sp>
        <p:nvSpPr>
          <p:cNvPr id="4" name="TextBox 3">
            <a:extLst>
              <a:ext uri="{FF2B5EF4-FFF2-40B4-BE49-F238E27FC236}">
                <a16:creationId xmlns:a16="http://schemas.microsoft.com/office/drawing/2014/main" id="{EC1FFB58-B1B6-058B-E7A8-8FB0C4517A71}"/>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sIRB</a:t>
            </a:r>
            <a:r>
              <a:rPr lang="en-US" dirty="0"/>
              <a:t>, Inclusion of LOS and Appropriate Budget</a:t>
            </a:r>
          </a:p>
        </p:txBody>
      </p:sp>
      <p:sp>
        <p:nvSpPr>
          <p:cNvPr id="3" name="Content Placeholder 2"/>
          <p:cNvSpPr>
            <a:spLocks noGrp="1"/>
          </p:cNvSpPr>
          <p:nvPr>
            <p:ph idx="1"/>
          </p:nvPr>
        </p:nvSpPr>
        <p:spPr>
          <a:xfrm>
            <a:off x="457200" y="1981200"/>
            <a:ext cx="8001000" cy="3733800"/>
          </a:xfrm>
        </p:spPr>
        <p:txBody>
          <a:bodyPr/>
          <a:lstStyle/>
          <a:p>
            <a:pPr>
              <a:buFont typeface="Arial" panose="020B0604020202020204" pitchFamily="34" charset="0"/>
              <a:buChar char="•"/>
            </a:pPr>
            <a:r>
              <a:rPr lang="en-US" sz="2000" dirty="0"/>
              <a:t>If a grant or contract requires the use of a Single IRB, then the department administrator needs to contact Office of Human Research Affairs at </a:t>
            </a:r>
            <a:r>
              <a:rPr lang="en-US" sz="2000" dirty="0">
                <a:hlinkClick r:id="rId2"/>
              </a:rPr>
              <a:t>SingleIRB@einsteinmed.edu</a:t>
            </a:r>
            <a:r>
              <a:rPr lang="en-US" sz="2000" dirty="0"/>
              <a:t>​ to obtain a Letter of Support (LOS.) </a:t>
            </a:r>
          </a:p>
          <a:p>
            <a:pPr>
              <a:buFont typeface="Arial" panose="020B0604020202020204" pitchFamily="34" charset="0"/>
              <a:buChar char="•"/>
            </a:pPr>
            <a:r>
              <a:rPr lang="en-US" sz="2000" dirty="0"/>
              <a:t>The LOS must be uploaded in Cayuse as part of the grant submission. ​</a:t>
            </a:r>
          </a:p>
          <a:p>
            <a:pPr>
              <a:buFont typeface="Arial" panose="020B0604020202020204" pitchFamily="34" charset="0"/>
              <a:buChar char="•"/>
            </a:pPr>
            <a:r>
              <a:rPr lang="en-US" sz="2000" dirty="0"/>
              <a:t>If Einstein will serve as the Lead IRB, the LOS will specify the exact amount to budget for IRB expenses. If an external IRB will serve as the Lead IRB, the OHRA will provide guidance on what IRB expenses to include in the budget and can assist in facilitating discussions with the external IRB.</a:t>
            </a:r>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25</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8DC5FB01-848A-89D6-6244-950762E08DAC}"/>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251607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762000"/>
          </a:xfrm>
        </p:spPr>
        <p:txBody>
          <a:bodyPr>
            <a:normAutofit fontScale="90000"/>
          </a:bodyPr>
          <a:lstStyle/>
          <a:p>
            <a:pPr algn="ctr">
              <a:defRPr/>
            </a:pPr>
            <a:br>
              <a:rPr lang="en-US" sz="3600" dirty="0"/>
            </a:br>
            <a:r>
              <a:rPr lang="en-US" sz="3600" dirty="0"/>
              <a:t>Salary Cap</a:t>
            </a:r>
            <a:br>
              <a:rPr lang="en-US" dirty="0"/>
            </a:br>
            <a:endParaRPr lang="en-US" dirty="0"/>
          </a:p>
        </p:txBody>
      </p:sp>
      <p:sp>
        <p:nvSpPr>
          <p:cNvPr id="3" name="Content Placeholder 2"/>
          <p:cNvSpPr>
            <a:spLocks noGrp="1"/>
          </p:cNvSpPr>
          <p:nvPr>
            <p:ph idx="1"/>
          </p:nvPr>
        </p:nvSpPr>
        <p:spPr>
          <a:xfrm>
            <a:off x="609600" y="1828800"/>
            <a:ext cx="7696200" cy="3962400"/>
          </a:xfrm>
        </p:spPr>
        <p:txBody>
          <a:bodyPr>
            <a:noAutofit/>
          </a:bodyPr>
          <a:lstStyle/>
          <a:p>
            <a:pPr marL="0" indent="0">
              <a:lnSpc>
                <a:spcPct val="20000"/>
              </a:lnSpc>
              <a:buFontTx/>
              <a:buNone/>
              <a:defRPr/>
            </a:pPr>
            <a:r>
              <a:rPr lang="en-US" dirty="0"/>
              <a:t> </a:t>
            </a:r>
          </a:p>
          <a:p>
            <a:pPr>
              <a:defRPr/>
            </a:pPr>
            <a:r>
              <a:rPr lang="en-US" sz="2000" dirty="0"/>
              <a:t>Salary cap applies to NIH and a few other federal and non-federal sponsors e.g., AHRQ, SAMHSA, CDC, HRSA, ACF, ACL, CMS</a:t>
            </a:r>
          </a:p>
          <a:p>
            <a:pPr>
              <a:defRPr/>
            </a:pPr>
            <a:r>
              <a:rPr lang="en-US" sz="2000" dirty="0"/>
              <a:t>USDA, DoD and NASA use different Salary Cap structures </a:t>
            </a:r>
          </a:p>
          <a:p>
            <a:pPr>
              <a:defRPr/>
            </a:pPr>
            <a:r>
              <a:rPr lang="en-US" sz="2000" dirty="0"/>
              <a:t>If you use salary cap for other grantors, please add an explanation and attach grantor policy as document</a:t>
            </a:r>
          </a:p>
          <a:p>
            <a:pPr>
              <a:defRPr/>
            </a:pPr>
            <a:r>
              <a:rPr lang="en-US" sz="2000" dirty="0"/>
              <a:t>Months must always be shown if salary is budgeted</a:t>
            </a:r>
          </a:p>
          <a:p>
            <a:pPr>
              <a:defRPr/>
            </a:pPr>
            <a:r>
              <a:rPr lang="en-US" sz="2000" dirty="0"/>
              <a:t>Fringe must always be budgeted at the Federal negotiated rate; otherwise explain</a:t>
            </a:r>
          </a:p>
          <a:p>
            <a:pPr>
              <a:defRPr/>
            </a:pPr>
            <a:r>
              <a:rPr lang="en-US" sz="2000" dirty="0"/>
              <a:t>Any waiver must be approved either by the CFO or the Executive Dean </a:t>
            </a:r>
          </a:p>
        </p:txBody>
      </p:sp>
      <p:sp>
        <p:nvSpPr>
          <p:cNvPr id="4" name="TextBox 3">
            <a:extLst>
              <a:ext uri="{FF2B5EF4-FFF2-40B4-BE49-F238E27FC236}">
                <a16:creationId xmlns:a16="http://schemas.microsoft.com/office/drawing/2014/main" id="{21C4FF95-788E-3404-C480-EBA7FE1D6BDA}"/>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fontScale="90000"/>
          </a:bodyPr>
          <a:lstStyle/>
          <a:p>
            <a:pPr algn="ctr">
              <a:defRPr/>
            </a:pPr>
            <a:br>
              <a:rPr lang="en-US" sz="3600" dirty="0"/>
            </a:br>
            <a:r>
              <a:rPr lang="en-US" sz="3600" dirty="0"/>
              <a:t>Cayuse SP Routing and Submitting</a:t>
            </a:r>
            <a:br>
              <a:rPr lang="en-US" sz="2400" dirty="0"/>
            </a:br>
            <a:endParaRPr lang="en-US" dirty="0"/>
          </a:p>
        </p:txBody>
      </p:sp>
      <p:sp>
        <p:nvSpPr>
          <p:cNvPr id="3" name="Content Placeholder 2"/>
          <p:cNvSpPr>
            <a:spLocks noGrp="1"/>
          </p:cNvSpPr>
          <p:nvPr>
            <p:ph idx="1"/>
          </p:nvPr>
        </p:nvSpPr>
        <p:spPr>
          <a:xfrm>
            <a:off x="609600" y="1905000"/>
            <a:ext cx="7848600" cy="3810000"/>
          </a:xfrm>
        </p:spPr>
        <p:txBody>
          <a:bodyPr>
            <a:noAutofit/>
          </a:bodyPr>
          <a:lstStyle/>
          <a:p>
            <a:pPr marL="0" indent="0" algn="just">
              <a:lnSpc>
                <a:spcPct val="10000"/>
              </a:lnSpc>
              <a:buFontTx/>
              <a:buNone/>
              <a:defRPr/>
            </a:pPr>
            <a:endParaRPr lang="en-US" dirty="0"/>
          </a:p>
          <a:p>
            <a:pPr>
              <a:defRPr/>
            </a:pPr>
            <a:r>
              <a:rPr lang="en-US" sz="2000" dirty="0"/>
              <a:t>We strongly urge to submit your application </a:t>
            </a:r>
            <a:r>
              <a:rPr lang="en-US" sz="2000" b="1" dirty="0"/>
              <a:t>8-10 business days prior to the deadline</a:t>
            </a:r>
            <a:r>
              <a:rPr lang="en-US" sz="2000" dirty="0"/>
              <a:t>; clinical trial proposals may need earlier submission</a:t>
            </a:r>
          </a:p>
          <a:p>
            <a:pPr>
              <a:defRPr/>
            </a:pPr>
            <a:r>
              <a:rPr lang="en-US" sz="2000" dirty="0"/>
              <a:t>Applications are “locked down” for editing fields and uploading anything into the budget section when the routing button is checked off </a:t>
            </a:r>
          </a:p>
          <a:p>
            <a:pPr>
              <a:defRPr/>
            </a:pPr>
            <a:r>
              <a:rPr lang="en-US" sz="2000" dirty="0"/>
              <a:t>You can ask for permissions to go in and edit, post-completion of routing,  however only for the scientific and administrative portion, not the budget</a:t>
            </a:r>
          </a:p>
          <a:p>
            <a:pPr>
              <a:defRPr/>
            </a:pPr>
            <a:r>
              <a:rPr lang="en-US" sz="2000" dirty="0">
                <a:solidFill>
                  <a:srgbClr val="002060"/>
                </a:solidFill>
                <a:cs typeface="Arial" panose="020B0604020202020204" pitchFamily="34" charset="0"/>
              </a:rPr>
              <a:t>All federal applications must be submitted through Proposals 424; non-federal application submission steps might vary</a:t>
            </a:r>
          </a:p>
          <a:p>
            <a:pPr marL="0" indent="0" algn="just">
              <a:buFontTx/>
              <a:buNone/>
              <a:defRPr/>
            </a:pPr>
            <a:endParaRPr lang="en-US" sz="2000" dirty="0"/>
          </a:p>
        </p:txBody>
      </p:sp>
      <p:sp>
        <p:nvSpPr>
          <p:cNvPr id="4" name="TextBox 3">
            <a:extLst>
              <a:ext uri="{FF2B5EF4-FFF2-40B4-BE49-F238E27FC236}">
                <a16:creationId xmlns:a16="http://schemas.microsoft.com/office/drawing/2014/main" id="{1D6D9A8D-950A-353F-ACE0-9E0B45744DFA}"/>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PI Certification</a:t>
            </a:r>
          </a:p>
        </p:txBody>
      </p:sp>
      <p:sp>
        <p:nvSpPr>
          <p:cNvPr id="3" name="Content Placeholder 2"/>
          <p:cNvSpPr>
            <a:spLocks noGrp="1"/>
          </p:cNvSpPr>
          <p:nvPr>
            <p:ph idx="1"/>
          </p:nvPr>
        </p:nvSpPr>
        <p:spPr>
          <a:xfrm>
            <a:off x="533400" y="1752600"/>
            <a:ext cx="8077200" cy="3962400"/>
          </a:xfrm>
        </p:spPr>
        <p:txBody>
          <a:bodyPr/>
          <a:lstStyle/>
          <a:p>
            <a:pPr marL="0" indent="0">
              <a:buNone/>
            </a:pPr>
            <a:r>
              <a:rPr lang="en-US" sz="1800" b="1" dirty="0"/>
              <a:t>Applications will not be approved by the OGS without PI Certification. </a:t>
            </a:r>
            <a:r>
              <a:rPr lang="en-US" sz="1800" dirty="0"/>
              <a:t>PIs must certify the Cayuse proposals either electronically or by signing a paper form, which needs to be uploaded to Cayuse SP. </a:t>
            </a:r>
          </a:p>
          <a:p>
            <a:pPr marL="457200" indent="-457200">
              <a:buFont typeface="+mj-lt"/>
              <a:buAutoNum type="arabicPeriod"/>
            </a:pPr>
            <a:r>
              <a:rPr lang="en-US" sz="1800" dirty="0"/>
              <a:t>Log in to Cayuse SP and on the left-hand menu, click on </a:t>
            </a:r>
            <a:r>
              <a:rPr lang="en-US" sz="1800" b="1" dirty="0"/>
              <a:t>PI Certification Inbox</a:t>
            </a:r>
            <a:r>
              <a:rPr lang="en-US" sz="1800" dirty="0"/>
              <a:t>.</a:t>
            </a:r>
          </a:p>
          <a:p>
            <a:pPr marL="457200" indent="-457200">
              <a:buFont typeface="+mj-lt"/>
              <a:buAutoNum type="arabicPeriod"/>
            </a:pPr>
            <a:r>
              <a:rPr lang="en-US" sz="1800" dirty="0"/>
              <a:t>Beneath the To be Certified tab, click on the proposal number of the proposal you need to certify.</a:t>
            </a:r>
          </a:p>
          <a:p>
            <a:pPr marL="457200" indent="-457200">
              <a:buFont typeface="+mj-lt"/>
              <a:buAutoNum type="arabicPeriod"/>
            </a:pPr>
            <a:r>
              <a:rPr lang="en-US" sz="1800" dirty="0"/>
              <a:t>Review the proposal by clicking on the PDF icon or proposal number.</a:t>
            </a:r>
          </a:p>
          <a:p>
            <a:pPr marL="457200" indent="-457200">
              <a:buFont typeface="+mj-lt"/>
              <a:buAutoNum type="arabicPeriod"/>
            </a:pPr>
            <a:r>
              <a:rPr lang="en-US" sz="1800" dirty="0"/>
              <a:t>After reviewing the proposal, click on </a:t>
            </a:r>
            <a:r>
              <a:rPr lang="en-US" sz="1800" b="1" dirty="0"/>
              <a:t>Certify Proposal</a:t>
            </a:r>
            <a:r>
              <a:rPr lang="en-US" sz="1800" dirty="0"/>
              <a:t> beneath the Item List or on the Proposal Routing Status screen.</a:t>
            </a:r>
          </a:p>
          <a:p>
            <a:pPr marL="457200" indent="-457200">
              <a:buFont typeface="+mj-lt"/>
              <a:buAutoNum type="arabicPeriod"/>
            </a:pPr>
            <a:r>
              <a:rPr lang="en-US" sz="1800" dirty="0"/>
              <a:t>Enter comments regarding the proposal (required). These will be visible to the Research Team, and the Central Admin Office.</a:t>
            </a:r>
          </a:p>
          <a:p>
            <a:pPr marL="457200" indent="-457200">
              <a:buFont typeface="+mj-lt"/>
              <a:buAutoNum type="arabicPeriod"/>
            </a:pPr>
            <a:r>
              <a:rPr lang="en-US" sz="1800" dirty="0"/>
              <a:t>Click </a:t>
            </a:r>
            <a:r>
              <a:rPr lang="en-US" sz="1800" b="1" dirty="0"/>
              <a:t>Submit Certification</a:t>
            </a:r>
            <a:r>
              <a:rPr lang="en-US" sz="1800" dirty="0"/>
              <a:t> to acknowledge the certification statement.</a:t>
            </a:r>
          </a:p>
          <a:p>
            <a:pPr marL="457200" indent="-457200">
              <a:buFont typeface="+mj-lt"/>
              <a:buAutoNum type="arabicPeriod"/>
            </a:pPr>
            <a:endParaRPr lang="en-US" sz="180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28</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DD5C3E83-CE94-9A1F-316F-7F27C15299AE}"/>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678162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3C1EF-AC2F-A8BE-FDC9-06F958D390DB}"/>
              </a:ext>
            </a:extLst>
          </p:cNvPr>
          <p:cNvSpPr>
            <a:spLocks noGrp="1"/>
          </p:cNvSpPr>
          <p:nvPr>
            <p:ph type="title"/>
          </p:nvPr>
        </p:nvSpPr>
        <p:spPr/>
        <p:txBody>
          <a:bodyPr/>
          <a:lstStyle/>
          <a:p>
            <a:pPr algn="ctr"/>
            <a:r>
              <a:rPr lang="en-US" dirty="0"/>
              <a:t>Updates…</a:t>
            </a:r>
          </a:p>
        </p:txBody>
      </p:sp>
      <p:sp>
        <p:nvSpPr>
          <p:cNvPr id="3" name="Content Placeholder 2">
            <a:extLst>
              <a:ext uri="{FF2B5EF4-FFF2-40B4-BE49-F238E27FC236}">
                <a16:creationId xmlns:a16="http://schemas.microsoft.com/office/drawing/2014/main" id="{F6519612-4BA4-D772-5D3C-6C3F32F548C2}"/>
              </a:ext>
            </a:extLst>
          </p:cNvPr>
          <p:cNvSpPr>
            <a:spLocks noGrp="1"/>
          </p:cNvSpPr>
          <p:nvPr>
            <p:ph idx="1"/>
          </p:nvPr>
        </p:nvSpPr>
        <p:spPr>
          <a:xfrm>
            <a:off x="609600" y="1828800"/>
            <a:ext cx="7924800" cy="4724400"/>
          </a:xfrm>
        </p:spPr>
        <p:txBody>
          <a:bodyPr/>
          <a:lstStyle/>
          <a:p>
            <a:pPr marL="400050" lvl="1">
              <a:spcBef>
                <a:spcPts val="0"/>
              </a:spcBef>
              <a:spcAft>
                <a:spcPts val="0"/>
              </a:spcAft>
              <a:buFont typeface="Arial" panose="020B0604020202020204" pitchFamily="34" charset="0"/>
              <a:buChar char="•"/>
            </a:pPr>
            <a:r>
              <a:rPr lang="en-US" sz="2000" dirty="0">
                <a:solidFill>
                  <a:srgbClr val="002060"/>
                </a:solidFill>
                <a:effectLst/>
                <a:ea typeface="Times New Roman" panose="02020603050405020304" pitchFamily="18" charset="0"/>
              </a:rPr>
              <a:t>Grants.gov will conduct routine system maintenance on the 3</a:t>
            </a:r>
            <a:r>
              <a:rPr lang="en-US" sz="2000" baseline="30000" dirty="0">
                <a:solidFill>
                  <a:srgbClr val="002060"/>
                </a:solidFill>
                <a:effectLst/>
                <a:ea typeface="Times New Roman" panose="02020603050405020304" pitchFamily="18" charset="0"/>
              </a:rPr>
              <a:t>rd</a:t>
            </a:r>
            <a:r>
              <a:rPr lang="en-US" sz="2000" dirty="0">
                <a:solidFill>
                  <a:srgbClr val="002060"/>
                </a:solidFill>
                <a:effectLst/>
                <a:ea typeface="Times New Roman" panose="02020603050405020304" pitchFamily="18" charset="0"/>
              </a:rPr>
              <a:t> weekend of every month.  The maintenance window will be Saturday 12:01 AM to 6:00 AM ET the following business day (typically Monday) starting from November 19-21, 2022. Please click </a:t>
            </a:r>
            <a:r>
              <a:rPr lang="en-US" sz="2000" u="sng" dirty="0">
                <a:solidFill>
                  <a:srgbClr val="002060"/>
                </a:solidFill>
                <a:effectLst/>
                <a:ea typeface="Times New Roman" panose="02020603050405020304" pitchFamily="18" charset="0"/>
                <a:hlinkClick r:id="rId2"/>
              </a:rPr>
              <a:t>here</a:t>
            </a:r>
            <a:r>
              <a:rPr lang="en-US" sz="2000" dirty="0">
                <a:solidFill>
                  <a:srgbClr val="002060"/>
                </a:solidFill>
                <a:effectLst/>
                <a:ea typeface="Times New Roman" panose="02020603050405020304" pitchFamily="18" charset="0"/>
              </a:rPr>
              <a:t> to see the anticipated downtime dates and related information</a:t>
            </a:r>
            <a:endParaRPr lang="en-US" sz="2000" dirty="0">
              <a:effectLst/>
              <a:ea typeface="Calibri" panose="020F0502020204030204" pitchFamily="34" charset="0"/>
            </a:endParaRPr>
          </a:p>
          <a:p>
            <a:endParaRPr lang="en-US" altLang="en-US" sz="2000" dirty="0"/>
          </a:p>
          <a:p>
            <a:r>
              <a:rPr lang="en-US" altLang="en-US" sz="2000" dirty="0"/>
              <a:t>NIH, AHRQ, and FDA require all Senior/Key Person to have an eRA Commons username (Commons ID). </a:t>
            </a:r>
            <a:r>
              <a:rPr lang="en-US" altLang="en-US" sz="2000" u="sng" dirty="0">
                <a:hlinkClick r:id="rId3"/>
              </a:rPr>
              <a:t>https://grants.nih.gov/grants/guide/notice-files/NOT-OD-21-109.html</a:t>
            </a:r>
            <a:r>
              <a:rPr lang="en-US" altLang="en-US" sz="2000" u="sng" dirty="0"/>
              <a:t>;</a:t>
            </a:r>
            <a:endParaRPr lang="en-US" sz="2000" u="sng" dirty="0">
              <a:hlinkClick r:id="rId4" tooltip="Original URL: https://lnks.gd/l/eyJhbGciOiJIUzI1NiJ9.eyJidWxsZXRpbl9saW5rX2lkIjoxMDgsInVyaSI6ImJwMjpjbGljayIsImJ1bGxldGluX2lkIjoiMjAyMjA4MDguNjE5NTk0MzEiLCJ1cmwiOiJodHRwczovL25leHVzLm9kLm5paC5nb3YvYWxsLzIwMjIvMDgvMDMvZXh0ZW5kZWQtZ3JhbnRzLWdvdi1kb3dudGltZS"/>
            </a:endParaRPr>
          </a:p>
        </p:txBody>
      </p:sp>
      <p:sp>
        <p:nvSpPr>
          <p:cNvPr id="4" name="Slide Number Placeholder 3">
            <a:extLst>
              <a:ext uri="{FF2B5EF4-FFF2-40B4-BE49-F238E27FC236}">
                <a16:creationId xmlns:a16="http://schemas.microsoft.com/office/drawing/2014/main" id="{CDE6DE04-7528-52DD-CABF-F08A351FF312}"/>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2</a:t>
            </a:fld>
            <a:endParaRPr lang="en-US" altLang="en-US" sz="1100">
              <a:solidFill>
                <a:srgbClr val="383272"/>
              </a:solidFill>
            </a:endParaRPr>
          </a:p>
        </p:txBody>
      </p:sp>
      <p:sp>
        <p:nvSpPr>
          <p:cNvPr id="5" name="Date Placeholder 4">
            <a:extLst>
              <a:ext uri="{FF2B5EF4-FFF2-40B4-BE49-F238E27FC236}">
                <a16:creationId xmlns:a16="http://schemas.microsoft.com/office/drawing/2014/main" id="{E97EA0FB-4B06-265E-4DA4-5FDE74408DD9}"/>
              </a:ext>
            </a:extLst>
          </p:cNvPr>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1FD8F005-0950-8EB0-CF51-EB72451C99FB}"/>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68078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Effectively Communicating with OGS</a:t>
            </a:r>
          </a:p>
        </p:txBody>
      </p:sp>
      <p:sp>
        <p:nvSpPr>
          <p:cNvPr id="3" name="Content Placeholder 2"/>
          <p:cNvSpPr>
            <a:spLocks noGrp="1"/>
          </p:cNvSpPr>
          <p:nvPr>
            <p:ph idx="1"/>
          </p:nvPr>
        </p:nvSpPr>
        <p:spPr>
          <a:xfrm>
            <a:off x="533400" y="1981200"/>
            <a:ext cx="7848600" cy="3657600"/>
          </a:xfrm>
        </p:spPr>
        <p:txBody>
          <a:bodyPr/>
          <a:lstStyle/>
          <a:p>
            <a:pPr>
              <a:buFont typeface="Arial" panose="020B0604020202020204" pitchFamily="34" charset="0"/>
              <a:buChar char="•"/>
            </a:pPr>
            <a:r>
              <a:rPr lang="en-US" sz="2000" dirty="0"/>
              <a:t>The OGS is always ready to offer effective services. Please remember while emailing OGS for a specific task send your email to one person who you believe can do the work and CC others. </a:t>
            </a:r>
          </a:p>
          <a:p>
            <a:pPr>
              <a:buFont typeface="Arial" panose="020B0604020202020204" pitchFamily="34" charset="0"/>
              <a:buChar char="•"/>
            </a:pPr>
            <a:r>
              <a:rPr lang="en-US" sz="2000" dirty="0"/>
              <a:t>If you unsure who is responsible for the task, send your requests to </a:t>
            </a:r>
            <a:r>
              <a:rPr lang="en-US" sz="2000" u="sng">
                <a:hlinkClick r:id="rId2"/>
              </a:rPr>
              <a:t>OGS@einsteinmed.edu</a:t>
            </a:r>
            <a:r>
              <a:rPr lang="en-US" sz="2000" u="sng"/>
              <a:t> </a:t>
            </a:r>
            <a:r>
              <a:rPr lang="en-US" sz="2000"/>
              <a:t>and </a:t>
            </a:r>
            <a:r>
              <a:rPr lang="en-US" sz="2000" dirty="0"/>
              <a:t>we will take care of it. </a:t>
            </a:r>
          </a:p>
          <a:p>
            <a:pPr>
              <a:buFont typeface="Arial" panose="020B0604020202020204" pitchFamily="34" charset="0"/>
              <a:buChar char="•"/>
            </a:pPr>
            <a:r>
              <a:rPr lang="en-US" sz="2000" dirty="0"/>
              <a:t>Emails to multiple recipients (more than one name on the “To” line) cause confusion amongst ourselves. </a:t>
            </a:r>
          </a:p>
          <a:p>
            <a:pPr>
              <a:buFont typeface="Arial" panose="020B0604020202020204" pitchFamily="34" charset="0"/>
              <a:buChar char="•"/>
            </a:pPr>
            <a:r>
              <a:rPr lang="en-US" sz="2000" dirty="0"/>
              <a:t>The response to your request may be delayed or create multiple responses further delaying the resolution.</a:t>
            </a:r>
          </a:p>
          <a:p>
            <a:endParaRPr lang="en-US"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29</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76C7FB1C-455B-C174-FDE4-48C157A6BEFD}"/>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2070312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Logging into eRA Commons</a:t>
            </a:r>
          </a:p>
        </p:txBody>
      </p:sp>
      <p:sp>
        <p:nvSpPr>
          <p:cNvPr id="3" name="Content Placeholder 2"/>
          <p:cNvSpPr>
            <a:spLocks noGrp="1"/>
          </p:cNvSpPr>
          <p:nvPr>
            <p:ph idx="1"/>
          </p:nvPr>
        </p:nvSpPr>
        <p:spPr>
          <a:xfrm>
            <a:off x="609600" y="1828800"/>
            <a:ext cx="7848600" cy="3886200"/>
          </a:xfrm>
        </p:spPr>
        <p:txBody>
          <a:bodyPr/>
          <a:lstStyle/>
          <a:p>
            <a:pPr marL="457200" indent="-457200">
              <a:buFont typeface="+mj-lt"/>
              <a:buAutoNum type="arabicPeriod"/>
            </a:pPr>
            <a:r>
              <a:rPr lang="en-US" sz="2000" dirty="0"/>
              <a:t>If you have difficulties logging in to your eRA Commons account or you do not remember your password, please enter your eRA Commons ID in the Username box</a:t>
            </a:r>
          </a:p>
          <a:p>
            <a:pPr marL="457200" indent="-457200">
              <a:buFont typeface="+mj-lt"/>
              <a:buAutoNum type="arabicPeriod"/>
            </a:pPr>
            <a:r>
              <a:rPr lang="en-US" sz="2000" dirty="0"/>
              <a:t>Then click on the "Forgot Password" link below the "Login" button. </a:t>
            </a:r>
          </a:p>
          <a:p>
            <a:pPr marL="457200" indent="-457200">
              <a:buFont typeface="+mj-lt"/>
              <a:buAutoNum type="arabicPeriod"/>
            </a:pPr>
            <a:r>
              <a:rPr lang="en-US" sz="2000" dirty="0"/>
              <a:t>Enter your email address in the area provided;</a:t>
            </a:r>
          </a:p>
          <a:p>
            <a:pPr marL="457200" indent="-457200">
              <a:buFont typeface="+mj-lt"/>
              <a:buAutoNum type="arabicPeriod"/>
            </a:pPr>
            <a:r>
              <a:rPr lang="en-US" sz="2000" dirty="0"/>
              <a:t>Then click "Submit" and your password will be reset and sent to you via email. </a:t>
            </a:r>
          </a:p>
          <a:p>
            <a:pPr marL="457200" indent="-457200">
              <a:buFont typeface="+mj-lt"/>
              <a:buAutoNum type="arabicPeriod"/>
            </a:pPr>
            <a:r>
              <a:rPr lang="en-US" sz="2000" dirty="0"/>
              <a:t>Please make sure that you have updated your email in eRA Commons. </a:t>
            </a:r>
          </a:p>
          <a:p>
            <a:pPr marL="457200" indent="-457200">
              <a:buFont typeface="+mj-lt"/>
              <a:buAutoNum type="arabicPeriod"/>
            </a:pPr>
            <a:r>
              <a:rPr lang="en-US" sz="2000" dirty="0"/>
              <a:t>If you did not update your email address, you need to contact Cynthia Cardillo at OGS</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30</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DAEF7BEE-1B85-C29C-FEC9-8959ED039245}"/>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159799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81000" y="685800"/>
            <a:ext cx="8610600" cy="792163"/>
          </a:xfrm>
        </p:spPr>
        <p:txBody>
          <a:bodyPr/>
          <a:lstStyle/>
          <a:p>
            <a:pPr algn="ctr"/>
            <a:br>
              <a:rPr lang="en-US" altLang="en-US" sz="3200"/>
            </a:br>
            <a:r>
              <a:rPr lang="en-US" altLang="en-US" sz="3200"/>
              <a:t>Submitting Grant Applications</a:t>
            </a:r>
            <a:br>
              <a:rPr lang="en-US" altLang="en-US" sz="3200"/>
            </a:br>
            <a:endParaRPr lang="en-US" altLang="en-US" sz="3200"/>
          </a:p>
        </p:txBody>
      </p:sp>
      <p:sp>
        <p:nvSpPr>
          <p:cNvPr id="49155" name="Content Placeholder 3"/>
          <p:cNvSpPr>
            <a:spLocks noGrp="1"/>
          </p:cNvSpPr>
          <p:nvPr>
            <p:ph idx="1"/>
          </p:nvPr>
        </p:nvSpPr>
        <p:spPr>
          <a:xfrm>
            <a:off x="762000" y="1981200"/>
            <a:ext cx="7370763" cy="3657600"/>
          </a:xfrm>
        </p:spPr>
        <p:txBody>
          <a:bodyPr/>
          <a:lstStyle/>
          <a:p>
            <a:r>
              <a:rPr lang="en-US" altLang="en-US" dirty="0">
                <a:latin typeface="Calibri" panose="020F0502020204030204" pitchFamily="34" charset="0"/>
              </a:rPr>
              <a:t>Please submit early</a:t>
            </a:r>
          </a:p>
          <a:p>
            <a:endParaRPr lang="en-US" altLang="en-US" dirty="0">
              <a:latin typeface="Calibri" panose="020F0502020204030204" pitchFamily="34" charset="0"/>
            </a:endParaRPr>
          </a:p>
          <a:p>
            <a:pPr algn="just"/>
            <a:r>
              <a:rPr lang="en-US" altLang="en-US" dirty="0">
                <a:latin typeface="Calibri" panose="020F0502020204030204" pitchFamily="34" charset="0"/>
              </a:rPr>
              <a:t>On major grant deadlines it takes up to two hours before the application is validated and moved to eRA Commons.</a:t>
            </a:r>
          </a:p>
          <a:p>
            <a:endParaRPr lang="en-US" altLang="en-US" dirty="0">
              <a:latin typeface="Calibri" panose="020F0502020204030204" pitchFamily="34" charset="0"/>
            </a:endParaRPr>
          </a:p>
          <a:p>
            <a:r>
              <a:rPr lang="en-US" altLang="en-US" dirty="0">
                <a:latin typeface="Calibri" panose="020F0502020204030204" pitchFamily="34" charset="0"/>
              </a:rPr>
              <a:t>Please submit your application at least before noon</a:t>
            </a:r>
          </a:p>
        </p:txBody>
      </p:sp>
      <p:sp>
        <p:nvSpPr>
          <p:cNvPr id="2" name="TextBox 1">
            <a:extLst>
              <a:ext uri="{FF2B5EF4-FFF2-40B4-BE49-F238E27FC236}">
                <a16:creationId xmlns:a16="http://schemas.microsoft.com/office/drawing/2014/main" id="{B7BB983F-2C70-0216-2F26-33D63245C007}"/>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Submitting Post-Submission Additional Materials</a:t>
            </a:r>
          </a:p>
        </p:txBody>
      </p:sp>
      <p:sp>
        <p:nvSpPr>
          <p:cNvPr id="3" name="Content Placeholder 2"/>
          <p:cNvSpPr>
            <a:spLocks noGrp="1"/>
          </p:cNvSpPr>
          <p:nvPr>
            <p:ph idx="1"/>
          </p:nvPr>
        </p:nvSpPr>
        <p:spPr>
          <a:xfrm>
            <a:off x="457200" y="1828800"/>
            <a:ext cx="8382000" cy="3962400"/>
          </a:xfrm>
        </p:spPr>
        <p:txBody>
          <a:bodyPr/>
          <a:lstStyle/>
          <a:p>
            <a:r>
              <a:rPr lang="en-US" sz="2000" dirty="0"/>
              <a:t>NIH continues to accept preliminary data as Post-Submission Material through August/October 2021 Councils: </a:t>
            </a:r>
          </a:p>
          <a:p>
            <a:pPr lvl="1"/>
            <a:r>
              <a:rPr lang="en-US" sz="1800" dirty="0"/>
              <a:t>Preliminary data update is limited to one-page for a single component application or one page for each component of a multi-component application</a:t>
            </a:r>
          </a:p>
          <a:p>
            <a:pPr lvl="1"/>
            <a:r>
              <a:rPr lang="en-US" sz="1800" dirty="0"/>
              <a:t>The FOA must allow preliminary data.</a:t>
            </a:r>
          </a:p>
          <a:p>
            <a:pPr lvl="1"/>
            <a:r>
              <a:rPr lang="en-US" sz="1800" dirty="0"/>
              <a:t>The deadline for submitting all post-submission materials, including preliminary data, will be 30 days before the study section meeting.</a:t>
            </a:r>
          </a:p>
          <a:p>
            <a:r>
              <a:rPr lang="en-US" sz="2000" dirty="0"/>
              <a:t>Submit one page PDF to the SRO listed in the Contacts section of the eRA Commons Status screen (</a:t>
            </a:r>
            <a:r>
              <a:rPr lang="en-US" sz="2000" dirty="0">
                <a:hlinkClick r:id="rId2"/>
              </a:rPr>
              <a:t>Status Information online help</a:t>
            </a:r>
            <a:r>
              <a:rPr lang="en-US" sz="2000" dirty="0"/>
              <a:t>).</a:t>
            </a:r>
          </a:p>
          <a:p>
            <a:r>
              <a:rPr lang="en-US" sz="2000" dirty="0"/>
              <a:t>If you do not know the SRO, please send the information to Division of Receipt and Referral at </a:t>
            </a:r>
            <a:r>
              <a:rPr lang="en-US" sz="2000" dirty="0">
                <a:hlinkClick r:id="rId3"/>
              </a:rPr>
              <a:t>csrdrr@mail.nih.gov</a:t>
            </a:r>
            <a:r>
              <a:rPr lang="en-US" sz="2000" dirty="0"/>
              <a:t>. </a:t>
            </a:r>
            <a:r>
              <a:rPr lang="en-US" sz="2000" dirty="0">
                <a:hlinkClick r:id="rId4"/>
              </a:rPr>
              <a:t>(301) 435-0715</a:t>
            </a:r>
            <a:endParaRPr lang="en-US" sz="2000" dirty="0"/>
          </a:p>
          <a:p>
            <a:endParaRPr lang="en-US" sz="2000"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32</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E4415197-CA0B-BE46-0FF2-FBC77047C845}"/>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2242241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fontScale="90000"/>
          </a:bodyPr>
          <a:lstStyle/>
          <a:p>
            <a:pPr algn="ctr">
              <a:defRPr/>
            </a:pPr>
            <a:br>
              <a:rPr lang="en-US" sz="3600" dirty="0"/>
            </a:br>
            <a:br>
              <a:rPr lang="en-US" sz="3600" dirty="0"/>
            </a:br>
            <a:r>
              <a:rPr lang="en-US" sz="3100" dirty="0"/>
              <a:t>OPAS (Other Pre-Award Submissions) Submissions in Cayuse SP</a:t>
            </a:r>
            <a:br>
              <a:rPr lang="en-US" sz="2400" dirty="0"/>
            </a:br>
            <a:br>
              <a:rPr lang="en-US" dirty="0"/>
            </a:br>
            <a:br>
              <a:rPr lang="en-US" dirty="0"/>
            </a:br>
            <a:endParaRPr lang="en-US" dirty="0"/>
          </a:p>
        </p:txBody>
      </p:sp>
      <p:sp>
        <p:nvSpPr>
          <p:cNvPr id="3" name="Content Placeholder 2"/>
          <p:cNvSpPr>
            <a:spLocks noGrp="1"/>
          </p:cNvSpPr>
          <p:nvPr>
            <p:ph idx="1"/>
          </p:nvPr>
        </p:nvSpPr>
        <p:spPr>
          <a:xfrm>
            <a:off x="457200" y="1752600"/>
            <a:ext cx="8229600" cy="3962400"/>
          </a:xfrm>
        </p:spPr>
        <p:txBody>
          <a:bodyPr>
            <a:normAutofit fontScale="25000" lnSpcReduction="20000"/>
          </a:bodyPr>
          <a:lstStyle/>
          <a:p>
            <a:pPr marL="0" indent="0">
              <a:lnSpc>
                <a:spcPct val="10000"/>
              </a:lnSpc>
              <a:buFontTx/>
              <a:buNone/>
              <a:defRPr/>
            </a:pPr>
            <a:r>
              <a:rPr lang="en-US" sz="6400" dirty="0"/>
              <a:t> </a:t>
            </a:r>
          </a:p>
          <a:p>
            <a:pPr marL="0" lvl="0" indent="0">
              <a:buNone/>
            </a:pPr>
            <a:r>
              <a:rPr lang="en-US" sz="8000" dirty="0"/>
              <a:t>Any applicable documentation, including sponsor’s original request or draft document(s) should be uploaded into the SP Proposal. Chose Document type, OPAS. Please title the document using OPAS Types. </a:t>
            </a:r>
          </a:p>
          <a:p>
            <a:pPr lvl="0"/>
            <a:r>
              <a:rPr lang="en-US" sz="8000" dirty="0"/>
              <a:t>Emails OGS with the subject “OPAS-20-XXXX [Proposal #]-Proposal Type [from the list above]-Sponsor due date.</a:t>
            </a:r>
          </a:p>
          <a:p>
            <a:pPr lvl="0"/>
            <a:r>
              <a:rPr lang="en-US" sz="8000" dirty="0"/>
              <a:t>The email body should include the following: Proposal #, Proposal Type, Sponsor due date, PI name, and describe the OPAS requested action</a:t>
            </a:r>
          </a:p>
          <a:p>
            <a:r>
              <a:rPr lang="en-US" sz="8000" dirty="0"/>
              <a:t>OGS will review the request and suggest edits is any</a:t>
            </a:r>
          </a:p>
          <a:p>
            <a:pPr lvl="0"/>
            <a:r>
              <a:rPr lang="en-US" sz="8000" dirty="0"/>
              <a:t>If approved, OGS will either send to the Administrator or the Sponsor, depending on the administrator’s request.</a:t>
            </a:r>
          </a:p>
          <a:p>
            <a:r>
              <a:rPr lang="en-US" sz="8000" dirty="0"/>
              <a:t>Once OGS notifies that the OPAS is approved. The Administrator can proceed with communicating to the sponsor which may include downloading signed document(s) from Cayuse SP. </a:t>
            </a:r>
          </a:p>
          <a:p>
            <a:r>
              <a:rPr lang="en-US" dirty="0"/>
              <a:t> </a:t>
            </a:r>
          </a:p>
        </p:txBody>
      </p:sp>
      <p:sp>
        <p:nvSpPr>
          <p:cNvPr id="4" name="TextBox 3">
            <a:extLst>
              <a:ext uri="{FF2B5EF4-FFF2-40B4-BE49-F238E27FC236}">
                <a16:creationId xmlns:a16="http://schemas.microsoft.com/office/drawing/2014/main" id="{2A31E671-4A21-D962-AE8C-013FF84A5589}"/>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8618399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Submitting JIT in Cayuse SP</a:t>
            </a:r>
          </a:p>
        </p:txBody>
      </p:sp>
      <p:sp>
        <p:nvSpPr>
          <p:cNvPr id="3" name="Content Placeholder 2"/>
          <p:cNvSpPr>
            <a:spLocks noGrp="1"/>
          </p:cNvSpPr>
          <p:nvPr>
            <p:ph idx="1"/>
          </p:nvPr>
        </p:nvSpPr>
        <p:spPr>
          <a:xfrm>
            <a:off x="495300" y="1752600"/>
            <a:ext cx="8153400" cy="4038600"/>
          </a:xfrm>
        </p:spPr>
        <p:txBody>
          <a:bodyPr/>
          <a:lstStyle/>
          <a:p>
            <a:pPr lvl="0">
              <a:buFont typeface="+mj-lt"/>
              <a:buAutoNum type="arabicPeriod"/>
            </a:pPr>
            <a:r>
              <a:rPr lang="en-US" sz="2000" dirty="0"/>
              <a:t>Log into Cayuse Sponsored Projects (SP);</a:t>
            </a:r>
          </a:p>
          <a:p>
            <a:pPr lvl="0">
              <a:buFont typeface="+mj-lt"/>
              <a:buAutoNum type="arabicPeriod"/>
            </a:pPr>
            <a:r>
              <a:rPr lang="en-US" sz="2000" dirty="0"/>
              <a:t>Select the applicable Proposal Number; </a:t>
            </a:r>
          </a:p>
          <a:p>
            <a:pPr lvl="0">
              <a:buFont typeface="+mj-lt"/>
              <a:buAutoNum type="arabicPeriod"/>
            </a:pPr>
            <a:r>
              <a:rPr lang="en-US" sz="2000" dirty="0"/>
              <a:t>Navigate to the Proposal Attachment section of the proposal (Click on the attachment Icon on top bar);</a:t>
            </a:r>
          </a:p>
          <a:p>
            <a:pPr lvl="0">
              <a:buFont typeface="+mj-lt"/>
              <a:buAutoNum type="arabicPeriod"/>
            </a:pPr>
            <a:r>
              <a:rPr lang="en-US" sz="2000" dirty="0"/>
              <a:t>Select the document type “JIT” from the dropdown list on the new page and upload all applicable documents. Please name the documents appropriately such as Other Support Page, </a:t>
            </a:r>
            <a:r>
              <a:rPr lang="en-US" sz="2000" dirty="0" err="1"/>
              <a:t>Biosketch</a:t>
            </a:r>
            <a:r>
              <a:rPr lang="en-US" sz="2000" dirty="0"/>
              <a:t>, IACUC approval etc.;</a:t>
            </a:r>
          </a:p>
          <a:p>
            <a:pPr lvl="0">
              <a:buFont typeface="+mj-lt"/>
              <a:buAutoNum type="arabicPeriod"/>
            </a:pPr>
            <a:r>
              <a:rPr lang="en-US" sz="2000" dirty="0"/>
              <a:t>Email OGS (Dr. </a:t>
            </a:r>
            <a:r>
              <a:rPr lang="en-US" sz="2000" dirty="0" err="1"/>
              <a:t>Indranil</a:t>
            </a:r>
            <a:r>
              <a:rPr lang="en-US" sz="2000" dirty="0"/>
              <a:t> </a:t>
            </a:r>
            <a:r>
              <a:rPr lang="en-US" sz="2000" dirty="0" err="1"/>
              <a:t>Basu</a:t>
            </a:r>
            <a:r>
              <a:rPr lang="en-US" sz="2000" dirty="0"/>
              <a:t>) with the subject “JIT – 21-XXXX [proposal number] and the due date;”</a:t>
            </a:r>
          </a:p>
          <a:p>
            <a:pPr lvl="0">
              <a:buFont typeface="+mj-lt"/>
              <a:buAutoNum type="arabicPeriod"/>
            </a:pPr>
            <a:r>
              <a:rPr lang="en-US" sz="2000" dirty="0"/>
              <a:t>Department Administrator will upload, submits or routes the JIT to the sponsor using the sponsor’s portal, and OGS/AOR will approve. </a:t>
            </a:r>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34</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C8904E2C-E379-E96C-3FB8-C54B53446E03}"/>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15166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p:txBody>
          <a:bodyPr/>
          <a:lstStyle/>
          <a:p>
            <a:pPr algn="ctr"/>
            <a:r>
              <a:rPr lang="en-US" altLang="en-US" dirty="0"/>
              <a:t> New JIT Checklist</a:t>
            </a:r>
          </a:p>
        </p:txBody>
      </p:sp>
      <p:sp>
        <p:nvSpPr>
          <p:cNvPr id="18435" name="Content Placeholder 2"/>
          <p:cNvSpPr>
            <a:spLocks noGrp="1" noChangeArrowheads="1"/>
          </p:cNvSpPr>
          <p:nvPr>
            <p:ph idx="1"/>
          </p:nvPr>
        </p:nvSpPr>
        <p:spPr>
          <a:xfrm>
            <a:off x="381000" y="1752600"/>
            <a:ext cx="8193088" cy="4114800"/>
          </a:xfrm>
        </p:spPr>
        <p:txBody>
          <a:bodyPr/>
          <a:lstStyle/>
          <a:p>
            <a:pPr>
              <a:defRPr/>
            </a:pPr>
            <a:r>
              <a:rPr lang="en-US" sz="1800" dirty="0"/>
              <a:t>When you prepare a JIT response, you should follow two processes simultaneously: </a:t>
            </a:r>
          </a:p>
          <a:p>
            <a:pPr lvl="1">
              <a:defRPr/>
            </a:pPr>
            <a:r>
              <a:rPr lang="en-US" sz="1600" dirty="0"/>
              <a:t>Create a single PDF for each section in eRA Commons. You may upload only one document for each section. For guidance, click on the link for details </a:t>
            </a:r>
            <a:r>
              <a:rPr lang="en-US" sz="1600" dirty="0">
                <a:hlinkClick r:id="rId3"/>
              </a:rPr>
              <a:t>https://era.nih.gov/applicants/submit-jit.htm</a:t>
            </a:r>
            <a:endParaRPr lang="en-US" sz="1600" dirty="0"/>
          </a:p>
          <a:p>
            <a:pPr lvl="1">
              <a:defRPr/>
            </a:pPr>
            <a:r>
              <a:rPr lang="en-US" sz="1600" dirty="0"/>
              <a:t>Create a single PDF of the information uploaded on to eRA Commons and upload this PDF into Cayuse SP. Notify OGS (via email). </a:t>
            </a:r>
          </a:p>
          <a:p>
            <a:pPr marL="457200" lvl="1" indent="0">
              <a:buFontTx/>
              <a:buNone/>
              <a:defRPr/>
            </a:pPr>
            <a:endParaRPr lang="en-US" sz="1600" dirty="0"/>
          </a:p>
          <a:p>
            <a:pPr indent="-285750">
              <a:buFont typeface="Arial" panose="020B0604020202020204" pitchFamily="34" charset="0"/>
              <a:buChar char="•"/>
              <a:defRPr/>
            </a:pPr>
            <a:r>
              <a:rPr lang="en-US" sz="1800" dirty="0"/>
              <a:t>Please do not submit the JIT to NIH until approved by OGS. Upload and email OGS at least a day before the deadline. You should allow the OGS additional time for review and approval if the due date falls on a major NIH deadline or requires budgetary review. </a:t>
            </a:r>
          </a:p>
          <a:p>
            <a:pPr marL="57150" indent="0">
              <a:buFontTx/>
              <a:buNone/>
              <a:defRPr/>
            </a:pPr>
            <a:endParaRPr lang="en-US" sz="1800" dirty="0"/>
          </a:p>
          <a:p>
            <a:pPr>
              <a:buFont typeface="Arial" panose="020B0604020202020204" pitchFamily="34" charset="0"/>
              <a:buChar char="•"/>
              <a:defRPr/>
            </a:pPr>
            <a:r>
              <a:rPr lang="en-US" altLang="en-US" sz="1800" dirty="0"/>
              <a:t>Click here to see the complete checklist.</a:t>
            </a:r>
            <a:r>
              <a:rPr lang="en-US" altLang="en-US" sz="1800" u="sng" dirty="0">
                <a:solidFill>
                  <a:srgbClr val="002060"/>
                </a:solidFill>
                <a:hlinkClick r:id="rId4"/>
              </a:rPr>
              <a:t> </a:t>
            </a:r>
            <a:r>
              <a:rPr lang="en-US" altLang="en-US" sz="1800" u="sng" dirty="0">
                <a:hlinkClick r:id="rId4"/>
              </a:rPr>
              <a:t>ADP4E7.tmp (einsteinmed.org)</a:t>
            </a:r>
            <a:endParaRPr lang="en-US" altLang="en-US" sz="1800" u="sng" dirty="0"/>
          </a:p>
          <a:p>
            <a:pPr marL="0" indent="0">
              <a:buFontTx/>
              <a:buNone/>
              <a:defRPr/>
            </a:pPr>
            <a:endParaRPr lang="en-US" altLang="en-US" dirty="0"/>
          </a:p>
          <a:p>
            <a:pPr>
              <a:defRPr/>
            </a:pPr>
            <a:endParaRPr lang="en-US" altLang="en-US" dirty="0"/>
          </a:p>
        </p:txBody>
      </p:sp>
      <p:sp>
        <p:nvSpPr>
          <p:cNvPr id="1843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B0628FE8-6840-47D2-9B8C-C8F2A4FDB056}" type="slidenum">
              <a:rPr lang="en-US" altLang="en-US" sz="1100" smtClean="0">
                <a:solidFill>
                  <a:schemeClr val="bg1"/>
                </a:solidFill>
              </a:rPr>
              <a:pPr>
                <a:spcBef>
                  <a:spcPct val="0"/>
                </a:spcBef>
                <a:buClrTx/>
                <a:buFontTx/>
                <a:buNone/>
              </a:pPr>
              <a:t>35</a:t>
            </a:fld>
            <a:endParaRPr lang="en-US" altLang="en-US" sz="1100">
              <a:solidFill>
                <a:srgbClr val="383272"/>
              </a:solidFill>
            </a:endParaRPr>
          </a:p>
        </p:txBody>
      </p:sp>
      <p:sp>
        <p:nvSpPr>
          <p:cNvPr id="18437" name="Date Placeholder 4"/>
          <p:cNvSpPr>
            <a:spLocks noGrp="1"/>
          </p:cNvSpPr>
          <p:nvPr>
            <p:ph type="dt" sz="half"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fld id="{643705F0-0975-49E0-97E1-843A8271CAEC}" type="datetime1">
              <a:rPr lang="en-US" altLang="en-US" sz="1200" smtClean="0">
                <a:solidFill>
                  <a:schemeClr val="bg1"/>
                </a:solidFill>
              </a:rPr>
              <a:pPr>
                <a:spcBef>
                  <a:spcPct val="0"/>
                </a:spcBef>
                <a:buClrTx/>
                <a:buFontTx/>
                <a:buNone/>
              </a:pPr>
              <a:t>9/29/23</a:t>
            </a:fld>
            <a:endParaRPr lang="en-US" altLang="en-US" sz="1200">
              <a:solidFill>
                <a:schemeClr val="bg1"/>
              </a:solidFill>
            </a:endParaRPr>
          </a:p>
        </p:txBody>
      </p:sp>
      <p:sp>
        <p:nvSpPr>
          <p:cNvPr id="2" name="TextBox 1">
            <a:extLst>
              <a:ext uri="{FF2B5EF4-FFF2-40B4-BE49-F238E27FC236}">
                <a16:creationId xmlns:a16="http://schemas.microsoft.com/office/drawing/2014/main" id="{223FBF3C-1853-935A-9730-468A0BA766CC}"/>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607920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Submitting Information in ASSIST</a:t>
            </a:r>
          </a:p>
        </p:txBody>
      </p:sp>
      <p:sp>
        <p:nvSpPr>
          <p:cNvPr id="3" name="Content Placeholder 2"/>
          <p:cNvSpPr>
            <a:spLocks noGrp="1"/>
          </p:cNvSpPr>
          <p:nvPr>
            <p:ph idx="1"/>
          </p:nvPr>
        </p:nvSpPr>
        <p:spPr>
          <a:xfrm>
            <a:off x="533400" y="1828800"/>
            <a:ext cx="8077200" cy="4267200"/>
          </a:xfrm>
        </p:spPr>
        <p:txBody>
          <a:bodyPr/>
          <a:lstStyle/>
          <a:p>
            <a:pPr marL="457200" indent="-457200">
              <a:buFont typeface="+mj-lt"/>
              <a:buAutoNum type="arabicPeriod"/>
            </a:pPr>
            <a:r>
              <a:rPr lang="en-US" sz="1800" dirty="0"/>
              <a:t>Please make sure that you log in to Albert Einstein College of Medicine without the Inc. at the end.</a:t>
            </a:r>
          </a:p>
          <a:p>
            <a:pPr marL="457200" lvl="0" indent="-457200">
              <a:buFont typeface="+mj-lt"/>
              <a:buAutoNum type="arabicPeriod"/>
            </a:pPr>
            <a:r>
              <a:rPr lang="en-US" sz="1800" dirty="0"/>
              <a:t>Log in to your eRA Commons/ASSIST. There are navigation buttons on the left panel and 2 tabs in the center of the screen. For data entry you will need to select the “HSCT post submission tab.”</a:t>
            </a:r>
          </a:p>
          <a:p>
            <a:pPr marL="457200" lvl="0" indent="-457200">
              <a:buFont typeface="+mj-lt"/>
              <a:buAutoNum type="arabicPeriod"/>
            </a:pPr>
            <a:r>
              <a:rPr lang="en-US" sz="1800" dirty="0"/>
              <a:t>Click on the edit button and then select “add new study.”</a:t>
            </a:r>
          </a:p>
          <a:p>
            <a:pPr marL="457200" lvl="0" indent="-457200">
              <a:buFont typeface="+mj-lt"/>
              <a:buAutoNum type="arabicPeriod"/>
            </a:pPr>
            <a:r>
              <a:rPr lang="en-US" sz="1800" dirty="0"/>
              <a:t>Input the requested data and save. (Save and release.)</a:t>
            </a:r>
          </a:p>
          <a:p>
            <a:pPr marL="457200" lvl="0" indent="-457200">
              <a:buFont typeface="+mj-lt"/>
              <a:buAutoNum type="arabicPeriod"/>
            </a:pPr>
            <a:r>
              <a:rPr lang="en-US" sz="1800" dirty="0"/>
              <a:t>When ready to submit, select “return to summary” on the navigation panel and then “update submission status”. This will open a dialog box with a drop-down menu – select “ready to submit.”</a:t>
            </a:r>
          </a:p>
          <a:p>
            <a:pPr marL="457200" indent="-457200">
              <a:buFont typeface="+mj-lt"/>
              <a:buAutoNum type="arabicPeriod"/>
            </a:pPr>
            <a:r>
              <a:rPr lang="en-US" sz="1800" dirty="0"/>
              <a:t>The AOR will be notified and will submit the data.</a:t>
            </a:r>
          </a:p>
          <a:p>
            <a:pPr marL="457200" lvl="0" indent="-457200">
              <a:buFont typeface="+mj-lt"/>
              <a:buAutoNum type="arabicPeriod"/>
            </a:pPr>
            <a:r>
              <a:rPr lang="en-US" sz="1800" dirty="0"/>
              <a:t>You must call the eRA Commons </a:t>
            </a:r>
            <a:r>
              <a:rPr lang="en-US" sz="1800" dirty="0" err="1"/>
              <a:t>HelpDesk</a:t>
            </a:r>
            <a:r>
              <a:rPr lang="en-US" sz="1800" dirty="0"/>
              <a:t> at 1-866-504-9552 if you need help.</a:t>
            </a:r>
          </a:p>
          <a:p>
            <a:pPr marL="0" indent="0">
              <a:buNone/>
            </a:pPr>
            <a:endParaRPr lang="en-US" sz="1800"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36</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539599BE-2005-1572-B36B-2F7F778007CA}"/>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8218343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Verification of a Person’s Identity on Federal System for Award Management (SAM) </a:t>
            </a:r>
          </a:p>
        </p:txBody>
      </p:sp>
      <p:sp>
        <p:nvSpPr>
          <p:cNvPr id="3" name="Content Placeholder 2"/>
          <p:cNvSpPr>
            <a:spLocks noGrp="1"/>
          </p:cNvSpPr>
          <p:nvPr>
            <p:ph idx="1"/>
          </p:nvPr>
        </p:nvSpPr>
        <p:spPr>
          <a:xfrm>
            <a:off x="533400" y="1828800"/>
            <a:ext cx="7848600" cy="3962400"/>
          </a:xfrm>
        </p:spPr>
        <p:txBody>
          <a:bodyPr/>
          <a:lstStyle/>
          <a:p>
            <a:pPr marL="0" lvl="0" indent="0">
              <a:buNone/>
            </a:pPr>
            <a:r>
              <a:rPr lang="en-US" sz="1800" dirty="0"/>
              <a:t>Occasionally we receive notifications from NIH to verify if one of our investigators is not barred from receiving Federal funds. We must confirm that the name of a person(s) appears on SAM in not the same person at Einstein. To verify this, please follow the following procedure:</a:t>
            </a:r>
          </a:p>
          <a:p>
            <a:pPr lvl="0">
              <a:buFont typeface="+mj-lt"/>
              <a:buAutoNum type="arabicPeriod"/>
            </a:pPr>
            <a:r>
              <a:rPr lang="en-US" sz="1800" dirty="0"/>
              <a:t>Please go to SAM website (</a:t>
            </a:r>
            <a:r>
              <a:rPr lang="en-US" sz="1800" u="sng" dirty="0">
                <a:hlinkClick r:id="rId2"/>
              </a:rPr>
              <a:t>www.SAM.gov</a:t>
            </a:r>
            <a:r>
              <a:rPr lang="en-US" sz="1800" dirty="0"/>
              <a:t>)</a:t>
            </a:r>
          </a:p>
          <a:p>
            <a:pPr lvl="0">
              <a:buFont typeface="+mj-lt"/>
              <a:buAutoNum type="arabicPeriod"/>
            </a:pPr>
            <a:r>
              <a:rPr lang="en-US" sz="1800" dirty="0"/>
              <a:t>Click on the looking glass on right under Search Records</a:t>
            </a:r>
          </a:p>
          <a:p>
            <a:pPr lvl="0">
              <a:buFont typeface="+mj-lt"/>
              <a:buAutoNum type="arabicPeriod"/>
            </a:pPr>
            <a:r>
              <a:rPr lang="en-US" sz="1800" dirty="0"/>
              <a:t>Enter the name you want to search in the text box (i.e., Enter your specific search term) on the new page under the Quick Search tab</a:t>
            </a:r>
          </a:p>
          <a:p>
            <a:pPr lvl="0">
              <a:buFont typeface="+mj-lt"/>
              <a:buAutoNum type="arabicPeriod"/>
            </a:pPr>
            <a:r>
              <a:rPr lang="en-US" sz="1800" dirty="0"/>
              <a:t>Name(s) appear on a new page, and click on right on the tab, View Details</a:t>
            </a:r>
          </a:p>
          <a:p>
            <a:pPr>
              <a:buFont typeface="+mj-lt"/>
              <a:buAutoNum type="arabicPeriod"/>
            </a:pPr>
            <a:r>
              <a:rPr lang="en-US" sz="1800" dirty="0"/>
              <a:t>Now, determine if it the same person that we have here at Einstein. Then send me an email confirming it. I will review it and notify NIH our findings.</a:t>
            </a:r>
          </a:p>
          <a:p>
            <a:endParaRPr lang="en-US"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37</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704F6659-AEF8-7C60-9DFA-FBB82AA5BF58}"/>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645713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Extension of ESI Status Due to COVID-19</a:t>
            </a:r>
          </a:p>
        </p:txBody>
      </p:sp>
      <p:sp>
        <p:nvSpPr>
          <p:cNvPr id="3" name="Content Placeholder 2"/>
          <p:cNvSpPr>
            <a:spLocks noGrp="1"/>
          </p:cNvSpPr>
          <p:nvPr>
            <p:ph idx="1"/>
          </p:nvPr>
        </p:nvSpPr>
        <p:spPr>
          <a:xfrm>
            <a:off x="685800" y="1981200"/>
            <a:ext cx="7772400" cy="3657600"/>
          </a:xfrm>
        </p:spPr>
        <p:txBody>
          <a:bodyPr/>
          <a:lstStyle/>
          <a:p>
            <a:r>
              <a:rPr lang="en-US" sz="2000" dirty="0"/>
              <a:t>The ESI status be extended due to disruptions from COVID-19. Be sure to describe the nature of the disruption to your research in your ESI extension request. We suggest you submit the request once you know how much research time was lost, unless your upcoming application deadline is imminent, and an ESI extension is urgently needed. Click the link below for details </a:t>
            </a:r>
            <a:r>
              <a:rPr lang="en-US" sz="2000" u="sng" dirty="0">
                <a:hlinkClick r:id="rId2"/>
              </a:rPr>
              <a:t>https://nexus.od.nih.gov/all/2020/04/09/can-esi-status-be-extended-due-to-disruptions-from-covid-19/</a:t>
            </a:r>
            <a:endParaRPr lang="en-US" sz="2000" dirty="0"/>
          </a:p>
          <a:p>
            <a:endParaRPr lang="en-US" dirty="0"/>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38</a:t>
            </a:fld>
            <a:endParaRPr lang="en-US" altLang="en-US" sz="110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C2060279-7B0F-F55C-C810-594D34595708}"/>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64882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3C1EF-AC2F-A8BE-FDC9-06F958D390DB}"/>
              </a:ext>
            </a:extLst>
          </p:cNvPr>
          <p:cNvSpPr>
            <a:spLocks noGrp="1"/>
          </p:cNvSpPr>
          <p:nvPr>
            <p:ph type="title"/>
          </p:nvPr>
        </p:nvSpPr>
        <p:spPr/>
        <p:txBody>
          <a:bodyPr/>
          <a:lstStyle/>
          <a:p>
            <a:pPr algn="ctr"/>
            <a:r>
              <a:rPr lang="en-US" dirty="0"/>
              <a:t>Updates…</a:t>
            </a:r>
          </a:p>
        </p:txBody>
      </p:sp>
      <p:sp>
        <p:nvSpPr>
          <p:cNvPr id="3" name="Content Placeholder 2">
            <a:extLst>
              <a:ext uri="{FF2B5EF4-FFF2-40B4-BE49-F238E27FC236}">
                <a16:creationId xmlns:a16="http://schemas.microsoft.com/office/drawing/2014/main" id="{F6519612-4BA4-D772-5D3C-6C3F32F548C2}"/>
              </a:ext>
            </a:extLst>
          </p:cNvPr>
          <p:cNvSpPr>
            <a:spLocks noGrp="1"/>
          </p:cNvSpPr>
          <p:nvPr>
            <p:ph idx="1"/>
          </p:nvPr>
        </p:nvSpPr>
        <p:spPr>
          <a:xfrm>
            <a:off x="609600" y="1828800"/>
            <a:ext cx="7924800" cy="3886200"/>
          </a:xfrm>
        </p:spPr>
        <p:txBody>
          <a:bodyPr/>
          <a:lstStyle/>
          <a:p>
            <a:r>
              <a:rPr lang="en-US" sz="2000" u="sng" dirty="0">
                <a:hlinkClick r:id="rId2" tooltip="Original URL: https://lnks.gd/l/eyJhbGciOiJIUzI1NiJ9.eyJidWxsZXRpbl9saW5rX2lkIjoxMTAsInVyaSI6ImJwMjpjbGljayIsImJ1bGxldGluX2lkIjoiMjAyMjA4MDguNjE5NTk0MzEiLCJ1cmwiOiJodHRwczovL25leHVzLm9kLm5paC5nb3YvYWxsLzIwMjIvMDgvMDgvZm9ybXMtaC1jb21pbmctZm9yLWphbnVhcnktMj"/>
              </a:rPr>
              <a:t>FORMS-H Coming for January 2023 Due Dates</a:t>
            </a:r>
            <a:r>
              <a:rPr lang="en-US" sz="2000" dirty="0"/>
              <a:t>: Applicants applying to NIH funding opportunities with due dates on or after January 25, 2023 must use updated application forms and instructions identified with a Competition ID of “FORMS-H.”</a:t>
            </a:r>
          </a:p>
          <a:p>
            <a:pPr lvl="0"/>
            <a:r>
              <a:rPr lang="en-US" sz="2000" dirty="0" err="1"/>
              <a:t>FastLane</a:t>
            </a:r>
            <a:r>
              <a:rPr lang="en-US" sz="2000" dirty="0"/>
              <a:t> is retiring. </a:t>
            </a:r>
            <a:r>
              <a:rPr lang="en-US" altLang="en-US" sz="2000" dirty="0"/>
              <a:t>We must use Research.gov. Last day applications can be submitted through Fastlane is January 27, 2023.</a:t>
            </a:r>
            <a:endParaRPr lang="en-US" sz="1800" dirty="0"/>
          </a:p>
        </p:txBody>
      </p:sp>
      <p:sp>
        <p:nvSpPr>
          <p:cNvPr id="4" name="Slide Number Placeholder 3">
            <a:extLst>
              <a:ext uri="{FF2B5EF4-FFF2-40B4-BE49-F238E27FC236}">
                <a16:creationId xmlns:a16="http://schemas.microsoft.com/office/drawing/2014/main" id="{CDE6DE04-7528-52DD-CABF-F08A351FF312}"/>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3</a:t>
            </a:fld>
            <a:endParaRPr lang="en-US" altLang="en-US" sz="1100">
              <a:solidFill>
                <a:srgbClr val="383272"/>
              </a:solidFill>
            </a:endParaRPr>
          </a:p>
        </p:txBody>
      </p:sp>
      <p:sp>
        <p:nvSpPr>
          <p:cNvPr id="5" name="Date Placeholder 4">
            <a:extLst>
              <a:ext uri="{FF2B5EF4-FFF2-40B4-BE49-F238E27FC236}">
                <a16:creationId xmlns:a16="http://schemas.microsoft.com/office/drawing/2014/main" id="{E97EA0FB-4B06-265E-4DA4-5FDE74408DD9}"/>
              </a:ext>
            </a:extLst>
          </p:cNvPr>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1FD8F005-0950-8EB0-CF51-EB72451C99FB}"/>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9871345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algn="ctr"/>
            <a:br>
              <a:rPr lang="en-US" altLang="en-US" dirty="0"/>
            </a:br>
            <a:r>
              <a:rPr lang="en-US" altLang="en-US" dirty="0"/>
              <a:t>Extension of Post-Award Financial and Other Reporting</a:t>
            </a:r>
            <a:br>
              <a:rPr lang="en-US" altLang="en-US" dirty="0"/>
            </a:br>
            <a:endParaRPr lang="en-US" altLang="en-US" dirty="0"/>
          </a:p>
        </p:txBody>
      </p:sp>
      <p:sp>
        <p:nvSpPr>
          <p:cNvPr id="66563" name="Content Placeholder 2"/>
          <p:cNvSpPr>
            <a:spLocks noGrp="1"/>
          </p:cNvSpPr>
          <p:nvPr>
            <p:ph idx="1"/>
          </p:nvPr>
        </p:nvSpPr>
        <p:spPr>
          <a:xfrm>
            <a:off x="685800" y="1981200"/>
            <a:ext cx="7924800" cy="3733800"/>
          </a:xfrm>
        </p:spPr>
        <p:txBody>
          <a:bodyPr/>
          <a:lstStyle/>
          <a:p>
            <a:r>
              <a:rPr lang="en-US" altLang="en-US" sz="2000" dirty="0"/>
              <a:t>If you are unable to complete and submit financial and Research Progress Performance Reports (RPPR) by the scheduled due date, due to the effects of COVID-19, please be sure to contact the assigned grants management and/or program official to let them know the reports will be late.</a:t>
            </a:r>
          </a:p>
          <a:p>
            <a:pPr marL="0" indent="0">
              <a:buNone/>
            </a:pPr>
            <a:endParaRPr lang="en-US" altLang="en-US" sz="2000" dirty="0"/>
          </a:p>
          <a:p>
            <a:r>
              <a:rPr lang="en-US" altLang="en-US" sz="2000" dirty="0"/>
              <a:t>NIH will accept these late reports but will delay issuing grant awards until the reports are received and accepted by the appropriate Institute or Center (IC).</a:t>
            </a:r>
          </a:p>
          <a:p>
            <a:endParaRPr lang="en-US" altLang="en-US" sz="2000" dirty="0"/>
          </a:p>
        </p:txBody>
      </p:sp>
      <p:sp>
        <p:nvSpPr>
          <p:cNvPr id="6656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19912622-0C65-48C4-A8A6-BC3AABD2478F}" type="slidenum">
              <a:rPr lang="en-US" altLang="en-US" sz="1100" smtClean="0">
                <a:solidFill>
                  <a:schemeClr val="bg1"/>
                </a:solidFill>
              </a:rPr>
              <a:pPr>
                <a:spcBef>
                  <a:spcPct val="0"/>
                </a:spcBef>
                <a:buClrTx/>
                <a:buFontTx/>
                <a:buNone/>
              </a:pPr>
              <a:t>39</a:t>
            </a:fld>
            <a:endParaRPr lang="en-US" altLang="en-US" sz="1100">
              <a:solidFill>
                <a:srgbClr val="383272"/>
              </a:solidFill>
            </a:endParaRPr>
          </a:p>
        </p:txBody>
      </p:sp>
      <p:sp>
        <p:nvSpPr>
          <p:cNvPr id="66565" name="Date Placeholder 4"/>
          <p:cNvSpPr>
            <a:spLocks noGrp="1"/>
          </p:cNvSpPr>
          <p:nvPr>
            <p:ph type="dt" sz="half"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fld id="{91A64A07-EB21-4F72-8790-0ADBEC81AB0B}" type="datetime1">
              <a:rPr lang="en-US" altLang="en-US" sz="1200" smtClean="0">
                <a:solidFill>
                  <a:schemeClr val="bg1"/>
                </a:solidFill>
              </a:rPr>
              <a:pPr>
                <a:spcBef>
                  <a:spcPct val="0"/>
                </a:spcBef>
                <a:buClrTx/>
                <a:buFontTx/>
                <a:buNone/>
              </a:pPr>
              <a:t>9/29/23</a:t>
            </a:fld>
            <a:endParaRPr lang="en-US" altLang="en-US" sz="1200">
              <a:solidFill>
                <a:schemeClr val="bg1"/>
              </a:solidFill>
            </a:endParaRPr>
          </a:p>
        </p:txBody>
      </p:sp>
      <p:sp>
        <p:nvSpPr>
          <p:cNvPr id="2" name="TextBox 1">
            <a:extLst>
              <a:ext uri="{FF2B5EF4-FFF2-40B4-BE49-F238E27FC236}">
                <a16:creationId xmlns:a16="http://schemas.microsoft.com/office/drawing/2014/main" id="{E5FE6BB0-F466-985F-799B-A426C9A866F7}"/>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6063572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8670CA6-84D3-4E1B-80ED-B086E7DB66BE}"/>
              </a:ext>
            </a:extLst>
          </p:cNvPr>
          <p:cNvSpPr>
            <a:spLocks noGrp="1"/>
          </p:cNvSpPr>
          <p:nvPr>
            <p:ph type="title"/>
          </p:nvPr>
        </p:nvSpPr>
        <p:spPr>
          <a:xfrm>
            <a:off x="838200" y="457200"/>
            <a:ext cx="7886700" cy="994172"/>
          </a:xfrm>
        </p:spPr>
        <p:txBody>
          <a:bodyPr/>
          <a:lstStyle/>
          <a:p>
            <a:pPr algn="ctr"/>
            <a:r>
              <a:rPr lang="en-US" sz="3200" dirty="0"/>
              <a:t>Financial Conflicts of Interest</a:t>
            </a:r>
          </a:p>
        </p:txBody>
      </p:sp>
      <p:sp>
        <p:nvSpPr>
          <p:cNvPr id="10" name="Content Placeholder 9">
            <a:extLst>
              <a:ext uri="{FF2B5EF4-FFF2-40B4-BE49-F238E27FC236}">
                <a16:creationId xmlns:a16="http://schemas.microsoft.com/office/drawing/2014/main" id="{C6F36559-9843-433C-814E-0788308ACC1D}"/>
              </a:ext>
            </a:extLst>
          </p:cNvPr>
          <p:cNvSpPr>
            <a:spLocks noGrp="1"/>
          </p:cNvSpPr>
          <p:nvPr>
            <p:ph idx="1"/>
          </p:nvPr>
        </p:nvSpPr>
        <p:spPr>
          <a:xfrm>
            <a:off x="533400" y="1828800"/>
            <a:ext cx="7981950" cy="3962400"/>
          </a:xfrm>
        </p:spPr>
        <p:txBody>
          <a:bodyPr>
            <a:normAutofit fontScale="85000" lnSpcReduction="20000"/>
          </a:bodyPr>
          <a:lstStyle/>
          <a:p>
            <a:pPr>
              <a:spcBef>
                <a:spcPts val="0"/>
              </a:spcBef>
              <a:spcAft>
                <a:spcPts val="450"/>
              </a:spcAft>
            </a:pPr>
            <a:r>
              <a:rPr lang="en-US" dirty="0"/>
              <a:t>Investigators or Key Personnel must disclose their significant financial interests to their institution.</a:t>
            </a:r>
          </a:p>
          <a:p>
            <a:pPr>
              <a:spcBef>
                <a:spcPts val="0"/>
              </a:spcBef>
              <a:spcAft>
                <a:spcPts val="450"/>
              </a:spcAft>
            </a:pPr>
            <a:r>
              <a:rPr lang="en-US" dirty="0"/>
              <a:t>FCOI requirement includes financial interests received from a foreign entity:</a:t>
            </a:r>
          </a:p>
          <a:p>
            <a:pPr lvl="1">
              <a:spcBef>
                <a:spcPts val="0"/>
              </a:spcBef>
              <a:spcAft>
                <a:spcPts val="450"/>
              </a:spcAft>
            </a:pPr>
            <a:r>
              <a:rPr lang="en-US" sz="2400" dirty="0"/>
              <a:t>Provided details on in-kind contributions, defined “gifts,” and outlined the purpose of the bio-sketch. </a:t>
            </a:r>
          </a:p>
          <a:p>
            <a:pPr lvl="1">
              <a:spcBef>
                <a:spcPts val="450"/>
              </a:spcBef>
              <a:spcAft>
                <a:spcPts val="450"/>
              </a:spcAft>
            </a:pPr>
            <a:r>
              <a:rPr lang="en-US" sz="2400" dirty="0"/>
              <a:t>Updated application forms and instructions for Bio-sketch and Other Support </a:t>
            </a:r>
          </a:p>
          <a:p>
            <a:pPr lvl="1">
              <a:spcBef>
                <a:spcPts val="450"/>
              </a:spcBef>
              <a:spcAft>
                <a:spcPts val="450"/>
              </a:spcAft>
            </a:pPr>
            <a:r>
              <a:rPr lang="en-US" sz="2400" dirty="0"/>
              <a:t>Updated data format and data collections in collaboration with NSF to reduce applicant and recipient burden</a:t>
            </a:r>
          </a:p>
          <a:p>
            <a:pPr marL="0" indent="0">
              <a:spcBef>
                <a:spcPts val="0"/>
              </a:spcBef>
              <a:spcAft>
                <a:spcPts val="450"/>
              </a:spcAft>
              <a:buNone/>
            </a:pPr>
            <a:r>
              <a:rPr lang="en-US" dirty="0"/>
              <a:t>Note: It is separate and distinct from other support and foreign components</a:t>
            </a:r>
            <a:endParaRPr lang="en-US" sz="1900" dirty="0"/>
          </a:p>
          <a:p>
            <a:pPr marL="0" indent="0">
              <a:spcBef>
                <a:spcPts val="0"/>
              </a:spcBef>
              <a:spcAft>
                <a:spcPts val="450"/>
              </a:spcAft>
              <a:buNone/>
            </a:pPr>
            <a:r>
              <a:rPr lang="en-US" sz="1900" dirty="0">
                <a:hlinkClick r:id="rId3"/>
              </a:rPr>
              <a:t>https://grants.nih.gov/grants/guide/notice-files/NOT-OD-21-073.html</a:t>
            </a:r>
            <a:endParaRPr lang="en-US" sz="1900" dirty="0"/>
          </a:p>
          <a:p>
            <a:pPr marL="0">
              <a:lnSpc>
                <a:spcPct val="107000"/>
              </a:lnSpc>
              <a:spcBef>
                <a:spcPts val="0"/>
              </a:spcBef>
              <a:spcAft>
                <a:spcPts val="0"/>
              </a:spcAft>
            </a:pPr>
            <a:endParaRPr lang="en-US" dirty="0">
              <a:ea typeface="Calibri" panose="020F0502020204030204" pitchFamily="34" charset="0"/>
              <a:cs typeface="Times New Roman" panose="02020603050405020304" pitchFamily="18" charset="0"/>
            </a:endParaRPr>
          </a:p>
          <a:p>
            <a:pPr marL="0" indent="0">
              <a:buNone/>
            </a:pPr>
            <a:endParaRPr lang="en-US" dirty="0"/>
          </a:p>
        </p:txBody>
      </p:sp>
      <p:sp>
        <p:nvSpPr>
          <p:cNvPr id="5" name="Slide Number Placeholder">
            <a:extLst>
              <a:ext uri="{FF2B5EF4-FFF2-40B4-BE49-F238E27FC236}">
                <a16:creationId xmlns:a16="http://schemas.microsoft.com/office/drawing/2014/main" id="{FD05E8C9-A299-4D7A-AA21-CBC12B6FDD8E}"/>
              </a:ext>
            </a:extLst>
          </p:cNvPr>
          <p:cNvSpPr>
            <a:spLocks noGrp="1"/>
          </p:cNvSpPr>
          <p:nvPr>
            <p:ph type="sldNum" sz="quarter" idx="10"/>
          </p:nvPr>
        </p:nvSpPr>
        <p:spPr>
          <a:xfrm>
            <a:off x="6492240" y="5624513"/>
            <a:ext cx="2057400" cy="273844"/>
          </a:xfrm>
          <a:prstGeom prst="rect">
            <a:avLst/>
          </a:prstGeom>
        </p:spPr>
        <p:txBody>
          <a:bodyPr/>
          <a:lstStyle>
            <a:lvl1pPr>
              <a:defRPr sz="900">
                <a:solidFill>
                  <a:schemeClr val="bg1"/>
                </a:solidFill>
                <a:latin typeface="Open Sans ExtraBold" panose="020B0906030804020204" pitchFamily="34" charset="0"/>
                <a:ea typeface="Open Sans ExtraBold" panose="020B0906030804020204" pitchFamily="34" charset="0"/>
                <a:cs typeface="Open Sans ExtraBold" panose="020B0906030804020204" pitchFamily="34" charset="0"/>
              </a:defRPr>
            </a:lvl1pPr>
          </a:lstStyle>
          <a:p>
            <a:fld id="{A7DDB576-49B3-42E2-89EA-6E35EA8EF806}" type="slidenum">
              <a:rPr lang="en-US" smtClean="0"/>
              <a:pPr/>
              <a:t>40</a:t>
            </a:fld>
            <a:endParaRPr lang="en-US" dirty="0"/>
          </a:p>
        </p:txBody>
      </p:sp>
      <p:sp>
        <p:nvSpPr>
          <p:cNvPr id="3" name="TextBox 2">
            <a:extLst>
              <a:ext uri="{FF2B5EF4-FFF2-40B4-BE49-F238E27FC236}">
                <a16:creationId xmlns:a16="http://schemas.microsoft.com/office/drawing/2014/main" id="{4E26774A-ABB8-C0E2-73EE-7B3909DFF68E}"/>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ustDataLst>
      <p:tags r:id="rId1"/>
    </p:custDataLst>
    <p:extLst>
      <p:ext uri="{BB962C8B-B14F-4D97-AF65-F5344CB8AC3E}">
        <p14:creationId xmlns:p14="http://schemas.microsoft.com/office/powerpoint/2010/main" val="7477732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Foreign Financial Conflict of interests</a:t>
            </a:r>
          </a:p>
        </p:txBody>
      </p:sp>
      <p:sp>
        <p:nvSpPr>
          <p:cNvPr id="3" name="Content Placeholder 2"/>
          <p:cNvSpPr>
            <a:spLocks noGrp="1"/>
          </p:cNvSpPr>
          <p:nvPr>
            <p:ph idx="1"/>
          </p:nvPr>
        </p:nvSpPr>
        <p:spPr>
          <a:xfrm>
            <a:off x="533400" y="1828800"/>
            <a:ext cx="8077200" cy="3962400"/>
          </a:xfrm>
        </p:spPr>
        <p:txBody>
          <a:bodyPr/>
          <a:lstStyle/>
          <a:p>
            <a:pPr marL="457200" lvl="0" indent="-457200">
              <a:buFont typeface="+mj-lt"/>
              <a:buAutoNum type="arabicPeriod"/>
            </a:pPr>
            <a:r>
              <a:rPr lang="en-US" sz="2000" dirty="0"/>
              <a:t>We must disclose all research funds, resources and other support to our research in grant applications in Research Support, Other Support Page during JIT, and RPPR submissions. </a:t>
            </a:r>
            <a:r>
              <a:rPr lang="en-US" sz="1600" dirty="0"/>
              <a:t>(</a:t>
            </a:r>
            <a:r>
              <a:rPr lang="en-US" sz="1600" u="sng" dirty="0">
                <a:hlinkClick r:id="rId2"/>
              </a:rPr>
              <a:t>https://grants.nih.gov/grants/guide/notice-files/NOT-OD-19-114.html</a:t>
            </a:r>
            <a:r>
              <a:rPr lang="en-US" sz="1600" dirty="0"/>
              <a:t>). </a:t>
            </a:r>
            <a:r>
              <a:rPr lang="en-US" sz="2000" dirty="0"/>
              <a:t> </a:t>
            </a:r>
          </a:p>
          <a:p>
            <a:pPr marL="457200" indent="-457200">
              <a:buFont typeface="+mj-lt"/>
              <a:buAutoNum type="arabicPeriod"/>
            </a:pPr>
            <a:r>
              <a:rPr lang="en-US" sz="2000" dirty="0"/>
              <a:t>Please use the table found on the link for determining reporting requirements (</a:t>
            </a:r>
            <a:r>
              <a:rPr lang="en-US" sz="1600" u="sng" dirty="0">
                <a:hlinkClick r:id="rId3"/>
              </a:rPr>
              <a:t>https://grants.nih.gov/policy/protecting-innovation.htm</a:t>
            </a:r>
            <a:r>
              <a:rPr lang="en-US" sz="1600" u="sng" dirty="0"/>
              <a:t>)</a:t>
            </a:r>
            <a:r>
              <a:rPr lang="en-US" sz="1600" dirty="0"/>
              <a:t>. </a:t>
            </a:r>
            <a:r>
              <a:rPr lang="en-US" sz="2000" dirty="0"/>
              <a:t>Submit the information to the PO of your Federal grant(s) with grant # through OGS. </a:t>
            </a:r>
          </a:p>
          <a:p>
            <a:pPr marL="457200" indent="-457200">
              <a:buFont typeface="+mj-lt"/>
              <a:buAutoNum type="arabicPeriod"/>
            </a:pPr>
            <a:r>
              <a:rPr lang="en-US" sz="2000" dirty="0"/>
              <a:t>In addition, you need to report this in your RPPR, Check “Yes” on Section D.2c on the form and upload the document describing the change in other support (even if we emailed it to the PO).</a:t>
            </a:r>
          </a:p>
          <a:p>
            <a:endParaRPr lang="en-US" sz="2000" dirty="0"/>
          </a:p>
        </p:txBody>
      </p:sp>
      <p:sp>
        <p:nvSpPr>
          <p:cNvPr id="4" name="Slide Number Placeholder 3"/>
          <p:cNvSpPr>
            <a:spLocks noGrp="1"/>
          </p:cNvSpPr>
          <p:nvPr>
            <p:ph type="sldNum" sz="quarter" idx="10"/>
          </p:nvPr>
        </p:nvSpPr>
        <p:spPr/>
        <p:txBody>
          <a:bodyPr/>
          <a:lstStyle/>
          <a:p>
            <a:pPr>
              <a:defRPr/>
            </a:pPr>
            <a:r>
              <a:rPr lang="en-US" altLang="en-US" dirty="0"/>
              <a:t>  </a:t>
            </a:r>
            <a:r>
              <a:rPr lang="en-US" altLang="en-US" dirty="0">
                <a:solidFill>
                  <a:srgbClr val="8FBEDC"/>
                </a:solidFill>
              </a:rPr>
              <a:t>| </a:t>
            </a:r>
            <a:r>
              <a:rPr lang="en-US" altLang="en-US" sz="1100" dirty="0">
                <a:solidFill>
                  <a:schemeClr val="tx1"/>
                </a:solidFill>
              </a:rPr>
              <a:t> </a:t>
            </a:r>
            <a:fld id="{4D32706A-2C57-4F4A-9640-E1CC454F93C3}" type="slidenum">
              <a:rPr lang="en-US" altLang="en-US" sz="1100" smtClean="0"/>
              <a:pPr>
                <a:defRPr/>
              </a:pPr>
              <a:t>41</a:t>
            </a:fld>
            <a:endParaRPr lang="en-US" altLang="en-US" sz="1100" dirty="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2F69F9D2-277D-077E-567E-B6725A31B59A}"/>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4324342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8670CA6-84D3-4E1B-80ED-B086E7DB66BE}"/>
              </a:ext>
            </a:extLst>
          </p:cNvPr>
          <p:cNvSpPr>
            <a:spLocks noGrp="1"/>
          </p:cNvSpPr>
          <p:nvPr>
            <p:ph type="title"/>
          </p:nvPr>
        </p:nvSpPr>
        <p:spPr/>
        <p:txBody>
          <a:bodyPr/>
          <a:lstStyle/>
          <a:p>
            <a:pPr algn="ctr"/>
            <a:r>
              <a:rPr lang="en-US" dirty="0"/>
              <a:t>Revised Other Support</a:t>
            </a:r>
          </a:p>
        </p:txBody>
      </p:sp>
      <p:sp>
        <p:nvSpPr>
          <p:cNvPr id="3" name="Content Placeholder">
            <a:extLst>
              <a:ext uri="{FF2B5EF4-FFF2-40B4-BE49-F238E27FC236}">
                <a16:creationId xmlns:a16="http://schemas.microsoft.com/office/drawing/2014/main" id="{582114F6-EE58-4FB8-AAE8-0DD30AA5C1B3}"/>
              </a:ext>
            </a:extLst>
          </p:cNvPr>
          <p:cNvSpPr>
            <a:spLocks noGrp="1"/>
          </p:cNvSpPr>
          <p:nvPr>
            <p:ph idx="1"/>
          </p:nvPr>
        </p:nvSpPr>
        <p:spPr>
          <a:xfrm>
            <a:off x="628650" y="2125267"/>
            <a:ext cx="7886700" cy="3636168"/>
          </a:xfrm>
        </p:spPr>
        <p:txBody>
          <a:bodyPr/>
          <a:lstStyle/>
          <a:p>
            <a:pPr>
              <a:spcBef>
                <a:spcPts val="450"/>
              </a:spcBef>
              <a:spcAft>
                <a:spcPts val="450"/>
              </a:spcAft>
              <a:buFont typeface="Arial" panose="020B0604020202020204" pitchFamily="34" charset="0"/>
              <a:buChar char="•"/>
            </a:pPr>
            <a:r>
              <a:rPr lang="en-US" sz="2000" b="1" dirty="0"/>
              <a:t>Definition of gift: </a:t>
            </a:r>
            <a:r>
              <a:rPr lang="en-US" sz="2000" dirty="0"/>
              <a:t>Gifts are resources provided where there is no expectation of anything in return (e.g. time, services, specific research activities, money…). These need not to be included.</a:t>
            </a:r>
          </a:p>
          <a:p>
            <a:pPr marL="0" indent="0">
              <a:spcBef>
                <a:spcPts val="450"/>
              </a:spcBef>
              <a:spcAft>
                <a:spcPts val="450"/>
              </a:spcAft>
              <a:buNone/>
            </a:pPr>
            <a:endParaRPr lang="en-US" sz="2000" dirty="0"/>
          </a:p>
          <a:p>
            <a:pPr>
              <a:spcBef>
                <a:spcPts val="450"/>
              </a:spcBef>
              <a:spcAft>
                <a:spcPts val="450"/>
              </a:spcAft>
              <a:buFont typeface="Arial" panose="020B0604020202020204" pitchFamily="34" charset="0"/>
              <a:buChar char="•"/>
            </a:pPr>
            <a:r>
              <a:rPr lang="en-US" sz="2000" b="1" dirty="0"/>
              <a:t>Expectations for reporting in-kind resources: </a:t>
            </a:r>
            <a:r>
              <a:rPr lang="en-US" sz="2000" dirty="0"/>
              <a:t>in-kind contributions, e.g., office/laboratory space, equipment, supplies, employees, students. If the time commitment or dollar value of the in-kind contribution is not readily ascertainable, the recipient must provide reasonable estimates. </a:t>
            </a:r>
          </a:p>
          <a:p>
            <a:r>
              <a:rPr lang="en-US" sz="1800" dirty="0">
                <a:hlinkClick r:id="rId3"/>
              </a:rPr>
              <a:t>https://grants.nih.gov/grants/forms/othersupport.htm</a:t>
            </a:r>
            <a:endParaRPr lang="en-US" sz="1800" dirty="0"/>
          </a:p>
          <a:p>
            <a:endParaRPr lang="en-US" dirty="0"/>
          </a:p>
        </p:txBody>
      </p:sp>
      <p:sp>
        <p:nvSpPr>
          <p:cNvPr id="5" name="Slide Number Placeholder">
            <a:extLst>
              <a:ext uri="{FF2B5EF4-FFF2-40B4-BE49-F238E27FC236}">
                <a16:creationId xmlns:a16="http://schemas.microsoft.com/office/drawing/2014/main" id="{FD05E8C9-A299-4D7A-AA21-CBC12B6FDD8E}"/>
              </a:ext>
            </a:extLst>
          </p:cNvPr>
          <p:cNvSpPr>
            <a:spLocks noGrp="1"/>
          </p:cNvSpPr>
          <p:nvPr>
            <p:ph type="sldNum" sz="quarter" idx="10"/>
          </p:nvPr>
        </p:nvSpPr>
        <p:spPr>
          <a:xfrm>
            <a:off x="6492240" y="5624513"/>
            <a:ext cx="2057400" cy="273844"/>
          </a:xfrm>
          <a:prstGeom prst="rect">
            <a:avLst/>
          </a:prstGeom>
        </p:spPr>
        <p:txBody>
          <a:bodyPr/>
          <a:lstStyle>
            <a:lvl1pPr>
              <a:defRPr sz="900">
                <a:solidFill>
                  <a:schemeClr val="bg1"/>
                </a:solidFill>
                <a:latin typeface="Open Sans ExtraBold" panose="020B0906030804020204" pitchFamily="34" charset="0"/>
                <a:ea typeface="Open Sans ExtraBold" panose="020B0906030804020204" pitchFamily="34" charset="0"/>
                <a:cs typeface="Open Sans ExtraBold" panose="020B0906030804020204" pitchFamily="34" charset="0"/>
              </a:defRPr>
            </a:lvl1pPr>
          </a:lstStyle>
          <a:p>
            <a:fld id="{A7DDB576-49B3-42E2-89EA-6E35EA8EF806}" type="slidenum">
              <a:rPr lang="en-US" smtClean="0"/>
              <a:pPr/>
              <a:t>42</a:t>
            </a:fld>
            <a:endParaRPr lang="en-US" dirty="0"/>
          </a:p>
        </p:txBody>
      </p:sp>
      <p:sp>
        <p:nvSpPr>
          <p:cNvPr id="4" name="TextBox 3">
            <a:extLst>
              <a:ext uri="{FF2B5EF4-FFF2-40B4-BE49-F238E27FC236}">
                <a16:creationId xmlns:a16="http://schemas.microsoft.com/office/drawing/2014/main" id="{1D154E40-F485-79C1-4F47-23AFC12465F5}"/>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ustDataLst>
      <p:tags r:id="rId1"/>
    </p:custDataLst>
    <p:extLst>
      <p:ext uri="{BB962C8B-B14F-4D97-AF65-F5344CB8AC3E}">
        <p14:creationId xmlns:p14="http://schemas.microsoft.com/office/powerpoint/2010/main" val="3301155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8670CA6-84D3-4E1B-80ED-B086E7DB66BE}"/>
              </a:ext>
            </a:extLst>
          </p:cNvPr>
          <p:cNvSpPr>
            <a:spLocks noGrp="1"/>
          </p:cNvSpPr>
          <p:nvPr>
            <p:ph type="title"/>
          </p:nvPr>
        </p:nvSpPr>
        <p:spPr/>
        <p:txBody>
          <a:bodyPr/>
          <a:lstStyle/>
          <a:p>
            <a:pPr algn="ctr"/>
            <a:r>
              <a:rPr lang="en-US" dirty="0"/>
              <a:t>Other </a:t>
            </a:r>
            <a:r>
              <a:rPr lang="en-US" sz="3200" dirty="0"/>
              <a:t>Support</a:t>
            </a:r>
            <a:r>
              <a:rPr lang="en-US" dirty="0"/>
              <a:t> – Foreign Resources</a:t>
            </a:r>
          </a:p>
        </p:txBody>
      </p:sp>
      <p:sp>
        <p:nvSpPr>
          <p:cNvPr id="3" name="Content Placeholder">
            <a:extLst>
              <a:ext uri="{FF2B5EF4-FFF2-40B4-BE49-F238E27FC236}">
                <a16:creationId xmlns:a16="http://schemas.microsoft.com/office/drawing/2014/main" id="{582114F6-EE58-4FB8-AAE8-0DD30AA5C1B3}"/>
              </a:ext>
            </a:extLst>
          </p:cNvPr>
          <p:cNvSpPr>
            <a:spLocks noGrp="1"/>
          </p:cNvSpPr>
          <p:nvPr>
            <p:ph idx="1"/>
          </p:nvPr>
        </p:nvSpPr>
        <p:spPr>
          <a:xfrm>
            <a:off x="628650" y="1828800"/>
            <a:ext cx="7886700" cy="3932635"/>
          </a:xfrm>
        </p:spPr>
        <p:txBody>
          <a:bodyPr>
            <a:normAutofit fontScale="92500"/>
          </a:bodyPr>
          <a:lstStyle/>
          <a:p>
            <a:pPr>
              <a:spcBef>
                <a:spcPts val="0"/>
              </a:spcBef>
              <a:spcAft>
                <a:spcPts val="450"/>
              </a:spcAft>
              <a:buFont typeface="Wingdings" panose="05000000000000000000" pitchFamily="2" charset="2"/>
              <a:buChar char="§"/>
            </a:pPr>
            <a:r>
              <a:rPr lang="en-US" sz="2200" dirty="0"/>
              <a:t>Applications submitted now may use the revised Other Support pages</a:t>
            </a:r>
          </a:p>
          <a:p>
            <a:pPr marL="0" indent="0">
              <a:spcBef>
                <a:spcPts val="0"/>
              </a:spcBef>
              <a:spcAft>
                <a:spcPts val="450"/>
              </a:spcAft>
              <a:buNone/>
            </a:pPr>
            <a:endParaRPr lang="en-US" sz="2200" dirty="0"/>
          </a:p>
          <a:p>
            <a:pPr>
              <a:spcBef>
                <a:spcPts val="0"/>
              </a:spcBef>
              <a:spcAft>
                <a:spcPts val="450"/>
              </a:spcAft>
              <a:buFont typeface="Wingdings" panose="05000000000000000000" pitchFamily="2" charset="2"/>
              <a:buChar char="§"/>
            </a:pPr>
            <a:r>
              <a:rPr lang="en-US" sz="2200" dirty="0"/>
              <a:t>IC scientific program and grants management staff will review Other Support information before award to ensure the following: </a:t>
            </a:r>
          </a:p>
          <a:p>
            <a:pPr lvl="1">
              <a:spcBef>
                <a:spcPts val="0"/>
              </a:spcBef>
              <a:spcAft>
                <a:spcPts val="450"/>
              </a:spcAft>
              <a:buFont typeface="Wingdings" panose="05000000000000000000" pitchFamily="2" charset="2"/>
              <a:buChar char="§"/>
            </a:pPr>
            <a:r>
              <a:rPr lang="en-US" sz="1900" dirty="0">
                <a:cs typeface="Times New Roman" panose="02020603050405020304" pitchFamily="18" charset="0"/>
              </a:rPr>
              <a:t>Institutions are required to submit copies of foreign contracts and awards for all foreign activities and resources that are reported in Other Support. If they are not in English, recipients must provide translated copies. </a:t>
            </a:r>
          </a:p>
          <a:p>
            <a:pPr marL="0" indent="0">
              <a:spcBef>
                <a:spcPts val="0"/>
              </a:spcBef>
              <a:spcAft>
                <a:spcPts val="450"/>
              </a:spcAft>
              <a:buNone/>
            </a:pPr>
            <a:endParaRPr lang="en-US" sz="1700" dirty="0"/>
          </a:p>
          <a:p>
            <a:r>
              <a:rPr lang="en-US" sz="1600" dirty="0"/>
              <a:t>New Central Email Inbox for Bio-sketch and Other Support Inquiries can be sent to </a:t>
            </a:r>
            <a:r>
              <a:rPr lang="en-US" sz="1600" b="1" dirty="0">
                <a:hlinkClick r:id="rId3"/>
              </a:rPr>
              <a:t>nihosbiosketch@nih.gov</a:t>
            </a:r>
            <a:r>
              <a:rPr lang="en-US" sz="1600" dirty="0"/>
              <a:t>. See </a:t>
            </a:r>
            <a:r>
              <a:rPr lang="en-US" sz="1600" b="1" dirty="0">
                <a:hlinkClick r:id="rId4"/>
              </a:rPr>
              <a:t>NOT-OD-21-122</a:t>
            </a:r>
            <a:r>
              <a:rPr lang="en-US" sz="1600" dirty="0"/>
              <a:t> for details.</a:t>
            </a:r>
            <a:endParaRPr lang="en-US" sz="1875" dirty="0"/>
          </a:p>
        </p:txBody>
      </p:sp>
      <p:sp>
        <p:nvSpPr>
          <p:cNvPr id="5" name="Slide Number Placeholder">
            <a:extLst>
              <a:ext uri="{FF2B5EF4-FFF2-40B4-BE49-F238E27FC236}">
                <a16:creationId xmlns:a16="http://schemas.microsoft.com/office/drawing/2014/main" id="{FD05E8C9-A299-4D7A-AA21-CBC12B6FDD8E}"/>
              </a:ext>
            </a:extLst>
          </p:cNvPr>
          <p:cNvSpPr>
            <a:spLocks noGrp="1"/>
          </p:cNvSpPr>
          <p:nvPr>
            <p:ph type="sldNum" sz="quarter" idx="10"/>
          </p:nvPr>
        </p:nvSpPr>
        <p:spPr>
          <a:xfrm>
            <a:off x="6492240" y="5624513"/>
            <a:ext cx="2057400" cy="273844"/>
          </a:xfrm>
          <a:prstGeom prst="rect">
            <a:avLst/>
          </a:prstGeom>
        </p:spPr>
        <p:txBody>
          <a:bodyPr/>
          <a:lstStyle>
            <a:lvl1pPr>
              <a:defRPr sz="900">
                <a:solidFill>
                  <a:schemeClr val="bg1"/>
                </a:solidFill>
                <a:latin typeface="Open Sans ExtraBold" panose="020B0906030804020204" pitchFamily="34" charset="0"/>
                <a:ea typeface="Open Sans ExtraBold" panose="020B0906030804020204" pitchFamily="34" charset="0"/>
                <a:cs typeface="Open Sans ExtraBold" panose="020B0906030804020204" pitchFamily="34" charset="0"/>
              </a:defRPr>
            </a:lvl1pPr>
          </a:lstStyle>
          <a:p>
            <a:fld id="{A7DDB576-49B3-42E2-89EA-6E35EA8EF806}" type="slidenum">
              <a:rPr lang="en-US" smtClean="0"/>
              <a:pPr/>
              <a:t>43</a:t>
            </a:fld>
            <a:endParaRPr lang="en-US" dirty="0"/>
          </a:p>
        </p:txBody>
      </p:sp>
      <p:sp>
        <p:nvSpPr>
          <p:cNvPr id="4" name="TextBox 3">
            <a:extLst>
              <a:ext uri="{FF2B5EF4-FFF2-40B4-BE49-F238E27FC236}">
                <a16:creationId xmlns:a16="http://schemas.microsoft.com/office/drawing/2014/main" id="{859D07B9-A6D1-FB6E-FDDE-B0FB1F5C7970}"/>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ustDataLst>
      <p:tags r:id="rId1"/>
    </p:custDataLst>
    <p:extLst>
      <p:ext uri="{BB962C8B-B14F-4D97-AF65-F5344CB8AC3E}">
        <p14:creationId xmlns:p14="http://schemas.microsoft.com/office/powerpoint/2010/main" val="32096538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3B959-586C-4BD7-9B34-20C08D307011}"/>
              </a:ext>
            </a:extLst>
          </p:cNvPr>
          <p:cNvSpPr>
            <a:spLocks noGrp="1"/>
          </p:cNvSpPr>
          <p:nvPr>
            <p:ph type="title"/>
          </p:nvPr>
        </p:nvSpPr>
        <p:spPr>
          <a:xfrm>
            <a:off x="762000" y="547261"/>
            <a:ext cx="7886700" cy="994172"/>
          </a:xfrm>
        </p:spPr>
        <p:txBody>
          <a:bodyPr/>
          <a:lstStyle/>
          <a:p>
            <a:pPr algn="ctr"/>
            <a:r>
              <a:rPr lang="en-US" dirty="0"/>
              <a:t>Other </a:t>
            </a:r>
            <a:r>
              <a:rPr lang="en-US" sz="3200" dirty="0"/>
              <a:t>Support</a:t>
            </a:r>
            <a:r>
              <a:rPr lang="en-US" dirty="0"/>
              <a:t> – Format Page (Old and New)</a:t>
            </a:r>
          </a:p>
        </p:txBody>
      </p:sp>
      <p:sp>
        <p:nvSpPr>
          <p:cNvPr id="9" name="Content Placeholder 9">
            <a:extLst>
              <a:ext uri="{FF2B5EF4-FFF2-40B4-BE49-F238E27FC236}">
                <a16:creationId xmlns:a16="http://schemas.microsoft.com/office/drawing/2014/main" id="{0A49ABF4-3E9C-4C84-B355-93B0B95FBF65}"/>
              </a:ext>
            </a:extLst>
          </p:cNvPr>
          <p:cNvSpPr>
            <a:spLocks noGrp="1"/>
          </p:cNvSpPr>
          <p:nvPr>
            <p:ph idx="1"/>
          </p:nvPr>
        </p:nvSpPr>
        <p:spPr>
          <a:xfrm>
            <a:off x="5572377" y="2020780"/>
            <a:ext cx="2942973" cy="3671888"/>
          </a:xfrm>
        </p:spPr>
        <p:txBody>
          <a:bodyPr>
            <a:normAutofit fontScale="85000" lnSpcReduction="10000"/>
          </a:bodyPr>
          <a:lstStyle/>
          <a:p>
            <a:pPr>
              <a:lnSpc>
                <a:spcPct val="120000"/>
              </a:lnSpc>
              <a:spcBef>
                <a:spcPts val="450"/>
              </a:spcBef>
              <a:spcAft>
                <a:spcPts val="900"/>
              </a:spcAft>
            </a:pPr>
            <a:r>
              <a:rPr lang="en-US" sz="2175" dirty="0"/>
              <a:t>Current Other Support format page does not collect structured data or allow recipients to provide detail on in-kind contributions</a:t>
            </a:r>
          </a:p>
          <a:p>
            <a:pPr>
              <a:lnSpc>
                <a:spcPct val="120000"/>
              </a:lnSpc>
              <a:spcBef>
                <a:spcPts val="450"/>
              </a:spcBef>
              <a:spcAft>
                <a:spcPts val="900"/>
              </a:spcAft>
            </a:pPr>
            <a:r>
              <a:rPr lang="en-US" sz="2175" dirty="0"/>
              <a:t>New format page and detailed instructions document have been developed</a:t>
            </a:r>
            <a:endParaRPr lang="en-US" dirty="0"/>
          </a:p>
        </p:txBody>
      </p:sp>
      <p:sp>
        <p:nvSpPr>
          <p:cNvPr id="4" name="Slide Number Placeholder 3">
            <a:extLst>
              <a:ext uri="{FF2B5EF4-FFF2-40B4-BE49-F238E27FC236}">
                <a16:creationId xmlns:a16="http://schemas.microsoft.com/office/drawing/2014/main" id="{5977F13F-8E88-4A10-8EEE-77E063F76F09}"/>
              </a:ext>
            </a:extLst>
          </p:cNvPr>
          <p:cNvSpPr>
            <a:spLocks noGrp="1"/>
          </p:cNvSpPr>
          <p:nvPr>
            <p:ph type="sldNum" sz="quarter" idx="10"/>
          </p:nvPr>
        </p:nvSpPr>
        <p:spPr>
          <a:xfrm>
            <a:off x="6457950" y="5624513"/>
            <a:ext cx="2057400" cy="273844"/>
          </a:xfrm>
          <a:prstGeom prst="rect">
            <a:avLst/>
          </a:prstGeom>
        </p:spPr>
        <p:txBody>
          <a:bodyPr vert="horz" wrap="square" lIns="68580" tIns="34290" rIns="68580" bIns="34290" numCol="1" rtlCol="0" anchor="ctr" anchorCtr="0" compatLnSpc="1">
            <a:prstTxWarp prst="textNoShape">
              <a:avLst/>
            </a:prstTxWarp>
          </a:bodyP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86D6EEEC-8A5C-427F-A75F-B85A794084FA}" type="slidenum">
              <a:rPr lang="en-US" smtClean="0"/>
              <a:pPr/>
              <a:t>44</a:t>
            </a:fld>
            <a:endParaRPr lang="en-US" dirty="0"/>
          </a:p>
        </p:txBody>
      </p:sp>
      <p:pic>
        <p:nvPicPr>
          <p:cNvPr id="3" name="Picture 2">
            <a:extLst>
              <a:ext uri="{FF2B5EF4-FFF2-40B4-BE49-F238E27FC236}">
                <a16:creationId xmlns:a16="http://schemas.microsoft.com/office/drawing/2014/main" id="{D6CDE76A-0C27-4544-AE9C-79B9BB034332}"/>
              </a:ext>
            </a:extLst>
          </p:cNvPr>
          <p:cNvPicPr>
            <a:picLocks noChangeAspect="1"/>
          </p:cNvPicPr>
          <p:nvPr/>
        </p:nvPicPr>
        <p:blipFill rotWithShape="1">
          <a:blip r:embed="rId3"/>
          <a:srcRect l="16087" t="19116" r="16848" b="7998"/>
          <a:stretch/>
        </p:blipFill>
        <p:spPr>
          <a:xfrm>
            <a:off x="299640" y="2217059"/>
            <a:ext cx="5272737" cy="3221755"/>
          </a:xfrm>
          <a:prstGeom prst="rect">
            <a:avLst/>
          </a:prstGeom>
        </p:spPr>
      </p:pic>
      <p:sp>
        <p:nvSpPr>
          <p:cNvPr id="5" name="TextBox 4">
            <a:extLst>
              <a:ext uri="{FF2B5EF4-FFF2-40B4-BE49-F238E27FC236}">
                <a16:creationId xmlns:a16="http://schemas.microsoft.com/office/drawing/2014/main" id="{B702CFC9-0745-BB52-20DC-014012C5B739}"/>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28354829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E2EE6-05EC-4A7A-86C1-0F2D2BE0540E}"/>
              </a:ext>
            </a:extLst>
          </p:cNvPr>
          <p:cNvSpPr>
            <a:spLocks noGrp="1"/>
          </p:cNvSpPr>
          <p:nvPr>
            <p:ph type="title"/>
          </p:nvPr>
        </p:nvSpPr>
        <p:spPr/>
        <p:txBody>
          <a:bodyPr/>
          <a:lstStyle/>
          <a:p>
            <a:pPr algn="ctr"/>
            <a:r>
              <a:rPr lang="en-US" dirty="0"/>
              <a:t>Current Other Support Page Format</a:t>
            </a:r>
            <a:br>
              <a:rPr lang="en-US" dirty="0"/>
            </a:br>
            <a:r>
              <a:rPr lang="en-US" sz="1200" dirty="0">
                <a:effectLst/>
                <a:latin typeface="Arial" panose="020B0604020202020204" pitchFamily="34" charset="0"/>
                <a:ea typeface="Times New Roman" panose="02020603050405020304" pitchFamily="18" charset="0"/>
                <a:cs typeface="Times New Roman" panose="02020603050405020304" pitchFamily="18" charset="0"/>
              </a:rPr>
              <a:t>OMB No. 0925-0001 and 0925-0002 (Rev. 10/2021 Approved Through 09/30/2024)      </a:t>
            </a:r>
            <a:r>
              <a:rPr lang="en-US" sz="1200" dirty="0">
                <a:effectLst/>
                <a:latin typeface="Times" panose="02020603050405020304" pitchFamily="18" charset="0"/>
                <a:ea typeface="Times New Roman" panose="02020603050405020304" pitchFamily="18" charset="0"/>
                <a:cs typeface="Times New Roman" panose="02020603050405020304" pitchFamily="18" charset="0"/>
              </a:rPr>
              <a:t>  </a:t>
            </a:r>
            <a:br>
              <a:rPr lang="en-US" sz="1800" dirty="0">
                <a:effectLst/>
                <a:latin typeface="Times" panose="02020603050405020304" pitchFamily="18" charset="0"/>
                <a:ea typeface="Times New Roman" panose="02020603050405020304" pitchFamily="18" charset="0"/>
                <a:cs typeface="Times New Roman" panose="02020603050405020304" pitchFamily="18" charset="0"/>
              </a:rPr>
            </a:br>
            <a:endParaRPr lang="en-US" dirty="0"/>
          </a:p>
        </p:txBody>
      </p:sp>
      <p:graphicFrame>
        <p:nvGraphicFramePr>
          <p:cNvPr id="7" name="Content Placeholder 6">
            <a:extLst>
              <a:ext uri="{FF2B5EF4-FFF2-40B4-BE49-F238E27FC236}">
                <a16:creationId xmlns:a16="http://schemas.microsoft.com/office/drawing/2014/main" id="{3CE944FE-DAD5-451A-A163-52F28BACA083}"/>
              </a:ext>
            </a:extLst>
          </p:cNvPr>
          <p:cNvGraphicFramePr>
            <a:graphicFrameLocks noGrp="1"/>
          </p:cNvGraphicFramePr>
          <p:nvPr>
            <p:ph sz="half" idx="1"/>
            <p:extLst>
              <p:ext uri="{D42A27DB-BD31-4B8C-83A1-F6EECF244321}">
                <p14:modId xmlns:p14="http://schemas.microsoft.com/office/powerpoint/2010/main" val="1033437864"/>
              </p:ext>
            </p:extLst>
          </p:nvPr>
        </p:nvGraphicFramePr>
        <p:xfrm>
          <a:off x="533400" y="4876800"/>
          <a:ext cx="3733800" cy="1005840"/>
        </p:xfrm>
        <a:graphic>
          <a:graphicData uri="http://schemas.openxmlformats.org/drawingml/2006/table">
            <a:tbl>
              <a:tblPr firstRow="1" firstCol="1" bandRow="1">
                <a:tableStyleId>{5C22544A-7EE6-4342-B048-85BDC9FD1C3A}</a:tableStyleId>
              </a:tblPr>
              <a:tblGrid>
                <a:gridCol w="1764589">
                  <a:extLst>
                    <a:ext uri="{9D8B030D-6E8A-4147-A177-3AD203B41FA5}">
                      <a16:colId xmlns:a16="http://schemas.microsoft.com/office/drawing/2014/main" val="1034963074"/>
                    </a:ext>
                  </a:extLst>
                </a:gridCol>
                <a:gridCol w="1969211">
                  <a:extLst>
                    <a:ext uri="{9D8B030D-6E8A-4147-A177-3AD203B41FA5}">
                      <a16:colId xmlns:a16="http://schemas.microsoft.com/office/drawing/2014/main" val="2728363160"/>
                    </a:ext>
                  </a:extLst>
                </a:gridCol>
              </a:tblGrid>
              <a:tr h="0">
                <a:tc>
                  <a:txBody>
                    <a:bodyPr/>
                    <a:lstStyle/>
                    <a:p>
                      <a:pPr marL="0" marR="0">
                        <a:spcBef>
                          <a:spcPts val="0"/>
                        </a:spcBef>
                        <a:spcAft>
                          <a:spcPts val="0"/>
                        </a:spcAft>
                      </a:pPr>
                      <a:r>
                        <a:rPr lang="en-US" sz="1100">
                          <a:effectLst/>
                        </a:rPr>
                        <a:t>Year (YYYY)</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Person Months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5446875"/>
                  </a:ext>
                </a:extLst>
              </a:tr>
              <a:tr h="0">
                <a:tc>
                  <a:txBody>
                    <a:bodyPr/>
                    <a:lstStyle/>
                    <a:p>
                      <a:pPr marL="0" marR="0">
                        <a:spcBef>
                          <a:spcPts val="0"/>
                        </a:spcBef>
                        <a:spcAft>
                          <a:spcPts val="0"/>
                        </a:spcAft>
                      </a:pPr>
                      <a:r>
                        <a:rPr lang="en-US" sz="1100">
                          <a:effectLst/>
                        </a:rPr>
                        <a:t>1.   [enter year 1]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10884611"/>
                  </a:ext>
                </a:extLst>
              </a:tr>
              <a:tr h="0">
                <a:tc>
                  <a:txBody>
                    <a:bodyPr/>
                    <a:lstStyle/>
                    <a:p>
                      <a:pPr marL="0" marR="0">
                        <a:spcBef>
                          <a:spcPts val="0"/>
                        </a:spcBef>
                        <a:spcAft>
                          <a:spcPts val="0"/>
                        </a:spcAft>
                      </a:pPr>
                      <a:r>
                        <a:rPr lang="en-US" sz="1100">
                          <a:effectLst/>
                        </a:rPr>
                        <a:t>2.   [enter year 2]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1352159"/>
                  </a:ext>
                </a:extLst>
              </a:tr>
              <a:tr h="0">
                <a:tc>
                  <a:txBody>
                    <a:bodyPr/>
                    <a:lstStyle/>
                    <a:p>
                      <a:pPr marL="0" marR="0">
                        <a:spcBef>
                          <a:spcPts val="0"/>
                        </a:spcBef>
                        <a:spcAft>
                          <a:spcPts val="0"/>
                        </a:spcAft>
                      </a:pPr>
                      <a:r>
                        <a:rPr lang="en-US" sz="1100">
                          <a:effectLst/>
                        </a:rPr>
                        <a:t>3.   [enter year 3]</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 </a:t>
                      </a:r>
                      <a:endParaRPr lang="en-US"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31626713"/>
                  </a:ext>
                </a:extLst>
              </a:tr>
              <a:tr h="0">
                <a:tc>
                  <a:txBody>
                    <a:bodyPr/>
                    <a:lstStyle/>
                    <a:p>
                      <a:pPr marL="0" marR="0">
                        <a:spcBef>
                          <a:spcPts val="0"/>
                        </a:spcBef>
                        <a:spcAft>
                          <a:spcPts val="0"/>
                        </a:spcAft>
                      </a:pPr>
                      <a:r>
                        <a:rPr lang="en-US" sz="1100">
                          <a:effectLst/>
                        </a:rPr>
                        <a:t>4.   [enter year 4]</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17042852"/>
                  </a:ext>
                </a:extLst>
              </a:tr>
              <a:tr h="0">
                <a:tc>
                  <a:txBody>
                    <a:bodyPr/>
                    <a:lstStyle/>
                    <a:p>
                      <a:pPr marL="0" marR="0">
                        <a:spcBef>
                          <a:spcPts val="0"/>
                        </a:spcBef>
                        <a:spcAft>
                          <a:spcPts val="0"/>
                        </a:spcAft>
                      </a:pPr>
                      <a:r>
                        <a:rPr lang="en-US" sz="1100">
                          <a:effectLst/>
                        </a:rPr>
                        <a:t>5.   [enter year 5]</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 </a:t>
                      </a:r>
                      <a:endParaRPr lang="en-US"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020565"/>
                  </a:ext>
                </a:extLst>
              </a:tr>
            </a:tbl>
          </a:graphicData>
        </a:graphic>
      </p:graphicFrame>
      <p:graphicFrame>
        <p:nvGraphicFramePr>
          <p:cNvPr id="9" name="Content Placeholder 8">
            <a:extLst>
              <a:ext uri="{FF2B5EF4-FFF2-40B4-BE49-F238E27FC236}">
                <a16:creationId xmlns:a16="http://schemas.microsoft.com/office/drawing/2014/main" id="{FD1EBBFD-621E-44EC-B88E-C06BC36E7CA1}"/>
              </a:ext>
            </a:extLst>
          </p:cNvPr>
          <p:cNvGraphicFramePr>
            <a:graphicFrameLocks noGrp="1"/>
          </p:cNvGraphicFramePr>
          <p:nvPr>
            <p:ph sz="half" idx="2"/>
            <p:extLst>
              <p:ext uri="{D42A27DB-BD31-4B8C-83A1-F6EECF244321}">
                <p14:modId xmlns:p14="http://schemas.microsoft.com/office/powerpoint/2010/main" val="179323468"/>
              </p:ext>
            </p:extLst>
          </p:nvPr>
        </p:nvGraphicFramePr>
        <p:xfrm>
          <a:off x="4762501" y="4876800"/>
          <a:ext cx="3848099" cy="1005840"/>
        </p:xfrm>
        <a:graphic>
          <a:graphicData uri="http://schemas.openxmlformats.org/drawingml/2006/table">
            <a:tbl>
              <a:tblPr firstRow="1" firstCol="1" bandRow="1">
                <a:tableStyleId>{5C22544A-7EE6-4342-B048-85BDC9FD1C3A}</a:tableStyleId>
              </a:tblPr>
              <a:tblGrid>
                <a:gridCol w="1818607">
                  <a:extLst>
                    <a:ext uri="{9D8B030D-6E8A-4147-A177-3AD203B41FA5}">
                      <a16:colId xmlns:a16="http://schemas.microsoft.com/office/drawing/2014/main" val="50735060"/>
                    </a:ext>
                  </a:extLst>
                </a:gridCol>
                <a:gridCol w="2029492">
                  <a:extLst>
                    <a:ext uri="{9D8B030D-6E8A-4147-A177-3AD203B41FA5}">
                      <a16:colId xmlns:a16="http://schemas.microsoft.com/office/drawing/2014/main" val="1154599488"/>
                    </a:ext>
                  </a:extLst>
                </a:gridCol>
              </a:tblGrid>
              <a:tr h="0">
                <a:tc>
                  <a:txBody>
                    <a:bodyPr/>
                    <a:lstStyle/>
                    <a:p>
                      <a:pPr marL="0" marR="0">
                        <a:spcBef>
                          <a:spcPts val="0"/>
                        </a:spcBef>
                        <a:spcAft>
                          <a:spcPts val="0"/>
                        </a:spcAft>
                      </a:pPr>
                      <a:r>
                        <a:rPr lang="en-US" sz="1100">
                          <a:effectLst/>
                        </a:rPr>
                        <a:t>Year (YYYY)</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Person Months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55991132"/>
                  </a:ext>
                </a:extLst>
              </a:tr>
              <a:tr h="0">
                <a:tc>
                  <a:txBody>
                    <a:bodyPr/>
                    <a:lstStyle/>
                    <a:p>
                      <a:pPr marL="0" marR="0">
                        <a:spcBef>
                          <a:spcPts val="0"/>
                        </a:spcBef>
                        <a:spcAft>
                          <a:spcPts val="0"/>
                        </a:spcAft>
                      </a:pPr>
                      <a:r>
                        <a:rPr lang="en-US" sz="1100" dirty="0">
                          <a:effectLst/>
                        </a:rPr>
                        <a:t>1.   [enter year 1] </a:t>
                      </a:r>
                      <a:endParaRPr lang="en-US"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22224174"/>
                  </a:ext>
                </a:extLst>
              </a:tr>
              <a:tr h="0">
                <a:tc>
                  <a:txBody>
                    <a:bodyPr/>
                    <a:lstStyle/>
                    <a:p>
                      <a:pPr marL="0" marR="0">
                        <a:spcBef>
                          <a:spcPts val="0"/>
                        </a:spcBef>
                        <a:spcAft>
                          <a:spcPts val="0"/>
                        </a:spcAft>
                      </a:pPr>
                      <a:r>
                        <a:rPr lang="en-US" sz="1100" dirty="0">
                          <a:effectLst/>
                        </a:rPr>
                        <a:t>2.   [enter year 2] </a:t>
                      </a:r>
                      <a:endParaRPr lang="en-US"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 </a:t>
                      </a:r>
                      <a:endParaRPr lang="en-US"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95658593"/>
                  </a:ext>
                </a:extLst>
              </a:tr>
              <a:tr h="0">
                <a:tc>
                  <a:txBody>
                    <a:bodyPr/>
                    <a:lstStyle/>
                    <a:p>
                      <a:pPr marL="0" marR="0">
                        <a:spcBef>
                          <a:spcPts val="0"/>
                        </a:spcBef>
                        <a:spcAft>
                          <a:spcPts val="0"/>
                        </a:spcAft>
                      </a:pPr>
                      <a:r>
                        <a:rPr lang="en-US" sz="1100">
                          <a:effectLst/>
                        </a:rPr>
                        <a:t>3.   [enter year 3]</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81249244"/>
                  </a:ext>
                </a:extLst>
              </a:tr>
              <a:tr h="0">
                <a:tc>
                  <a:txBody>
                    <a:bodyPr/>
                    <a:lstStyle/>
                    <a:p>
                      <a:pPr marL="0" marR="0">
                        <a:spcBef>
                          <a:spcPts val="0"/>
                        </a:spcBef>
                        <a:spcAft>
                          <a:spcPts val="0"/>
                        </a:spcAft>
                      </a:pPr>
                      <a:r>
                        <a:rPr lang="en-US" sz="1100">
                          <a:effectLst/>
                        </a:rPr>
                        <a:t>4.   [enter year 4]</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29109307"/>
                  </a:ext>
                </a:extLst>
              </a:tr>
              <a:tr h="0">
                <a:tc>
                  <a:txBody>
                    <a:bodyPr/>
                    <a:lstStyle/>
                    <a:p>
                      <a:pPr marL="0" marR="0">
                        <a:spcBef>
                          <a:spcPts val="0"/>
                        </a:spcBef>
                        <a:spcAft>
                          <a:spcPts val="0"/>
                        </a:spcAft>
                      </a:pPr>
                      <a:r>
                        <a:rPr lang="en-US" sz="1100">
                          <a:effectLst/>
                        </a:rPr>
                        <a:t>5.   [enter year 5]</a:t>
                      </a:r>
                      <a:endParaRPr lang="en-US"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 </a:t>
                      </a:r>
                      <a:endParaRPr lang="en-US"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21192028"/>
                  </a:ext>
                </a:extLst>
              </a:tr>
            </a:tbl>
          </a:graphicData>
        </a:graphic>
      </p:graphicFrame>
      <p:sp>
        <p:nvSpPr>
          <p:cNvPr id="5" name="Slide Number Placeholder 4">
            <a:extLst>
              <a:ext uri="{FF2B5EF4-FFF2-40B4-BE49-F238E27FC236}">
                <a16:creationId xmlns:a16="http://schemas.microsoft.com/office/drawing/2014/main" id="{AF4B81D9-C4CB-465B-8250-041E9606486D}"/>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A5D07632-09DC-4CB7-A09A-978524D7E7EF}" type="slidenum">
              <a:rPr lang="en-US" altLang="en-US" sz="1100" smtClean="0"/>
              <a:pPr>
                <a:defRPr/>
              </a:pPr>
              <a:t>45</a:t>
            </a:fld>
            <a:endParaRPr lang="en-US" altLang="en-US" sz="1100">
              <a:solidFill>
                <a:srgbClr val="383272"/>
              </a:solidFill>
            </a:endParaRPr>
          </a:p>
        </p:txBody>
      </p:sp>
      <p:sp>
        <p:nvSpPr>
          <p:cNvPr id="6" name="Date Placeholder 5">
            <a:extLst>
              <a:ext uri="{FF2B5EF4-FFF2-40B4-BE49-F238E27FC236}">
                <a16:creationId xmlns:a16="http://schemas.microsoft.com/office/drawing/2014/main" id="{7A9495B5-4154-4930-A903-63F5869CAC3C}"/>
              </a:ext>
            </a:extLst>
          </p:cNvPr>
          <p:cNvSpPr>
            <a:spLocks noGrp="1"/>
          </p:cNvSpPr>
          <p:nvPr>
            <p:ph type="dt" sz="half" idx="11"/>
          </p:nvPr>
        </p:nvSpPr>
        <p:spPr/>
        <p:txBody>
          <a:bodyPr/>
          <a:lstStyle/>
          <a:p>
            <a:pPr>
              <a:defRPr/>
            </a:pPr>
            <a:fld id="{6FDEC4DD-FA34-4CC0-8AE6-E43472C1398A}" type="datetime1">
              <a:rPr lang="en-US" smtClean="0"/>
              <a:pPr>
                <a:defRPr/>
              </a:pPr>
              <a:t>9/29/23</a:t>
            </a:fld>
            <a:endParaRPr lang="en-US" dirty="0"/>
          </a:p>
        </p:txBody>
      </p:sp>
      <p:sp>
        <p:nvSpPr>
          <p:cNvPr id="8" name="Rectangle 1">
            <a:extLst>
              <a:ext uri="{FF2B5EF4-FFF2-40B4-BE49-F238E27FC236}">
                <a16:creationId xmlns:a16="http://schemas.microsoft.com/office/drawing/2014/main" id="{752364DF-92BA-48AA-99DB-E08C9DC576F3}"/>
              </a:ext>
            </a:extLst>
          </p:cNvPr>
          <p:cNvSpPr>
            <a:spLocks noChangeArrowheads="1"/>
          </p:cNvSpPr>
          <p:nvPr/>
        </p:nvSpPr>
        <p:spPr bwMode="auto">
          <a:xfrm>
            <a:off x="380999" y="2067086"/>
            <a:ext cx="3962402" cy="272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PHS OTHER SUPPORT</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*Name of Individual: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Commons ID: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Other Support – Project/Proposal</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*Major Goals: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of Support:</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Project Number: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Name of PD/PI:</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*Source of Support: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*Primary Place of Performance: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Project/Proposal Start and End Date: </a:t>
            </a:r>
            <a:r>
              <a:rPr kumimoji="0" lang="en-US"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(MM/YYYY) (if available):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sz="11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Total Award Amount </a:t>
            </a:r>
            <a:r>
              <a:rPr kumimoji="0" lang="en-US"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(including Indirect Costs):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Person Months (Calendar/Academic/Summer) per budget period.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2">
            <a:extLst>
              <a:ext uri="{FF2B5EF4-FFF2-40B4-BE49-F238E27FC236}">
                <a16:creationId xmlns:a16="http://schemas.microsoft.com/office/drawing/2014/main" id="{247D8EA8-5172-4577-A301-049D85265D0F}"/>
              </a:ext>
            </a:extLst>
          </p:cNvPr>
          <p:cNvSpPr>
            <a:spLocks noChangeArrowheads="1"/>
          </p:cNvSpPr>
          <p:nvPr/>
        </p:nvSpPr>
        <p:spPr bwMode="auto">
          <a:xfrm>
            <a:off x="4724400" y="2232660"/>
            <a:ext cx="39624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IN-KIND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*Summary of In-Kind Contribution: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of Support:</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*Primary Place of Performance: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Project/Proposal Start and End Date (MM/YYYY) (if available):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 Months (Calendar/Academic/Summer) per budget period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*Estimated Dollar Value of In-Kind Information: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B8CA4D7C-C3EA-4ACF-9969-D74AFACE5CFD}"/>
              </a:ext>
            </a:extLst>
          </p:cNvPr>
          <p:cNvSpPr txBox="1"/>
          <p:nvPr/>
        </p:nvSpPr>
        <p:spPr>
          <a:xfrm>
            <a:off x="4635623" y="1836253"/>
            <a:ext cx="3974977" cy="430887"/>
          </a:xfrm>
          <a:prstGeom prst="rect">
            <a:avLst/>
          </a:prstGeom>
          <a:noFill/>
        </p:spPr>
        <p:txBody>
          <a:bodyPr wrap="square">
            <a:spAutoFit/>
          </a:bodyPr>
          <a:lstStyle/>
          <a:p>
            <a:pPr marL="0" marR="0">
              <a:spcBef>
                <a:spcPts val="0"/>
              </a:spcBef>
              <a:spcAft>
                <a:spcPts val="0"/>
              </a:spcAft>
              <a:tabLst>
                <a:tab pos="2971800" algn="ctr"/>
                <a:tab pos="5943600" algn="r"/>
              </a:tabLs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Name of Individual: </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tabLst>
                <a:tab pos="2971800" algn="ctr"/>
                <a:tab pos="5943600" algn="r"/>
              </a:tabLs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Commons ID: </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D47016A-1EB1-0C89-BDD5-459ED8BA0A4A}"/>
              </a:ext>
            </a:extLst>
          </p:cNvPr>
          <p:cNvSpPr txBox="1"/>
          <p:nvPr/>
        </p:nvSpPr>
        <p:spPr>
          <a:xfrm>
            <a:off x="31620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24695443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853F4-F1B3-4FC8-BA4E-C77320020C60}"/>
              </a:ext>
            </a:extLst>
          </p:cNvPr>
          <p:cNvSpPr>
            <a:spLocks noGrp="1"/>
          </p:cNvSpPr>
          <p:nvPr>
            <p:ph type="title"/>
          </p:nvPr>
        </p:nvSpPr>
        <p:spPr/>
        <p:txBody>
          <a:bodyPr/>
          <a:lstStyle/>
          <a:p>
            <a:pPr algn="ctr"/>
            <a:r>
              <a:rPr lang="en-US" sz="3600" dirty="0"/>
              <a:t>Overlap Statement and eSignature</a:t>
            </a:r>
          </a:p>
        </p:txBody>
      </p:sp>
      <p:sp>
        <p:nvSpPr>
          <p:cNvPr id="5" name="Slide Number Placeholder 4">
            <a:extLst>
              <a:ext uri="{FF2B5EF4-FFF2-40B4-BE49-F238E27FC236}">
                <a16:creationId xmlns:a16="http://schemas.microsoft.com/office/drawing/2014/main" id="{BDCF078E-D17F-4F7A-826D-88D25EA8CD29}"/>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A5D07632-09DC-4CB7-A09A-978524D7E7EF}" type="slidenum">
              <a:rPr lang="en-US" altLang="en-US" sz="1100" smtClean="0"/>
              <a:pPr>
                <a:defRPr/>
              </a:pPr>
              <a:t>46</a:t>
            </a:fld>
            <a:endParaRPr lang="en-US" altLang="en-US" sz="1100">
              <a:solidFill>
                <a:srgbClr val="383272"/>
              </a:solidFill>
            </a:endParaRPr>
          </a:p>
        </p:txBody>
      </p:sp>
      <p:sp>
        <p:nvSpPr>
          <p:cNvPr id="6" name="Date Placeholder 5">
            <a:extLst>
              <a:ext uri="{FF2B5EF4-FFF2-40B4-BE49-F238E27FC236}">
                <a16:creationId xmlns:a16="http://schemas.microsoft.com/office/drawing/2014/main" id="{67AD1301-EC33-4198-9183-46CD917ADD6E}"/>
              </a:ext>
            </a:extLst>
          </p:cNvPr>
          <p:cNvSpPr>
            <a:spLocks noGrp="1"/>
          </p:cNvSpPr>
          <p:nvPr>
            <p:ph type="dt" sz="half" idx="11"/>
          </p:nvPr>
        </p:nvSpPr>
        <p:spPr/>
        <p:txBody>
          <a:bodyPr/>
          <a:lstStyle/>
          <a:p>
            <a:pPr>
              <a:defRPr/>
            </a:pPr>
            <a:fld id="{6FDEC4DD-FA34-4CC0-8AE6-E43472C1398A}" type="datetime1">
              <a:rPr lang="en-US" smtClean="0"/>
              <a:pPr>
                <a:defRPr/>
              </a:pPr>
              <a:t>9/29/23</a:t>
            </a:fld>
            <a:endParaRPr lang="en-US" dirty="0"/>
          </a:p>
        </p:txBody>
      </p:sp>
      <p:sp>
        <p:nvSpPr>
          <p:cNvPr id="8" name="TextBox 7">
            <a:extLst>
              <a:ext uri="{FF2B5EF4-FFF2-40B4-BE49-F238E27FC236}">
                <a16:creationId xmlns:a16="http://schemas.microsoft.com/office/drawing/2014/main" id="{AE0C6AFE-1778-4332-8011-2B3B5C02339A}"/>
              </a:ext>
            </a:extLst>
          </p:cNvPr>
          <p:cNvSpPr txBox="1"/>
          <p:nvPr/>
        </p:nvSpPr>
        <p:spPr>
          <a:xfrm>
            <a:off x="685800" y="1943100"/>
            <a:ext cx="7924800" cy="3521798"/>
          </a:xfrm>
          <a:prstGeom prst="rect">
            <a:avLst/>
          </a:prstGeom>
          <a:noFill/>
        </p:spPr>
        <p:txBody>
          <a:bodyPr wrap="square">
            <a:spAutoFit/>
          </a:bodyPr>
          <a:lstStyle/>
          <a:p>
            <a:pPr marL="0" marR="0">
              <a:spcBef>
                <a:spcPts val="0"/>
              </a:spcBef>
              <a:spcAft>
                <a:spcPts val="0"/>
              </a:spcAf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*Overlap </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(summarized for each individual):</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I, PD/PI or other senior/key personnel, certify that the statements herein are true, complete and accurate to the best of my knowledge, and accept the obligation to comply with Public Health Services terms and conditions if a grant is awarded as a result of this application. I am aware that any false, fictitious, or fraudulent statements or claims may subject me to criminal, civil, or administrative penalties.</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*Signature: ­­­­­­­­­­­­­­­­­­­­­­­­­­_________________________________________</a:t>
            </a:r>
            <a:endParaRPr lang="en-US" sz="1400" dirty="0">
              <a:effectLst/>
              <a:latin typeface="Times" panose="02020603050405020304" pitchFamily="18" charset="0"/>
              <a:ea typeface="Times New Roman" panose="02020603050405020304" pitchFamily="18" charset="0"/>
              <a:cs typeface="Times New Roman" panose="02020603050405020304" pitchFamily="18" charset="0"/>
            </a:endParaRPr>
          </a:p>
          <a:p>
            <a:r>
              <a:rPr lang="en-US" sz="1400" dirty="0">
                <a:effectLst/>
                <a:latin typeface="Arial" panose="020B0604020202020204" pitchFamily="34" charset="0"/>
                <a:ea typeface="Times New Roman" panose="02020603050405020304" pitchFamily="18" charset="0"/>
              </a:rPr>
              <a:t>Date: ­­­­­­­­­­­­­­­­­­­­­­­­­­_________________________________________</a:t>
            </a:r>
            <a:endParaRPr lang="en-US" sz="1400" dirty="0"/>
          </a:p>
        </p:txBody>
      </p:sp>
      <p:sp>
        <p:nvSpPr>
          <p:cNvPr id="3" name="TextBox 2">
            <a:extLst>
              <a:ext uri="{FF2B5EF4-FFF2-40B4-BE49-F238E27FC236}">
                <a16:creationId xmlns:a16="http://schemas.microsoft.com/office/drawing/2014/main" id="{9DF6794E-72BF-B4E0-D3D6-E8080B2B9F50}"/>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6793574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nvPr>
        </p:nvGraphicFramePr>
        <p:xfrm>
          <a:off x="533400" y="228600"/>
          <a:ext cx="8229599" cy="5418699"/>
        </p:xfrm>
        <a:graphic>
          <a:graphicData uri="http://schemas.openxmlformats.org/drawingml/2006/table">
            <a:tbl>
              <a:tblPr/>
              <a:tblGrid>
                <a:gridCol w="4038600">
                  <a:extLst>
                    <a:ext uri="{9D8B030D-6E8A-4147-A177-3AD203B41FA5}">
                      <a16:colId xmlns:a16="http://schemas.microsoft.com/office/drawing/2014/main" val="1384126513"/>
                    </a:ext>
                  </a:extLst>
                </a:gridCol>
                <a:gridCol w="685800">
                  <a:extLst>
                    <a:ext uri="{9D8B030D-6E8A-4147-A177-3AD203B41FA5}">
                      <a16:colId xmlns:a16="http://schemas.microsoft.com/office/drawing/2014/main" val="4065468522"/>
                    </a:ext>
                  </a:extLst>
                </a:gridCol>
                <a:gridCol w="685800">
                  <a:extLst>
                    <a:ext uri="{9D8B030D-6E8A-4147-A177-3AD203B41FA5}">
                      <a16:colId xmlns:a16="http://schemas.microsoft.com/office/drawing/2014/main" val="3781228165"/>
                    </a:ext>
                  </a:extLst>
                </a:gridCol>
                <a:gridCol w="685800">
                  <a:extLst>
                    <a:ext uri="{9D8B030D-6E8A-4147-A177-3AD203B41FA5}">
                      <a16:colId xmlns:a16="http://schemas.microsoft.com/office/drawing/2014/main" val="196341120"/>
                    </a:ext>
                  </a:extLst>
                </a:gridCol>
                <a:gridCol w="685800">
                  <a:extLst>
                    <a:ext uri="{9D8B030D-6E8A-4147-A177-3AD203B41FA5}">
                      <a16:colId xmlns:a16="http://schemas.microsoft.com/office/drawing/2014/main" val="964057990"/>
                    </a:ext>
                  </a:extLst>
                </a:gridCol>
                <a:gridCol w="762000">
                  <a:extLst>
                    <a:ext uri="{9D8B030D-6E8A-4147-A177-3AD203B41FA5}">
                      <a16:colId xmlns:a16="http://schemas.microsoft.com/office/drawing/2014/main" val="2209841830"/>
                    </a:ext>
                  </a:extLst>
                </a:gridCol>
                <a:gridCol w="685799">
                  <a:extLst>
                    <a:ext uri="{9D8B030D-6E8A-4147-A177-3AD203B41FA5}">
                      <a16:colId xmlns:a16="http://schemas.microsoft.com/office/drawing/2014/main" val="245946999"/>
                    </a:ext>
                  </a:extLst>
                </a:gridCol>
              </a:tblGrid>
              <a:tr h="941855">
                <a:tc>
                  <a:txBody>
                    <a:bodyPr/>
                    <a:lstStyle/>
                    <a:p>
                      <a:pPr algn="ctr"/>
                      <a:r>
                        <a:rPr lang="en-US" sz="1000" b="0" dirty="0">
                          <a:solidFill>
                            <a:srgbClr val="000000"/>
                          </a:solidFill>
                          <a:effectLst/>
                        </a:rPr>
                        <a:t>Type of Activity</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tc>
                  <a:txBody>
                    <a:bodyPr/>
                    <a:lstStyle/>
                    <a:p>
                      <a:pPr algn="ctr"/>
                      <a:r>
                        <a:rPr lang="en-US" sz="1000" b="0" dirty="0">
                          <a:solidFill>
                            <a:srgbClr val="000000"/>
                          </a:solidFill>
                          <a:effectLst/>
                        </a:rPr>
                        <a:t>Report in Bio-sketch / Application</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tc>
                  <a:txBody>
                    <a:bodyPr/>
                    <a:lstStyle/>
                    <a:p>
                      <a:pPr algn="ctr"/>
                      <a:r>
                        <a:rPr lang="en-US" sz="1000" b="0" dirty="0">
                          <a:solidFill>
                            <a:srgbClr val="000000"/>
                          </a:solidFill>
                          <a:effectLst/>
                        </a:rPr>
                        <a:t>Report as Foreign Component in Application</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tc>
                  <a:txBody>
                    <a:bodyPr/>
                    <a:lstStyle/>
                    <a:p>
                      <a:pPr algn="ctr"/>
                      <a:r>
                        <a:rPr lang="en-US" sz="1000" b="0" dirty="0">
                          <a:solidFill>
                            <a:srgbClr val="000000"/>
                          </a:solidFill>
                          <a:effectLst/>
                        </a:rPr>
                        <a:t>Obtain Prior Approval and Report as Foreign Component in RPPR</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tc>
                  <a:txBody>
                    <a:bodyPr/>
                    <a:lstStyle/>
                    <a:p>
                      <a:pPr algn="ctr"/>
                      <a:r>
                        <a:rPr lang="en-US" sz="1000" b="0" dirty="0">
                          <a:solidFill>
                            <a:srgbClr val="000000"/>
                          </a:solidFill>
                          <a:effectLst/>
                        </a:rPr>
                        <a:t>Report as Other Support (JIT)</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tc>
                  <a:txBody>
                    <a:bodyPr/>
                    <a:lstStyle/>
                    <a:p>
                      <a:pPr algn="ctr"/>
                      <a:r>
                        <a:rPr lang="en-US" sz="1000" b="0" dirty="0">
                          <a:solidFill>
                            <a:srgbClr val="000000"/>
                          </a:solidFill>
                          <a:effectLst/>
                        </a:rPr>
                        <a:t>Report as Other Support (RPPR)</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tc>
                  <a:txBody>
                    <a:bodyPr/>
                    <a:lstStyle/>
                    <a:p>
                      <a:pPr algn="ctr"/>
                      <a:r>
                        <a:rPr lang="en-US" sz="1000" b="0" dirty="0">
                          <a:solidFill>
                            <a:srgbClr val="000000"/>
                          </a:solidFill>
                          <a:effectLst/>
                        </a:rPr>
                        <a:t>Review for potential FCOI</a:t>
                      </a:r>
                    </a:p>
                  </a:txBody>
                  <a:tcPr marL="3451" marR="3451" marT="3451" marB="3451" anchor="ctr">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BDCAD7"/>
                    </a:solidFill>
                  </a:tcPr>
                </a:tc>
                <a:extLst>
                  <a:ext uri="{0D108BD9-81ED-4DB2-BD59-A6C34878D82A}">
                    <a16:rowId xmlns:a16="http://schemas.microsoft.com/office/drawing/2014/main" val="1171271567"/>
                  </a:ext>
                </a:extLst>
              </a:tr>
              <a:tr h="487154">
                <a:tc>
                  <a:txBody>
                    <a:bodyPr/>
                    <a:lstStyle/>
                    <a:p>
                      <a:pPr fontAlgn="t"/>
                      <a:r>
                        <a:rPr lang="en-US" sz="1000" dirty="0">
                          <a:effectLst/>
                        </a:rPr>
                        <a:t>All positions and affiliations, including volunteer positions, relevant to the application</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br>
                        <a:rPr lang="en-US" sz="1000" dirty="0">
                          <a:effectLst/>
                        </a:rPr>
                      </a:br>
                      <a:r>
                        <a:rPr lang="en-US" sz="1000" dirty="0">
                          <a:effectLst/>
                        </a:rPr>
                        <a:t>If salary support</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extLst>
                  <a:ext uri="{0D108BD9-81ED-4DB2-BD59-A6C34878D82A}">
                    <a16:rowId xmlns:a16="http://schemas.microsoft.com/office/drawing/2014/main" val="1559531779"/>
                  </a:ext>
                </a:extLst>
              </a:tr>
              <a:tr h="487154">
                <a:tc>
                  <a:txBody>
                    <a:bodyPr/>
                    <a:lstStyle/>
                    <a:p>
                      <a:pPr fontAlgn="t"/>
                      <a:r>
                        <a:rPr lang="en-US" sz="1000" dirty="0">
                          <a:effectLst/>
                        </a:rPr>
                        <a:t>Relevant appointments at foreign institutions – even if labeled as “guest,” “adjunct,” “honorary,” with or without salary support</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br>
                        <a:rPr lang="en-US" sz="1000" dirty="0">
                          <a:effectLst/>
                        </a:rPr>
                      </a:br>
                      <a:r>
                        <a:rPr lang="en-US" sz="1000" dirty="0">
                          <a:effectLst/>
                        </a:rPr>
                        <a:t>If salary support</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extLst>
                  <a:ext uri="{0D108BD9-81ED-4DB2-BD59-A6C34878D82A}">
                    <a16:rowId xmlns:a16="http://schemas.microsoft.com/office/drawing/2014/main" val="3163745564"/>
                  </a:ext>
                </a:extLst>
              </a:tr>
              <a:tr h="369837">
                <a:tc>
                  <a:txBody>
                    <a:bodyPr/>
                    <a:lstStyle/>
                    <a:p>
                      <a:pPr fontAlgn="t"/>
                      <a:r>
                        <a:rPr lang="en-US" sz="1000" dirty="0">
                          <a:effectLst/>
                        </a:rPr>
                        <a:t>The number of person-months devoted to projects, even if there is no salary support or direct personal payments to the scientist</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extLst>
                  <a:ext uri="{0D108BD9-81ED-4DB2-BD59-A6C34878D82A}">
                    <a16:rowId xmlns:a16="http://schemas.microsoft.com/office/drawing/2014/main" val="3407111154"/>
                  </a:ext>
                </a:extLst>
              </a:tr>
              <a:tr h="348859">
                <a:tc>
                  <a:txBody>
                    <a:bodyPr/>
                    <a:lstStyle/>
                    <a:p>
                      <a:pPr fontAlgn="t"/>
                      <a:r>
                        <a:rPr lang="en-US" sz="1000" dirty="0">
                          <a:effectLst/>
                        </a:rPr>
                        <a:t>Income, salary, consulting fees, and honoraria in support of an individual's research  endeavors</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extLst>
                  <a:ext uri="{0D108BD9-81ED-4DB2-BD59-A6C34878D82A}">
                    <a16:rowId xmlns:a16="http://schemas.microsoft.com/office/drawing/2014/main" val="975617146"/>
                  </a:ext>
                </a:extLst>
              </a:tr>
              <a:tr h="331355">
                <a:tc>
                  <a:txBody>
                    <a:bodyPr/>
                    <a:lstStyle/>
                    <a:p>
                      <a:pPr fontAlgn="t"/>
                      <a:r>
                        <a:rPr lang="en-US" sz="1000" dirty="0">
                          <a:effectLst/>
                        </a:rPr>
                        <a:t>Participation in a foreign talent or similar-type programs</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extLst>
                  <a:ext uri="{0D108BD9-81ED-4DB2-BD59-A6C34878D82A}">
                    <a16:rowId xmlns:a16="http://schemas.microsoft.com/office/drawing/2014/main" val="49515077"/>
                  </a:ext>
                </a:extLst>
              </a:tr>
              <a:tr h="310386">
                <a:tc>
                  <a:txBody>
                    <a:bodyPr/>
                    <a:lstStyle/>
                    <a:p>
                      <a:pPr fontAlgn="t"/>
                      <a:r>
                        <a:rPr lang="en-US" sz="1000" dirty="0">
                          <a:effectLst/>
                        </a:rPr>
                        <a:t>Ongoing and completed research projects from the past three years that the applicant wishes to highlight</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br>
                        <a:rPr lang="en-US" sz="1000" dirty="0">
                          <a:effectLst/>
                        </a:rPr>
                      </a:br>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extLst>
                  <a:ext uri="{0D108BD9-81ED-4DB2-BD59-A6C34878D82A}">
                    <a16:rowId xmlns:a16="http://schemas.microsoft.com/office/drawing/2014/main" val="3953291219"/>
                  </a:ext>
                </a:extLst>
              </a:tr>
              <a:tr h="367262">
                <a:tc>
                  <a:txBody>
                    <a:bodyPr/>
                    <a:lstStyle/>
                    <a:p>
                      <a:pPr fontAlgn="t"/>
                      <a:r>
                        <a:rPr lang="en-US" sz="1000" dirty="0">
                          <a:effectLst/>
                        </a:rPr>
                        <a:t>All resources and other support, both domestic and foreign, for ongoing research projects, including those conducted at a different institution</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FFFFF"/>
                    </a:solidFill>
                  </a:tcPr>
                </a:tc>
                <a:extLst>
                  <a:ext uri="{0D108BD9-81ED-4DB2-BD59-A6C34878D82A}">
                    <a16:rowId xmlns:a16="http://schemas.microsoft.com/office/drawing/2014/main" val="1622002574"/>
                  </a:ext>
                </a:extLst>
              </a:tr>
              <a:tr h="304800">
                <a:tc>
                  <a:txBody>
                    <a:bodyPr/>
                    <a:lstStyle/>
                    <a:p>
                      <a:pPr fontAlgn="t"/>
                      <a:r>
                        <a:rPr lang="en-US" sz="1000" dirty="0">
                          <a:effectLst/>
                        </a:rPr>
                        <a:t>In-kind contributions from domestic and foreign institutions or governments that support research activities</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extLst>
                  <a:ext uri="{0D108BD9-81ED-4DB2-BD59-A6C34878D82A}">
                    <a16:rowId xmlns:a16="http://schemas.microsoft.com/office/drawing/2014/main" val="2343946377"/>
                  </a:ext>
                </a:extLst>
              </a:tr>
              <a:tr h="418631">
                <a:tc>
                  <a:txBody>
                    <a:bodyPr/>
                    <a:lstStyle/>
                    <a:p>
                      <a:pPr fontAlgn="t"/>
                      <a:r>
                        <a:rPr lang="en-US" sz="1000" dirty="0">
                          <a:effectLst/>
                        </a:rPr>
                        <a:t>Performance of any significant part of an NIH project outside of the US, whether or not funds are expended</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extLst>
                  <a:ext uri="{0D108BD9-81ED-4DB2-BD59-A6C34878D82A}">
                    <a16:rowId xmlns:a16="http://schemas.microsoft.com/office/drawing/2014/main" val="1310828834"/>
                  </a:ext>
                </a:extLst>
              </a:tr>
              <a:tr h="348859">
                <a:tc>
                  <a:txBody>
                    <a:bodyPr/>
                    <a:lstStyle/>
                    <a:p>
                      <a:pPr fontAlgn="t"/>
                      <a:r>
                        <a:rPr lang="en-US" sz="1000" dirty="0">
                          <a:effectLst/>
                        </a:rPr>
                        <a:t>Post-doc, student, or visiting scholar supported by a foreign government or institution</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br>
                        <a:rPr lang="en-US" sz="1000" dirty="0">
                          <a:effectLst/>
                        </a:rPr>
                      </a:br>
                      <a:r>
                        <a:rPr lang="en-US" sz="1000" dirty="0">
                          <a:effectLst/>
                        </a:rPr>
                        <a:t>If new</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extLst>
                  <a:ext uri="{0D108BD9-81ED-4DB2-BD59-A6C34878D82A}">
                    <a16:rowId xmlns:a16="http://schemas.microsoft.com/office/drawing/2014/main" val="3573416747"/>
                  </a:ext>
                </a:extLst>
              </a:tr>
              <a:tr h="279986">
                <a:tc>
                  <a:txBody>
                    <a:bodyPr/>
                    <a:lstStyle/>
                    <a:p>
                      <a:pPr fontAlgn="t"/>
                      <a:r>
                        <a:rPr lang="en-US" sz="1000" dirty="0">
                          <a:effectLst/>
                        </a:rPr>
                        <a:t>Travel paid by a foreign institution or government over $5,000 per year</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E7E9EA"/>
                    </a:solidFill>
                  </a:tcPr>
                </a:tc>
                <a:extLst>
                  <a:ext uri="{0D108BD9-81ED-4DB2-BD59-A6C34878D82A}">
                    <a16:rowId xmlns:a16="http://schemas.microsoft.com/office/drawing/2014/main" val="683884145"/>
                  </a:ext>
                </a:extLst>
              </a:tr>
              <a:tr h="389499">
                <a:tc>
                  <a:txBody>
                    <a:bodyPr/>
                    <a:lstStyle/>
                    <a:p>
                      <a:pPr fontAlgn="t"/>
                      <a:r>
                        <a:rPr lang="en-US" sz="1000" dirty="0">
                          <a:effectLst/>
                        </a:rPr>
                        <a:t>Financial interests received from a foreign Institution of higher education or a foreign government</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 </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tc>
                  <a:txBody>
                    <a:bodyPr/>
                    <a:lstStyle/>
                    <a:p>
                      <a:pPr algn="ctr" fontAlgn="t"/>
                      <a:r>
                        <a:rPr lang="en-US" sz="1000" dirty="0">
                          <a:effectLst/>
                        </a:rPr>
                        <a:t>X</a:t>
                      </a:r>
                    </a:p>
                  </a:txBody>
                  <a:tcPr marL="9662" marR="9662" marT="9662" marB="9662">
                    <a:lnL w="9525" cap="flat" cmpd="sng" algn="ctr">
                      <a:solidFill>
                        <a:srgbClr val="BEBEBE"/>
                      </a:solidFill>
                      <a:prstDash val="solid"/>
                      <a:round/>
                      <a:headEnd type="none" w="med" len="med"/>
                      <a:tailEnd type="none" w="med" len="med"/>
                    </a:lnL>
                    <a:lnR w="9525" cap="flat" cmpd="sng" algn="ctr">
                      <a:solidFill>
                        <a:srgbClr val="BEBEBE"/>
                      </a:solid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solidFill>
                      <a:srgbClr val="F2F2F2"/>
                    </a:solidFill>
                  </a:tcPr>
                </a:tc>
                <a:extLst>
                  <a:ext uri="{0D108BD9-81ED-4DB2-BD59-A6C34878D82A}">
                    <a16:rowId xmlns:a16="http://schemas.microsoft.com/office/drawing/2014/main" val="5396826"/>
                  </a:ext>
                </a:extLst>
              </a:tr>
            </a:tbl>
          </a:graphicData>
        </a:graphic>
      </p:graphicFrame>
      <p:sp>
        <p:nvSpPr>
          <p:cNvPr id="4" name="Slide Number Placeholder 3"/>
          <p:cNvSpPr>
            <a:spLocks noGrp="1"/>
          </p:cNvSpPr>
          <p:nvPr>
            <p:ph type="sldNum" sz="quarter" idx="10"/>
          </p:nvPr>
        </p:nvSpPr>
        <p:spPr/>
        <p:txBody>
          <a:bodyPr/>
          <a:lstStyle/>
          <a:p>
            <a:pPr>
              <a:defRPr/>
            </a:pPr>
            <a:r>
              <a:rPr lang="en-US" altLang="en-US" dirty="0"/>
              <a:t>  </a:t>
            </a:r>
            <a:r>
              <a:rPr lang="en-US" altLang="en-US" dirty="0">
                <a:solidFill>
                  <a:srgbClr val="8FBEDC"/>
                </a:solidFill>
              </a:rPr>
              <a:t>| </a:t>
            </a:r>
            <a:r>
              <a:rPr lang="en-US" altLang="en-US" sz="1100" dirty="0">
                <a:solidFill>
                  <a:schemeClr val="tx1"/>
                </a:solidFill>
              </a:rPr>
              <a:t> </a:t>
            </a:r>
            <a:fld id="{4D32706A-2C57-4F4A-9640-E1CC454F93C3}" type="slidenum">
              <a:rPr lang="en-US" altLang="en-US" sz="1100" smtClean="0"/>
              <a:pPr>
                <a:defRPr/>
              </a:pPr>
              <a:t>47</a:t>
            </a:fld>
            <a:endParaRPr lang="en-US" altLang="en-US" sz="1100" dirty="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7" name="Rectangle 1"/>
          <p:cNvSpPr>
            <a:spLocks noChangeArrowheads="1"/>
          </p:cNvSpPr>
          <p:nvPr/>
        </p:nvSpPr>
        <p:spPr bwMode="auto">
          <a:xfrm>
            <a:off x="-45178071" y="-323165"/>
            <a:ext cx="5432207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Box 7"/>
          <p:cNvSpPr txBox="1"/>
          <p:nvPr/>
        </p:nvSpPr>
        <p:spPr>
          <a:xfrm>
            <a:off x="685800" y="5792472"/>
            <a:ext cx="4648200" cy="307777"/>
          </a:xfrm>
          <a:prstGeom prst="rect">
            <a:avLst/>
          </a:prstGeom>
          <a:noFill/>
        </p:spPr>
        <p:txBody>
          <a:bodyPr wrap="square" rtlCol="0">
            <a:spAutoFit/>
          </a:bodyPr>
          <a:lstStyle/>
          <a:p>
            <a:r>
              <a:rPr lang="en-US" sz="1400" dirty="0">
                <a:hlinkClick r:id="rId2"/>
              </a:rPr>
              <a:t>https://grants.nih.gov/policy/protecting-innovation.htm</a:t>
            </a:r>
            <a:r>
              <a:rPr lang="en-US" sz="1400" dirty="0"/>
              <a:t> </a:t>
            </a:r>
          </a:p>
        </p:txBody>
      </p:sp>
      <p:sp>
        <p:nvSpPr>
          <p:cNvPr id="3" name="TextBox 2">
            <a:extLst>
              <a:ext uri="{FF2B5EF4-FFF2-40B4-BE49-F238E27FC236}">
                <a16:creationId xmlns:a16="http://schemas.microsoft.com/office/drawing/2014/main" id="{56EC20B6-16DA-7395-0607-CBCFBE1E9C33}"/>
              </a:ext>
            </a:extLst>
          </p:cNvPr>
          <p:cNvSpPr txBox="1"/>
          <p:nvPr/>
        </p:nvSpPr>
        <p:spPr>
          <a:xfrm>
            <a:off x="3123957" y="6032224"/>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9872171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PI Certification</a:t>
            </a:r>
          </a:p>
        </p:txBody>
      </p:sp>
      <p:sp>
        <p:nvSpPr>
          <p:cNvPr id="3" name="Content Placeholder 2"/>
          <p:cNvSpPr>
            <a:spLocks noGrp="1"/>
          </p:cNvSpPr>
          <p:nvPr>
            <p:ph idx="1"/>
          </p:nvPr>
        </p:nvSpPr>
        <p:spPr>
          <a:xfrm>
            <a:off x="762000" y="1752600"/>
            <a:ext cx="7772400" cy="4038600"/>
          </a:xfrm>
        </p:spPr>
        <p:txBody>
          <a:bodyPr/>
          <a:lstStyle/>
          <a:p>
            <a:pPr marL="0" indent="0">
              <a:buNone/>
            </a:pPr>
            <a:r>
              <a:rPr lang="en-US" sz="1600" dirty="0"/>
              <a:t>Applications will not be approved by the OGS without PI Certification. PIs must certify the Cayuse proposals either electronically or by signing a paper form (</a:t>
            </a:r>
            <a:r>
              <a:rPr lang="en-US" sz="1600" u="sng" dirty="0">
                <a:hlinkClick r:id="rId2"/>
              </a:rPr>
              <a:t>PI Certification Form</a:t>
            </a:r>
            <a:r>
              <a:rPr lang="en-US" sz="1600" u="sng" dirty="0"/>
              <a:t>)</a:t>
            </a:r>
            <a:r>
              <a:rPr lang="en-US" sz="1600" dirty="0"/>
              <a:t>, which needs to be uploaded to Cayuse SP. </a:t>
            </a:r>
          </a:p>
          <a:p>
            <a:pPr>
              <a:buFont typeface="+mj-lt"/>
              <a:buAutoNum type="arabicPeriod"/>
            </a:pPr>
            <a:r>
              <a:rPr lang="en-US" sz="1400" dirty="0"/>
              <a:t>You will receive an email from Cayuse</a:t>
            </a:r>
          </a:p>
          <a:p>
            <a:pPr>
              <a:buFont typeface="+mj-lt"/>
              <a:buAutoNum type="arabicPeriod"/>
            </a:pPr>
            <a:r>
              <a:rPr lang="en-US" sz="1400" dirty="0"/>
              <a:t>Log in to Cayuse SP and on the left-hand menu, click on </a:t>
            </a:r>
            <a:r>
              <a:rPr lang="en-US" sz="1400" b="1" dirty="0"/>
              <a:t>PI Certification Inbox</a:t>
            </a:r>
            <a:endParaRPr lang="en-US" sz="1400" dirty="0"/>
          </a:p>
          <a:p>
            <a:pPr>
              <a:buFont typeface="+mj-lt"/>
              <a:buAutoNum type="arabicPeriod"/>
            </a:pPr>
            <a:r>
              <a:rPr lang="en-US" sz="1400" dirty="0"/>
              <a:t>Beneath the “To be Certified” tab, click on the proposal number of the proposal you need to certify</a:t>
            </a:r>
          </a:p>
          <a:p>
            <a:pPr>
              <a:buFont typeface="+mj-lt"/>
              <a:buAutoNum type="arabicPeriod"/>
            </a:pPr>
            <a:r>
              <a:rPr lang="en-US" sz="1400" dirty="0"/>
              <a:t>Review the proposal by clicking on the PDF icon or proposal number</a:t>
            </a:r>
          </a:p>
          <a:p>
            <a:pPr>
              <a:buFont typeface="+mj-lt"/>
              <a:buAutoNum type="arabicPeriod"/>
            </a:pPr>
            <a:r>
              <a:rPr lang="en-US" sz="1400" dirty="0"/>
              <a:t>After reviewing the proposal, click on </a:t>
            </a:r>
            <a:r>
              <a:rPr lang="en-US" sz="1400" b="1" dirty="0"/>
              <a:t>Certify Proposal</a:t>
            </a:r>
            <a:r>
              <a:rPr lang="en-US" sz="1400" dirty="0"/>
              <a:t> beneath the Item List or on the Proposal Routing Status screen</a:t>
            </a:r>
          </a:p>
          <a:p>
            <a:pPr>
              <a:buFont typeface="+mj-lt"/>
              <a:buAutoNum type="arabicPeriod"/>
            </a:pPr>
            <a:r>
              <a:rPr lang="en-US" sz="1400" dirty="0"/>
              <a:t>Enter comments regarding the proposal (required). These will be visible to the Research Team, and the Central Admin Office</a:t>
            </a:r>
          </a:p>
          <a:p>
            <a:pPr>
              <a:buFont typeface="+mj-lt"/>
              <a:buAutoNum type="arabicPeriod"/>
            </a:pPr>
            <a:r>
              <a:rPr lang="en-US" sz="1400" dirty="0"/>
              <a:t>Click </a:t>
            </a:r>
            <a:r>
              <a:rPr lang="en-US" sz="1400" b="1" dirty="0"/>
              <a:t>Submit Certification</a:t>
            </a:r>
            <a:r>
              <a:rPr lang="en-US" sz="1400" dirty="0"/>
              <a:t> to acknowledge the certification statement.</a:t>
            </a:r>
          </a:p>
          <a:p>
            <a:pPr marL="57150" indent="0">
              <a:buNone/>
            </a:pPr>
            <a:endParaRPr lang="en-US" sz="1400" u="sng" dirty="0">
              <a:hlinkClick r:id="" action="ppaction://noaction"/>
            </a:endParaRPr>
          </a:p>
          <a:p>
            <a:pPr marL="57150" indent="0">
              <a:buNone/>
            </a:pPr>
            <a:r>
              <a:rPr lang="en-US" sz="1400" u="sng" dirty="0">
                <a:hlinkClick r:id="" action="ppaction://noaction"/>
              </a:rPr>
              <a:t>https</a:t>
            </a:r>
            <a:r>
              <a:rPr lang="en-US" sz="1400" u="sng" dirty="0">
                <a:hlinkClick r:id="rId3"/>
              </a:rPr>
              <a:t>://einsteinmed.zoom.us/rec/share/g_oKaXIKAAUrS7kxXGpYGMmOKNUKbK07ldit8Rtb-GPi1AnCNBdcppi7l7Ysy2VC.ybFE4XxN9kwADo2K</a:t>
            </a:r>
            <a:endParaRPr lang="en-US" sz="1400" dirty="0"/>
          </a:p>
          <a:p>
            <a:pPr marL="57150" indent="0">
              <a:buNone/>
            </a:pPr>
            <a:endParaRPr lang="en-US" sz="1400" dirty="0"/>
          </a:p>
        </p:txBody>
      </p:sp>
      <p:sp>
        <p:nvSpPr>
          <p:cNvPr id="4" name="Slide Number Placeholder 3"/>
          <p:cNvSpPr>
            <a:spLocks noGrp="1"/>
          </p:cNvSpPr>
          <p:nvPr>
            <p:ph type="sldNum" sz="quarter" idx="10"/>
          </p:nvPr>
        </p:nvSpPr>
        <p:spPr/>
        <p:txBody>
          <a:bodyPr/>
          <a:lstStyle/>
          <a:p>
            <a:pPr>
              <a:defRPr/>
            </a:pPr>
            <a:r>
              <a:rPr lang="en-US" altLang="en-US" dirty="0"/>
              <a:t>  </a:t>
            </a:r>
            <a:r>
              <a:rPr lang="en-US" altLang="en-US" dirty="0">
                <a:solidFill>
                  <a:srgbClr val="8FBEDC"/>
                </a:solidFill>
              </a:rPr>
              <a:t>| </a:t>
            </a:r>
            <a:r>
              <a:rPr lang="en-US" altLang="en-US" sz="1100" dirty="0">
                <a:solidFill>
                  <a:schemeClr val="tx1"/>
                </a:solidFill>
              </a:rPr>
              <a:t> </a:t>
            </a:r>
            <a:fld id="{4D32706A-2C57-4F4A-9640-E1CC454F93C3}" type="slidenum">
              <a:rPr lang="en-US" altLang="en-US" sz="1100" smtClean="0"/>
              <a:pPr>
                <a:defRPr/>
              </a:pPr>
              <a:t>48</a:t>
            </a:fld>
            <a:endParaRPr lang="en-US" altLang="en-US" sz="1100" dirty="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D256DFC3-300B-865A-F1B6-FB967A312D61}"/>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897063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304800"/>
            <a:ext cx="8686800" cy="1143000"/>
          </a:xfrm>
        </p:spPr>
        <p:txBody>
          <a:bodyPr/>
          <a:lstStyle/>
          <a:p>
            <a:pPr algn="ctr"/>
            <a:r>
              <a:rPr lang="en-US" altLang="en-US" sz="3200" dirty="0"/>
              <a:t>Facilities, Systems, Persons, Functions, </a:t>
            </a:r>
            <a:br>
              <a:rPr lang="en-US" altLang="en-US" sz="3200" dirty="0"/>
            </a:br>
            <a:r>
              <a:rPr lang="en-US" altLang="en-US" sz="3200" dirty="0"/>
              <a:t>and Sponsors</a:t>
            </a:r>
          </a:p>
        </p:txBody>
      </p:sp>
      <p:sp>
        <p:nvSpPr>
          <p:cNvPr id="3" name="Content Placeholder 2"/>
          <p:cNvSpPr>
            <a:spLocks noGrp="1"/>
          </p:cNvSpPr>
          <p:nvPr>
            <p:ph idx="1"/>
          </p:nvPr>
        </p:nvSpPr>
        <p:spPr>
          <a:xfrm>
            <a:off x="609600" y="1905000"/>
            <a:ext cx="8077200" cy="3810000"/>
          </a:xfrm>
        </p:spPr>
        <p:txBody>
          <a:bodyPr>
            <a:normAutofit/>
          </a:bodyPr>
          <a:lstStyle/>
          <a:p>
            <a:pPr>
              <a:defRPr/>
            </a:pPr>
            <a:r>
              <a:rPr lang="en-US" sz="2000" dirty="0"/>
              <a:t>Grant capacity and grant readiness</a:t>
            </a:r>
          </a:p>
          <a:p>
            <a:pPr>
              <a:defRPr/>
            </a:pPr>
            <a:r>
              <a:rPr lang="en-US" sz="2000" dirty="0"/>
              <a:t>The Office of Grant Support (OGS) </a:t>
            </a:r>
          </a:p>
          <a:p>
            <a:pPr>
              <a:defRPr/>
            </a:pPr>
            <a:r>
              <a:rPr lang="en-US" sz="2000" b="1" dirty="0">
                <a:solidFill>
                  <a:schemeClr val="tx2">
                    <a:lumMod val="75000"/>
                  </a:schemeClr>
                </a:solidFill>
              </a:rPr>
              <a:t>Key personnel/roles</a:t>
            </a:r>
            <a:r>
              <a:rPr lang="en-US" sz="2000" dirty="0"/>
              <a:t>: Gerard McMorrow, Ray </a:t>
            </a:r>
            <a:r>
              <a:rPr lang="en-US" sz="2000" dirty="0" err="1"/>
              <a:t>Hosein</a:t>
            </a:r>
            <a:r>
              <a:rPr lang="en-US" sz="2000" dirty="0"/>
              <a:t>, </a:t>
            </a:r>
            <a:r>
              <a:rPr lang="en-US" sz="2000" dirty="0" err="1"/>
              <a:t>Indranil</a:t>
            </a:r>
            <a:r>
              <a:rPr lang="en-US" sz="2000" dirty="0"/>
              <a:t> </a:t>
            </a:r>
            <a:r>
              <a:rPr lang="en-US" sz="2000" dirty="0" err="1"/>
              <a:t>Basu</a:t>
            </a:r>
            <a:endParaRPr lang="en-US" sz="2000" dirty="0"/>
          </a:p>
          <a:p>
            <a:pPr>
              <a:defRPr/>
            </a:pPr>
            <a:r>
              <a:rPr lang="en-US" sz="2000" b="1" dirty="0">
                <a:solidFill>
                  <a:schemeClr val="tx2">
                    <a:lumMod val="75000"/>
                  </a:schemeClr>
                </a:solidFill>
              </a:rPr>
              <a:t>Proposals 424 and Cayuse SP:</a:t>
            </a:r>
            <a:r>
              <a:rPr lang="en-US" sz="2000" b="1" dirty="0"/>
              <a:t> </a:t>
            </a:r>
            <a:r>
              <a:rPr lang="en-US" sz="2000" dirty="0"/>
              <a:t>Application development, budget development, routing, compliance (IACUC, IRB, IBC/Bio-safety), application submitting, checking verification</a:t>
            </a:r>
          </a:p>
          <a:p>
            <a:pPr>
              <a:defRPr/>
            </a:pPr>
            <a:r>
              <a:rPr lang="en-US" sz="2000" b="1" dirty="0">
                <a:solidFill>
                  <a:schemeClr val="tx2">
                    <a:lumMod val="75000"/>
                  </a:schemeClr>
                </a:solidFill>
              </a:rPr>
              <a:t>Award management:</a:t>
            </a:r>
            <a:r>
              <a:rPr lang="en-US" sz="20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rPr>
              <a:t>, </a:t>
            </a:r>
            <a:r>
              <a:rPr lang="en-US" sz="2000" dirty="0"/>
              <a:t>Submitting JITs, receiving NOA/NOGA</a:t>
            </a:r>
          </a:p>
          <a:p>
            <a:pPr>
              <a:defRPr/>
            </a:pPr>
            <a:r>
              <a:rPr lang="en-US" sz="2000" b="1" dirty="0">
                <a:solidFill>
                  <a:schemeClr val="tx2">
                    <a:lumMod val="75000"/>
                  </a:schemeClr>
                </a:solidFill>
              </a:rPr>
              <a:t>Portals</a:t>
            </a:r>
            <a:r>
              <a:rPr lang="en-US" sz="2000" dirty="0"/>
              <a:t>: </a:t>
            </a:r>
            <a:r>
              <a:rPr lang="en-US" sz="2000" dirty="0" err="1"/>
              <a:t>SPINPlus</a:t>
            </a:r>
            <a:r>
              <a:rPr lang="en-US" sz="2000" dirty="0"/>
              <a:t>, and PURE for funding mechanisms and types, and for finding collaborators</a:t>
            </a:r>
          </a:p>
        </p:txBody>
      </p:sp>
      <p:sp>
        <p:nvSpPr>
          <p:cNvPr id="2" name="TextBox 1">
            <a:extLst>
              <a:ext uri="{FF2B5EF4-FFF2-40B4-BE49-F238E27FC236}">
                <a16:creationId xmlns:a16="http://schemas.microsoft.com/office/drawing/2014/main" id="{ADB9737D-0BFE-858D-7CE5-90139CE7B2C8}"/>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pPr algn="ctr"/>
            <a:r>
              <a:rPr lang="en-US" altLang="en-US" sz="3200" b="1" dirty="0"/>
              <a:t>ORCID (Open Researcher and Contributor Identifiers) ID Requirements</a:t>
            </a:r>
          </a:p>
        </p:txBody>
      </p:sp>
      <p:sp>
        <p:nvSpPr>
          <p:cNvPr id="19459" name="Content Placeholder 2"/>
          <p:cNvSpPr>
            <a:spLocks noGrp="1"/>
          </p:cNvSpPr>
          <p:nvPr>
            <p:ph idx="1"/>
          </p:nvPr>
        </p:nvSpPr>
        <p:spPr>
          <a:xfrm>
            <a:off x="1086415" y="2133600"/>
            <a:ext cx="6898741" cy="3657600"/>
          </a:xfrm>
        </p:spPr>
        <p:txBody>
          <a:bodyPr>
            <a:normAutofit fontScale="92500" lnSpcReduction="20000"/>
          </a:bodyPr>
          <a:lstStyle/>
          <a:p>
            <a:pPr>
              <a:defRPr/>
            </a:pPr>
            <a:r>
              <a:rPr lang="en-US" dirty="0"/>
              <a:t>ORCID IDs is required for Individuals Supported by NIH, AHRQ, and CDC Research Training, Fellowship, Research Education, and Career Development Awards. </a:t>
            </a:r>
          </a:p>
          <a:p>
            <a:pPr>
              <a:defRPr/>
            </a:pPr>
            <a:r>
              <a:rPr lang="en-US" sz="2000" dirty="0">
                <a:hlinkClick r:id="rId2"/>
              </a:rPr>
              <a:t>https://grants.nih.gov/grants/guide/notice-files/NOT-OD-19-109.html</a:t>
            </a:r>
            <a:endParaRPr lang="en-US" sz="2000" dirty="0"/>
          </a:p>
          <a:p>
            <a:pPr>
              <a:defRPr/>
            </a:pPr>
            <a:endParaRPr lang="en-US" dirty="0"/>
          </a:p>
          <a:p>
            <a:pPr>
              <a:defRPr/>
            </a:pPr>
            <a:r>
              <a:rPr lang="en-US" dirty="0"/>
              <a:t>To create an ORCID profile please use this link. </a:t>
            </a:r>
            <a:r>
              <a:rPr lang="en-US" sz="2000" dirty="0">
                <a:hlinkClick r:id="rId3"/>
              </a:rPr>
              <a:t>https://orcid.org/register</a:t>
            </a:r>
            <a:endParaRPr lang="en-US" sz="2000" dirty="0"/>
          </a:p>
          <a:p>
            <a:pPr>
              <a:defRPr/>
            </a:pPr>
            <a:endParaRPr lang="en-US" dirty="0"/>
          </a:p>
          <a:p>
            <a:pPr>
              <a:defRPr/>
            </a:pPr>
            <a:endParaRPr lang="en-US" dirty="0"/>
          </a:p>
          <a:p>
            <a:pPr marL="0" indent="0">
              <a:buNone/>
              <a:defRPr/>
            </a:pPr>
            <a:r>
              <a:rPr lang="en-US" sz="2000" dirty="0"/>
              <a:t> </a:t>
            </a:r>
            <a:endParaRPr lang="en-US" altLang="en-US" sz="1800" dirty="0">
              <a:solidFill>
                <a:srgbClr val="002060"/>
              </a:solidFill>
            </a:endParaRPr>
          </a:p>
          <a:p>
            <a:pPr>
              <a:defRPr/>
            </a:pPr>
            <a:endParaRPr lang="en-US" altLang="en-US" sz="1800" dirty="0">
              <a:solidFill>
                <a:srgbClr val="002060"/>
              </a:solidFill>
            </a:endParaRPr>
          </a:p>
        </p:txBody>
      </p:sp>
      <p:sp>
        <p:nvSpPr>
          <p:cNvPr id="143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dirty="0">
                <a:solidFill>
                  <a:schemeClr val="bg1"/>
                </a:solidFill>
              </a:rPr>
              <a:t>  </a:t>
            </a:r>
            <a:r>
              <a:rPr lang="en-US" altLang="en-US" sz="1400" dirty="0">
                <a:solidFill>
                  <a:srgbClr val="8FBEDC"/>
                </a:solidFill>
              </a:rPr>
              <a:t>| </a:t>
            </a:r>
            <a:r>
              <a:rPr lang="en-US" altLang="en-US" sz="1100" dirty="0">
                <a:solidFill>
                  <a:schemeClr val="tx1"/>
                </a:solidFill>
              </a:rPr>
              <a:t> </a:t>
            </a:r>
            <a:fld id="{527A6C6D-30BB-4EC9-8B58-10D2F3846AB4}" type="slidenum">
              <a:rPr lang="en-US" altLang="en-US" sz="1100">
                <a:solidFill>
                  <a:schemeClr val="bg1"/>
                </a:solidFill>
              </a:rPr>
              <a:pPr>
                <a:spcBef>
                  <a:spcPct val="0"/>
                </a:spcBef>
                <a:buClrTx/>
                <a:buFontTx/>
                <a:buNone/>
              </a:pPr>
              <a:t>49</a:t>
            </a:fld>
            <a:endParaRPr lang="en-US" altLang="en-US" sz="1100" dirty="0">
              <a:solidFill>
                <a:srgbClr val="383272"/>
              </a:solidFill>
            </a:endParaRPr>
          </a:p>
        </p:txBody>
      </p:sp>
      <p:sp>
        <p:nvSpPr>
          <p:cNvPr id="2" name="TextBox 1">
            <a:extLst>
              <a:ext uri="{FF2B5EF4-FFF2-40B4-BE49-F238E27FC236}">
                <a16:creationId xmlns:a16="http://schemas.microsoft.com/office/drawing/2014/main" id="{2D3E5FBB-93E5-81AF-6D02-33DA5E19EFB9}"/>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9291917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pPr algn="ctr"/>
            <a:r>
              <a:rPr lang="en-US" altLang="en-US" sz="3200" b="1" dirty="0"/>
              <a:t>ORCID ID Needs to be linked with eRA Commons ID</a:t>
            </a:r>
          </a:p>
        </p:txBody>
      </p:sp>
      <p:sp>
        <p:nvSpPr>
          <p:cNvPr id="19459" name="Content Placeholder 2"/>
          <p:cNvSpPr>
            <a:spLocks noGrp="1"/>
          </p:cNvSpPr>
          <p:nvPr>
            <p:ph idx="1"/>
          </p:nvPr>
        </p:nvSpPr>
        <p:spPr>
          <a:xfrm>
            <a:off x="1032094" y="1685924"/>
            <a:ext cx="7197505" cy="4181476"/>
          </a:xfrm>
        </p:spPr>
        <p:txBody>
          <a:bodyPr>
            <a:normAutofit fontScale="92500"/>
          </a:bodyPr>
          <a:lstStyle/>
          <a:p>
            <a:pPr marL="0" indent="0">
              <a:buNone/>
              <a:defRPr/>
            </a:pPr>
            <a:r>
              <a:rPr lang="en-US" sz="2400" dirty="0"/>
              <a:t>You will be able to associate your ORCID ID from the eRA Commons </a:t>
            </a:r>
            <a:r>
              <a:rPr lang="en-US" sz="2400" dirty="0">
                <a:hlinkClick r:id="rId2" tooltip="Personal Profile help"/>
              </a:rPr>
              <a:t>Personal Profile</a:t>
            </a:r>
            <a:r>
              <a:rPr lang="en-US" sz="2400" dirty="0"/>
              <a:t> module. Log in to your eRA Commons account and click on Personal Profile</a:t>
            </a:r>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endParaRPr lang="en-US" sz="1600" dirty="0"/>
          </a:p>
          <a:p>
            <a:pPr marL="0" indent="0">
              <a:buNone/>
              <a:defRPr/>
            </a:pPr>
            <a:r>
              <a:rPr lang="en-US" altLang="en-US" sz="1400" dirty="0">
                <a:solidFill>
                  <a:srgbClr val="002060"/>
                </a:solidFill>
                <a:hlinkClick r:id="rId3"/>
              </a:rPr>
              <a:t>https://era.nih.gov/erahelp/ppf/default.htm#PPF_Help/8_2_orcid.htm%3FTocPath%3D_____13</a:t>
            </a:r>
            <a:endParaRPr lang="en-US" altLang="en-US" sz="1400" dirty="0">
              <a:solidFill>
                <a:srgbClr val="002060"/>
              </a:solidFill>
            </a:endParaRPr>
          </a:p>
          <a:p>
            <a:pPr>
              <a:defRPr/>
            </a:pPr>
            <a:endParaRPr lang="en-US" altLang="en-US" sz="1800" dirty="0">
              <a:solidFill>
                <a:srgbClr val="002060"/>
              </a:solidFill>
            </a:endParaRPr>
          </a:p>
        </p:txBody>
      </p:sp>
      <p:sp>
        <p:nvSpPr>
          <p:cNvPr id="1536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dirty="0">
                <a:solidFill>
                  <a:schemeClr val="bg1"/>
                </a:solidFill>
              </a:rPr>
              <a:t>  </a:t>
            </a:r>
            <a:r>
              <a:rPr lang="en-US" altLang="en-US" sz="1400" dirty="0">
                <a:solidFill>
                  <a:srgbClr val="8FBEDC"/>
                </a:solidFill>
              </a:rPr>
              <a:t>| </a:t>
            </a:r>
            <a:r>
              <a:rPr lang="en-US" altLang="en-US" sz="1100" dirty="0">
                <a:solidFill>
                  <a:schemeClr val="tx1"/>
                </a:solidFill>
              </a:rPr>
              <a:t> </a:t>
            </a:r>
            <a:fld id="{2A981EC8-07C5-4C0A-8660-549ACF137B40}" type="slidenum">
              <a:rPr lang="en-US" altLang="en-US" sz="1100">
                <a:solidFill>
                  <a:schemeClr val="bg1"/>
                </a:solidFill>
              </a:rPr>
              <a:pPr>
                <a:spcBef>
                  <a:spcPct val="0"/>
                </a:spcBef>
                <a:buClrTx/>
                <a:buFontTx/>
                <a:buNone/>
              </a:pPr>
              <a:t>50</a:t>
            </a:fld>
            <a:endParaRPr lang="en-US" altLang="en-US" sz="1100" dirty="0">
              <a:solidFill>
                <a:srgbClr val="383272"/>
              </a:solidFill>
            </a:endParaRPr>
          </a:p>
        </p:txBody>
      </p:sp>
      <p:pic>
        <p:nvPicPr>
          <p:cNvPr id="15366" name="Picture 2" descr="Opened toggler arr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5710" y="-966788"/>
            <a:ext cx="114300"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3" descr="Personal Profile section indicating link to connnect to or create an ORCID i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3350" y="2743202"/>
            <a:ext cx="1528763"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7" descr="Closed toggler arr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5710" y="228601"/>
            <a:ext cx="114300"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908D8695-DD26-2CA3-7025-D745899B0F61}"/>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14060559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Create a Login.gov Account</a:t>
            </a:r>
          </a:p>
        </p:txBody>
      </p:sp>
      <p:sp>
        <p:nvSpPr>
          <p:cNvPr id="3" name="Content Placeholder 2"/>
          <p:cNvSpPr>
            <a:spLocks noGrp="1"/>
          </p:cNvSpPr>
          <p:nvPr>
            <p:ph idx="1"/>
          </p:nvPr>
        </p:nvSpPr>
        <p:spPr>
          <a:xfrm>
            <a:off x="489065" y="1828800"/>
            <a:ext cx="8153400" cy="4114800"/>
          </a:xfrm>
        </p:spPr>
        <p:txBody>
          <a:bodyPr/>
          <a:lstStyle/>
          <a:p>
            <a:r>
              <a:rPr lang="en-US" sz="1600" dirty="0"/>
              <a:t>Enter your email address at </a:t>
            </a:r>
            <a:r>
              <a:rPr lang="en-US" sz="1600" u="sng" dirty="0">
                <a:hlinkClick r:id="rId2"/>
              </a:rPr>
              <a:t>https://secure.login.gov/sign_up/enter_email</a:t>
            </a:r>
            <a:r>
              <a:rPr lang="en-US" sz="1600" dirty="0"/>
              <a:t> to begin.</a:t>
            </a:r>
          </a:p>
          <a:p>
            <a:r>
              <a:rPr lang="en-US" sz="1600" dirty="0"/>
              <a:t>Enter your email address. </a:t>
            </a:r>
          </a:p>
          <a:p>
            <a:r>
              <a:rPr lang="en-US" sz="1600" dirty="0"/>
              <a:t>Click the </a:t>
            </a:r>
            <a:r>
              <a:rPr lang="en-US" sz="1600" b="1" dirty="0"/>
              <a:t>“Submit”</a:t>
            </a:r>
            <a:r>
              <a:rPr lang="en-US" sz="1600" dirty="0"/>
              <a:t> button.</a:t>
            </a:r>
          </a:p>
          <a:p>
            <a:r>
              <a:rPr lang="en-US" sz="1600" dirty="0"/>
              <a:t>Check your email for a message from login.gov.</a:t>
            </a:r>
          </a:p>
          <a:p>
            <a:r>
              <a:rPr lang="en-US" sz="1600" dirty="0"/>
              <a:t>Click the </a:t>
            </a:r>
            <a:r>
              <a:rPr lang="en-US" sz="1600" b="1" dirty="0"/>
              <a:t>“Confirm your email address.”</a:t>
            </a:r>
            <a:r>
              <a:rPr lang="en-US" sz="1600" dirty="0"/>
              <a:t> This will take you back to the login.gov.</a:t>
            </a:r>
          </a:p>
          <a:p>
            <a:r>
              <a:rPr lang="en-US" sz="1600" dirty="0"/>
              <a:t>Create your login.gov password, which must be at least 12 characters</a:t>
            </a:r>
          </a:p>
          <a:p>
            <a:r>
              <a:rPr lang="en-US" sz="1600" dirty="0"/>
              <a:t>Set up a second layer of security. Login.gov requires you set up a secondary authentication method. This is referred to as two-factor authentication (2FA).</a:t>
            </a:r>
          </a:p>
          <a:p>
            <a:r>
              <a:rPr lang="en-US" sz="1600" dirty="0"/>
              <a:t>You can choose from either authentication options below. </a:t>
            </a:r>
          </a:p>
          <a:p>
            <a:pPr lvl="1"/>
            <a:r>
              <a:rPr lang="en-US" sz="1400" dirty="0"/>
              <a:t>Authentication application</a:t>
            </a:r>
          </a:p>
          <a:p>
            <a:pPr lvl="1"/>
            <a:r>
              <a:rPr lang="en-US" sz="1600" dirty="0"/>
              <a:t>Security key</a:t>
            </a:r>
          </a:p>
          <a:p>
            <a:r>
              <a:rPr lang="en-US" sz="1600" dirty="0"/>
              <a:t>Success! Once you have authenticated, you have created your login.gov account.</a:t>
            </a:r>
          </a:p>
        </p:txBody>
      </p:sp>
      <p:sp>
        <p:nvSpPr>
          <p:cNvPr id="4" name="Slide Number Placeholder 3"/>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51</a:t>
            </a:fld>
            <a:endParaRPr lang="en-US" altLang="en-US" sz="1100" dirty="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
        <p:nvSpPr>
          <p:cNvPr id="6" name="TextBox 5">
            <a:extLst>
              <a:ext uri="{FF2B5EF4-FFF2-40B4-BE49-F238E27FC236}">
                <a16:creationId xmlns:a16="http://schemas.microsoft.com/office/drawing/2014/main" id="{4086C40A-B09C-6359-10D7-6268A4A1B45B}"/>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4321031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1" y="609600"/>
            <a:ext cx="8000999" cy="1109993"/>
          </a:xfrm>
        </p:spPr>
        <p:txBody>
          <a:bodyPr>
            <a:noAutofit/>
          </a:bodyPr>
          <a:lstStyle/>
          <a:p>
            <a:pPr algn="ctr"/>
            <a:r>
              <a:rPr lang="en-US" sz="2700" dirty="0"/>
              <a:t>Office of Grant Support (OGS) and Other Contacts</a:t>
            </a:r>
          </a:p>
        </p:txBody>
      </p:sp>
      <p:sp>
        <p:nvSpPr>
          <p:cNvPr id="4" name="Content Placeholder 2"/>
          <p:cNvSpPr>
            <a:spLocks noGrp="1"/>
          </p:cNvSpPr>
          <p:nvPr>
            <p:ph idx="1"/>
          </p:nvPr>
        </p:nvSpPr>
        <p:spPr bwMode="auto">
          <a:xfrm>
            <a:off x="457200" y="1828800"/>
            <a:ext cx="8229600" cy="3962399"/>
          </a:xfrm>
          <a:noFill/>
          <a:ln>
            <a:noFill/>
          </a:ln>
        </p:spPr>
        <p:txBody>
          <a:bodyPr vert="horz" wrap="square" lIns="68580" tIns="34290" rIns="68580" bIns="34290" numCol="1" anchor="t" anchorCtr="0" compatLnSpc="1">
            <a:prstTxWarp prst="textNoShape">
              <a:avLst/>
            </a:prstTxWarp>
            <a:noAutofit/>
          </a:bodyPr>
          <a:lstStyle/>
          <a:p>
            <a:r>
              <a:rPr lang="en-US" sz="1600" dirty="0"/>
              <a:t>General information, please contact the Office of Grant Support at (718) 430-3643 or </a:t>
            </a:r>
            <a:r>
              <a:rPr lang="en-US" sz="1600" u="sng" dirty="0">
                <a:hlinkClick r:id="rId3"/>
              </a:rPr>
              <a:t>ogs@einsteinmed.edu</a:t>
            </a:r>
            <a:r>
              <a:rPr lang="en-US" sz="1600" u="sng" dirty="0"/>
              <a:t> </a:t>
            </a:r>
            <a:endParaRPr lang="en-US" sz="1600" dirty="0"/>
          </a:p>
          <a:p>
            <a:r>
              <a:rPr lang="en-US" sz="1600" dirty="0"/>
              <a:t>Budget - Gerard McMorrow at (718) 430 3580 or </a:t>
            </a:r>
            <a:r>
              <a:rPr lang="en-US" sz="1600" u="sng" dirty="0">
                <a:hlinkClick r:id="rId4"/>
              </a:rPr>
              <a:t>gerard.mcmorrow@einsteinmed.edu</a:t>
            </a:r>
            <a:endParaRPr lang="en-US" sz="1600" u="sng" dirty="0"/>
          </a:p>
          <a:p>
            <a:r>
              <a:rPr lang="en-US" sz="1600" dirty="0"/>
              <a:t>Linda Lally at (718) 430 4274 or </a:t>
            </a:r>
            <a:r>
              <a:rPr lang="en-US" sz="1600" dirty="0">
                <a:hlinkClick r:id="rId5"/>
              </a:rPr>
              <a:t>linda.lally@einsteinmed.edu</a:t>
            </a:r>
            <a:endParaRPr lang="en-US" sz="1600" dirty="0"/>
          </a:p>
          <a:p>
            <a:r>
              <a:rPr lang="en-US" sz="1600" dirty="0"/>
              <a:t>Cayuse, eRA Commons and any other help - TBD</a:t>
            </a:r>
            <a:endParaRPr lang="en-US" sz="1600" u="sng" dirty="0"/>
          </a:p>
          <a:p>
            <a:r>
              <a:rPr lang="en-US" sz="1600" u="sng" dirty="0"/>
              <a:t>OGS Operations, JIT, RS, FIS, sponsor communication - Indranil Basu, PhD, MBA at (718) 430 2238 or </a:t>
            </a:r>
            <a:r>
              <a:rPr lang="en-US" sz="1600" u="sng" dirty="0">
                <a:hlinkClick r:id="rId6"/>
              </a:rPr>
              <a:t>indranil.basu@einsteinmed.edu</a:t>
            </a:r>
            <a:endParaRPr lang="en-US" sz="1600" u="sng" dirty="0"/>
          </a:p>
          <a:p>
            <a:r>
              <a:rPr lang="en-US" sz="1600" dirty="0"/>
              <a:t>For technical assistance contact Ray Hosein at </a:t>
            </a:r>
            <a:r>
              <a:rPr lang="en-US" sz="1600" dirty="0">
                <a:hlinkClick r:id="rId7"/>
              </a:rPr>
              <a:t>rhosein@Montefiore.org</a:t>
            </a:r>
            <a:endParaRPr lang="en-US" sz="1600" u="sng" dirty="0"/>
          </a:p>
          <a:p>
            <a:r>
              <a:rPr lang="en-US" sz="1600" dirty="0">
                <a:hlinkClick r:id="rId8"/>
              </a:rPr>
              <a:t>Grant Advisory Service</a:t>
            </a:r>
            <a:r>
              <a:rPr lang="en-US" sz="1600" dirty="0"/>
              <a:t>, TBD</a:t>
            </a:r>
          </a:p>
          <a:p>
            <a:r>
              <a:rPr lang="en-US" sz="1600" dirty="0"/>
              <a:t>Study design, Mimi Kim, PhD - (718) 430-2017 or </a:t>
            </a:r>
            <a:r>
              <a:rPr lang="en-US" sz="1600" u="sng" dirty="0">
                <a:hlinkClick r:id="rId9"/>
              </a:rPr>
              <a:t>mimi.kim@einsteinmed.edu</a:t>
            </a:r>
            <a:r>
              <a:rPr lang="en-US" sz="1600" u="sng" dirty="0"/>
              <a:t> </a:t>
            </a:r>
          </a:p>
          <a:p>
            <a:pPr marL="0" indent="0">
              <a:buNone/>
            </a:pPr>
            <a:endParaRPr lang="en-US" altLang="en-US" sz="1650" dirty="0">
              <a:latin typeface="Arial MT Md It" charset="0"/>
              <a:ea typeface="ヒラギノ角ゴ Pro W3" charset="-128"/>
            </a:endParaRPr>
          </a:p>
        </p:txBody>
      </p:sp>
      <p:sp>
        <p:nvSpPr>
          <p:cNvPr id="3" name="TextBox 2">
            <a:extLst>
              <a:ext uri="{FF2B5EF4-FFF2-40B4-BE49-F238E27FC236}">
                <a16:creationId xmlns:a16="http://schemas.microsoft.com/office/drawing/2014/main" id="{9ECAD4EB-95A5-117D-7C36-86D3B4CFC111}"/>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extLst>
      <p:ext uri="{BB962C8B-B14F-4D97-AF65-F5344CB8AC3E}">
        <p14:creationId xmlns:p14="http://schemas.microsoft.com/office/powerpoint/2010/main" val="3202579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81000"/>
            <a:ext cx="8229600" cy="762000"/>
          </a:xfrm>
        </p:spPr>
        <p:txBody>
          <a:bodyPr/>
          <a:lstStyle/>
          <a:p>
            <a:pPr algn="ctr"/>
            <a:r>
              <a:rPr lang="en-US" altLang="en-US" sz="3200" dirty="0"/>
              <a:t>Facilities</a:t>
            </a:r>
          </a:p>
        </p:txBody>
      </p:sp>
      <p:sp>
        <p:nvSpPr>
          <p:cNvPr id="15363" name="Content Placeholder 2"/>
          <p:cNvSpPr>
            <a:spLocks noGrp="1"/>
          </p:cNvSpPr>
          <p:nvPr>
            <p:ph idx="1"/>
          </p:nvPr>
        </p:nvSpPr>
        <p:spPr>
          <a:xfrm>
            <a:off x="609600" y="1905000"/>
            <a:ext cx="7924800" cy="3657600"/>
          </a:xfrm>
        </p:spPr>
        <p:txBody>
          <a:bodyPr/>
          <a:lstStyle/>
          <a:p>
            <a:r>
              <a:rPr lang="en-US" altLang="en-US" sz="2000" b="1" i="1" dirty="0">
                <a:solidFill>
                  <a:schemeClr val="tx1"/>
                </a:solidFill>
              </a:rPr>
              <a:t>Grant capacity</a:t>
            </a:r>
            <a:r>
              <a:rPr lang="en-US" altLang="en-US" sz="2000" dirty="0"/>
              <a:t>: Institution’s potential volume of grant activity while considering qualification, complexity, and suitability (eligibility and infrastructure)</a:t>
            </a:r>
          </a:p>
          <a:p>
            <a:r>
              <a:rPr lang="en-US" altLang="en-US" sz="2000" b="1" i="1" dirty="0">
                <a:solidFill>
                  <a:schemeClr val="tx1"/>
                </a:solidFill>
              </a:rPr>
              <a:t>Grant readiness</a:t>
            </a:r>
            <a:r>
              <a:rPr lang="en-US" altLang="en-US" sz="2000" dirty="0"/>
              <a:t>: Relative level of preparation to pursue grant activity, both in general and in respect to specific projects and opportunities</a:t>
            </a:r>
          </a:p>
          <a:p>
            <a:r>
              <a:rPr lang="en-US" altLang="en-US" sz="2000" dirty="0">
                <a:solidFill>
                  <a:schemeClr val="tx1"/>
                </a:solidFill>
              </a:rPr>
              <a:t>At any given point, </a:t>
            </a:r>
            <a:r>
              <a:rPr lang="en-US" altLang="en-US" sz="2000" dirty="0"/>
              <a:t>we may have the capacity, but may not have the readiness and </a:t>
            </a:r>
            <a:r>
              <a:rPr lang="en-US" altLang="en-US" sz="2000" i="1" dirty="0"/>
              <a:t>vice versa</a:t>
            </a:r>
          </a:p>
          <a:p>
            <a:r>
              <a:rPr lang="en-US" altLang="en-US" sz="2000" b="1" dirty="0">
                <a:solidFill>
                  <a:schemeClr val="tx1"/>
                </a:solidFill>
              </a:rPr>
              <a:t>To be successful, we must have both</a:t>
            </a:r>
          </a:p>
        </p:txBody>
      </p:sp>
      <p:sp>
        <p:nvSpPr>
          <p:cNvPr id="2" name="TextBox 1">
            <a:extLst>
              <a:ext uri="{FF2B5EF4-FFF2-40B4-BE49-F238E27FC236}">
                <a16:creationId xmlns:a16="http://schemas.microsoft.com/office/drawing/2014/main" id="{CB1D25C4-D94E-63B6-8B8B-743D516BB3D9}"/>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28600"/>
            <a:ext cx="8229600" cy="1143000"/>
          </a:xfrm>
        </p:spPr>
        <p:txBody>
          <a:bodyPr/>
          <a:lstStyle/>
          <a:p>
            <a:pPr algn="ctr"/>
            <a:r>
              <a:rPr lang="en-US" altLang="en-US" sz="3200"/>
              <a:t>System: </a:t>
            </a:r>
            <a:br>
              <a:rPr lang="en-US" altLang="en-US" sz="3200"/>
            </a:br>
            <a:r>
              <a:rPr lang="en-US" altLang="en-US" sz="3200"/>
              <a:t>What is Office of Grant Support?</a:t>
            </a:r>
          </a:p>
        </p:txBody>
      </p:sp>
      <p:sp>
        <p:nvSpPr>
          <p:cNvPr id="3" name="Content Placeholder 2"/>
          <p:cNvSpPr>
            <a:spLocks noGrp="1"/>
          </p:cNvSpPr>
          <p:nvPr>
            <p:ph idx="1"/>
          </p:nvPr>
        </p:nvSpPr>
        <p:spPr>
          <a:xfrm>
            <a:off x="465513" y="1905000"/>
            <a:ext cx="8068888" cy="3733800"/>
          </a:xfrm>
        </p:spPr>
        <p:txBody>
          <a:bodyPr>
            <a:normAutofit lnSpcReduction="10000"/>
          </a:bodyPr>
          <a:lstStyle/>
          <a:p>
            <a:pPr marL="0" indent="0">
              <a:buFontTx/>
              <a:buNone/>
              <a:defRPr/>
            </a:pPr>
            <a:endParaRPr lang="en-US" sz="2000" dirty="0"/>
          </a:p>
          <a:p>
            <a:pPr>
              <a:defRPr/>
            </a:pPr>
            <a:r>
              <a:rPr lang="en-US" sz="2000" dirty="0"/>
              <a:t>The Office of Grant Support (OGS) is comprised of only four individuals who provide pre-award administrative assistance to entire Einstein community </a:t>
            </a:r>
          </a:p>
          <a:p>
            <a:pPr>
              <a:defRPr/>
            </a:pPr>
            <a:endParaRPr lang="en-US" sz="2000" dirty="0"/>
          </a:p>
          <a:p>
            <a:pPr>
              <a:defRPr/>
            </a:pPr>
            <a:r>
              <a:rPr lang="en-US" sz="2000" dirty="0"/>
              <a:t>Our goal is to enable faculty and scholars to submit grant proposals and to manage subsequent non-financial responsibilities of the award, resubmission, and renewal processes</a:t>
            </a:r>
          </a:p>
          <a:p>
            <a:pPr>
              <a:defRPr/>
            </a:pPr>
            <a:endParaRPr lang="en-US" sz="2000" dirty="0"/>
          </a:p>
          <a:p>
            <a:pPr>
              <a:defRPr/>
            </a:pPr>
            <a:r>
              <a:rPr lang="en-US" sz="2000" dirty="0">
                <a:solidFill>
                  <a:srgbClr val="C00000"/>
                </a:solidFill>
                <a:hlinkClick r:id="rId3"/>
              </a:rPr>
              <a:t>https://www.einstein.yu.edu/administration/grant-support/</a:t>
            </a:r>
            <a:r>
              <a:rPr lang="en-US" sz="2000" dirty="0">
                <a:solidFill>
                  <a:srgbClr val="C00000"/>
                </a:solidFill>
              </a:rPr>
              <a:t> </a:t>
            </a:r>
          </a:p>
          <a:p>
            <a:pPr>
              <a:defRPr/>
            </a:pPr>
            <a:r>
              <a:rPr lang="en-US" sz="2000" dirty="0">
                <a:solidFill>
                  <a:schemeClr val="accent2">
                    <a:lumMod val="75000"/>
                  </a:schemeClr>
                </a:solidFill>
              </a:rPr>
              <a:t>Check out the “Quick Link” section for important links</a:t>
            </a:r>
          </a:p>
          <a:p>
            <a:pPr lvl="1">
              <a:defRPr/>
            </a:pPr>
            <a:endParaRPr lang="en-US" sz="2400" dirty="0"/>
          </a:p>
        </p:txBody>
      </p:sp>
      <p:sp>
        <p:nvSpPr>
          <p:cNvPr id="2" name="TextBox 1">
            <a:extLst>
              <a:ext uri="{FF2B5EF4-FFF2-40B4-BE49-F238E27FC236}">
                <a16:creationId xmlns:a16="http://schemas.microsoft.com/office/drawing/2014/main" id="{7EECED6D-4D47-6277-9BDB-7367697E9B8F}"/>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457200"/>
            <a:ext cx="8305800" cy="1143000"/>
          </a:xfrm>
        </p:spPr>
        <p:txBody>
          <a:bodyPr/>
          <a:lstStyle/>
          <a:p>
            <a:pPr algn="ctr"/>
            <a:r>
              <a:rPr lang="en-US" altLang="en-US" sz="3200"/>
              <a:t>Function: OGS’s Role in Expanding Funding &amp; Research</a:t>
            </a:r>
          </a:p>
        </p:txBody>
      </p:sp>
      <p:sp>
        <p:nvSpPr>
          <p:cNvPr id="3" name="Content Placeholder 2"/>
          <p:cNvSpPr>
            <a:spLocks noGrp="1"/>
          </p:cNvSpPr>
          <p:nvPr>
            <p:ph idx="1"/>
          </p:nvPr>
        </p:nvSpPr>
        <p:spPr>
          <a:xfrm>
            <a:off x="609600" y="1828800"/>
            <a:ext cx="7924800" cy="3810000"/>
          </a:xfrm>
        </p:spPr>
        <p:txBody>
          <a:bodyPr>
            <a:noAutofit/>
          </a:bodyPr>
          <a:lstStyle/>
          <a:p>
            <a:pPr>
              <a:defRPr/>
            </a:pPr>
            <a:r>
              <a:rPr lang="en-US" sz="2000" b="1" dirty="0">
                <a:solidFill>
                  <a:schemeClr val="tx2">
                    <a:lumMod val="75000"/>
                  </a:schemeClr>
                </a:solidFill>
              </a:rPr>
              <a:t>Find funding opportunities and receive one-on-one consultation:</a:t>
            </a:r>
            <a:r>
              <a:rPr lang="en-US" sz="2000" dirty="0"/>
              <a:t> state, federal, private, foundation</a:t>
            </a:r>
          </a:p>
          <a:p>
            <a:pPr>
              <a:defRPr/>
            </a:pPr>
            <a:r>
              <a:rPr lang="en-US" sz="2000" b="1" dirty="0">
                <a:solidFill>
                  <a:schemeClr val="tx2">
                    <a:lumMod val="75000"/>
                  </a:schemeClr>
                </a:solidFill>
              </a:rPr>
              <a:t>Targeted dissemination </a:t>
            </a:r>
            <a:r>
              <a:rPr lang="en-US" sz="2000" dirty="0"/>
              <a:t>of funding opportunities to interested trainees and faculty members </a:t>
            </a:r>
          </a:p>
          <a:p>
            <a:pPr>
              <a:defRPr/>
            </a:pPr>
            <a:r>
              <a:rPr lang="en-US" sz="2000" b="1" dirty="0">
                <a:solidFill>
                  <a:schemeClr val="tx2">
                    <a:lumMod val="75000"/>
                  </a:schemeClr>
                </a:solidFill>
              </a:rPr>
              <a:t>Interpret</a:t>
            </a:r>
            <a:r>
              <a:rPr lang="en-US" sz="2000" dirty="0"/>
              <a:t> proposal guidelines and help with building application materials--eligibility, forms, institutional data</a:t>
            </a:r>
          </a:p>
          <a:p>
            <a:pPr>
              <a:defRPr/>
            </a:pPr>
            <a:r>
              <a:rPr lang="en-US" sz="2000" b="1" dirty="0">
                <a:solidFill>
                  <a:schemeClr val="tx2">
                    <a:lumMod val="75000"/>
                  </a:schemeClr>
                </a:solidFill>
              </a:rPr>
              <a:t>Demystify</a:t>
            </a:r>
            <a:r>
              <a:rPr lang="en-US" sz="2000" dirty="0"/>
              <a:t> DoD, NIH, NSF and other federal and non-federal policies, procedures, and jargons </a:t>
            </a:r>
          </a:p>
          <a:p>
            <a:pPr>
              <a:defRPr/>
            </a:pPr>
            <a:r>
              <a:rPr lang="en-US" sz="2000" b="1" dirty="0" err="1">
                <a:solidFill>
                  <a:schemeClr val="tx2">
                    <a:lumMod val="75000"/>
                  </a:schemeClr>
                </a:solidFill>
              </a:rPr>
              <a:t>Grantsmanship</a:t>
            </a:r>
            <a:r>
              <a:rPr lang="en-US" sz="2000" b="1" dirty="0">
                <a:solidFill>
                  <a:schemeClr val="tx2">
                    <a:lumMod val="75000"/>
                  </a:schemeClr>
                </a:solidFill>
              </a:rPr>
              <a:t>:</a:t>
            </a:r>
            <a:r>
              <a:rPr lang="en-US" sz="2000" dirty="0"/>
              <a:t> Assist with writing, editing, proof-reading, proposal review and critique and creating more competitive proposals </a:t>
            </a:r>
          </a:p>
          <a:p>
            <a:pPr marL="0" indent="0">
              <a:buFontTx/>
              <a:buNone/>
              <a:defRPr/>
            </a:pPr>
            <a:endParaRPr lang="en-US" dirty="0"/>
          </a:p>
          <a:p>
            <a:pPr>
              <a:defRPr/>
            </a:pPr>
            <a:endParaRPr lang="en-US" dirty="0"/>
          </a:p>
          <a:p>
            <a:pPr>
              <a:defRPr/>
            </a:pPr>
            <a:endParaRPr lang="en-US" dirty="0"/>
          </a:p>
        </p:txBody>
      </p:sp>
      <p:sp>
        <p:nvSpPr>
          <p:cNvPr id="2" name="TextBox 1">
            <a:extLst>
              <a:ext uri="{FF2B5EF4-FFF2-40B4-BE49-F238E27FC236}">
                <a16:creationId xmlns:a16="http://schemas.microsoft.com/office/drawing/2014/main" id="{4BF6C53C-165C-163C-74CD-7C48AC2262E6}"/>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79438"/>
            <a:ext cx="8382000" cy="792162"/>
          </a:xfrm>
        </p:spPr>
        <p:txBody>
          <a:bodyPr/>
          <a:lstStyle/>
          <a:p>
            <a:pPr algn="ctr"/>
            <a:r>
              <a:rPr lang="en-US" altLang="en-US" sz="3200"/>
              <a:t>Functions: What Does OGS Do?</a:t>
            </a:r>
          </a:p>
        </p:txBody>
      </p:sp>
      <p:sp>
        <p:nvSpPr>
          <p:cNvPr id="3" name="Content Placeholder 2"/>
          <p:cNvSpPr>
            <a:spLocks noGrp="1"/>
          </p:cNvSpPr>
          <p:nvPr>
            <p:ph idx="1"/>
          </p:nvPr>
        </p:nvSpPr>
        <p:spPr>
          <a:xfrm>
            <a:off x="533400" y="1905000"/>
            <a:ext cx="8077200" cy="3886200"/>
          </a:xfrm>
        </p:spPr>
        <p:txBody>
          <a:bodyPr>
            <a:noAutofit/>
          </a:bodyPr>
          <a:lstStyle/>
          <a:p>
            <a:pPr>
              <a:defRPr/>
            </a:pPr>
            <a:r>
              <a:rPr lang="en-US" sz="2000" dirty="0"/>
              <a:t>Developing or reviewing proposal budgets</a:t>
            </a:r>
          </a:p>
          <a:p>
            <a:pPr>
              <a:defRPr/>
            </a:pPr>
            <a:r>
              <a:rPr lang="en-US" sz="2000" dirty="0"/>
              <a:t>Administering pre-submission regulatory requirements </a:t>
            </a:r>
          </a:p>
          <a:p>
            <a:pPr>
              <a:defRPr/>
            </a:pPr>
            <a:r>
              <a:rPr lang="en-US" sz="2000" dirty="0"/>
              <a:t>Assisting with required registrations and managing electronic for grant submissions</a:t>
            </a:r>
          </a:p>
          <a:p>
            <a:pPr>
              <a:defRPr/>
            </a:pPr>
            <a:r>
              <a:rPr lang="en-US" sz="2000" dirty="0"/>
              <a:t>Helps submissions of grant-proposals to agencies or sponsors</a:t>
            </a:r>
          </a:p>
          <a:p>
            <a:pPr>
              <a:defRPr/>
            </a:pPr>
            <a:r>
              <a:rPr lang="en-US" sz="2000" dirty="0"/>
              <a:t>Negotiates budgets and other related terms and conditions of the awards with sponsors</a:t>
            </a:r>
          </a:p>
          <a:p>
            <a:pPr>
              <a:defRPr/>
            </a:pPr>
            <a:r>
              <a:rPr lang="en-US" altLang="en-US" sz="2000" dirty="0"/>
              <a:t>Manages Awards Committee nominations (limited submissions)</a:t>
            </a:r>
          </a:p>
          <a:p>
            <a:pPr>
              <a:defRPr/>
            </a:pPr>
            <a:r>
              <a:rPr lang="en-US" altLang="en-US" sz="2000" dirty="0"/>
              <a:t>Helps in communicating with grant-making agencies </a:t>
            </a:r>
          </a:p>
          <a:p>
            <a:pPr>
              <a:defRPr/>
            </a:pPr>
            <a:r>
              <a:rPr lang="en-US" altLang="en-US" sz="2000" dirty="0"/>
              <a:t>Helps with submission of non-competing applications, Just-in-Time (JIT), Supplemental Materials, RS etc.</a:t>
            </a:r>
          </a:p>
          <a:p>
            <a:pPr>
              <a:defRPr/>
            </a:pPr>
            <a:endParaRPr lang="en-US" sz="2000" dirty="0"/>
          </a:p>
        </p:txBody>
      </p:sp>
      <p:sp>
        <p:nvSpPr>
          <p:cNvPr id="2" name="TextBox 1">
            <a:extLst>
              <a:ext uri="{FF2B5EF4-FFF2-40B4-BE49-F238E27FC236}">
                <a16:creationId xmlns:a16="http://schemas.microsoft.com/office/drawing/2014/main" id="{5585C4FA-2E07-EA2C-BBC6-1645112EF25C}"/>
              </a:ext>
            </a:extLst>
          </p:cNvPr>
          <p:cNvSpPr txBox="1"/>
          <p:nvPr/>
        </p:nvSpPr>
        <p:spPr>
          <a:xfrm>
            <a:off x="3009657" y="5791200"/>
            <a:ext cx="2552943" cy="369332"/>
          </a:xfrm>
          <a:prstGeom prst="rect">
            <a:avLst/>
          </a:prstGeom>
          <a:noFill/>
        </p:spPr>
        <p:txBody>
          <a:bodyPr wrap="none" rtlCol="0">
            <a:spAutoFit/>
          </a:bodyPr>
          <a:lstStyle/>
          <a:p>
            <a:r>
              <a:rPr lang="en-US" sz="1800" b="1" dirty="0">
                <a:solidFill>
                  <a:srgbClr val="0070C0"/>
                </a:solidFill>
              </a:rPr>
              <a:t>O</a:t>
            </a:r>
            <a:r>
              <a:rPr lang="en-US" sz="1800" dirty="0">
                <a:solidFill>
                  <a:srgbClr val="0070C0"/>
                </a:solidFill>
              </a:rPr>
              <a:t>ffice of </a:t>
            </a:r>
            <a:r>
              <a:rPr lang="en-US" sz="1800" b="1" dirty="0">
                <a:solidFill>
                  <a:srgbClr val="0070C0"/>
                </a:solidFill>
              </a:rPr>
              <a:t>G</a:t>
            </a:r>
            <a:r>
              <a:rPr lang="en-US" sz="1800" dirty="0">
                <a:solidFill>
                  <a:srgbClr val="0070C0"/>
                </a:solidFill>
              </a:rPr>
              <a:t>rant </a:t>
            </a:r>
            <a:r>
              <a:rPr lang="en-US" sz="1800" b="1" dirty="0">
                <a:solidFill>
                  <a:srgbClr val="0070C0"/>
                </a:solidFill>
              </a:rPr>
              <a:t>S</a:t>
            </a:r>
            <a:r>
              <a:rPr lang="en-US" sz="1800" dirty="0">
                <a:solidFill>
                  <a:srgbClr val="0070C0"/>
                </a:solidFill>
              </a:rPr>
              <a:t>upport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23353</TotalTime>
  <Words>5876</Words>
  <Application>Microsoft Macintosh PowerPoint</Application>
  <PresentationFormat>On-screen Show (4:3)</PresentationFormat>
  <Paragraphs>617</Paragraphs>
  <Slides>53</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vt:lpstr>
      <vt:lpstr>Arial Bold</vt:lpstr>
      <vt:lpstr>Arial MT Md It</vt:lpstr>
      <vt:lpstr>Calibri</vt:lpstr>
      <vt:lpstr>Open Sans ExtraBold</vt:lpstr>
      <vt:lpstr>Times</vt:lpstr>
      <vt:lpstr>Wingdings</vt:lpstr>
      <vt:lpstr>Blank Presentation</vt:lpstr>
      <vt:lpstr>Chart</vt:lpstr>
      <vt:lpstr> Office of Grant Support Orientation  Indranil Basu, PhD Assistant Director, Office of Grant Support   </vt:lpstr>
      <vt:lpstr>Updates</vt:lpstr>
      <vt:lpstr>Updates…</vt:lpstr>
      <vt:lpstr>Updates…</vt:lpstr>
      <vt:lpstr>Facilities, Systems, Persons, Functions,  and Sponsors</vt:lpstr>
      <vt:lpstr>Facilities</vt:lpstr>
      <vt:lpstr>System:  What is Office of Grant Support?</vt:lpstr>
      <vt:lpstr>Function: OGS’s Role in Expanding Funding &amp; Research</vt:lpstr>
      <vt:lpstr>Functions: What Does OGS Do?</vt:lpstr>
      <vt:lpstr>Grant Advisory and Manuscript Enhancement Services</vt:lpstr>
      <vt:lpstr>eRA Manager</vt:lpstr>
      <vt:lpstr>Pre-award Analyst</vt:lpstr>
      <vt:lpstr>Assistant Director, Grant Support</vt:lpstr>
      <vt:lpstr>Director</vt:lpstr>
      <vt:lpstr>Our NIH Funding (in million)</vt:lpstr>
      <vt:lpstr> Success Rate for NIH R01 Applications That Utilized OGS Grant Development/Writing Services  (FY 2012-2017) </vt:lpstr>
      <vt:lpstr>PowerPoint Presentation</vt:lpstr>
      <vt:lpstr>SPINPlus Portal for Finding Targeted Funding Opportunities</vt:lpstr>
      <vt:lpstr>Cayuse for Application Routing, Approval and Submission</vt:lpstr>
      <vt:lpstr> What Can Proposals 424 Do? </vt:lpstr>
      <vt:lpstr> What Can Cayuse SP Do? </vt:lpstr>
      <vt:lpstr>Pre-requisites for Submitting Application Using Cayuse</vt:lpstr>
      <vt:lpstr> Cayuse: Obtaining a Username and Password </vt:lpstr>
      <vt:lpstr>A Few Tips for Submitting Proposals Smoothly: Subawards</vt:lpstr>
      <vt:lpstr> Budget Development/Review </vt:lpstr>
      <vt:lpstr>sIRB, Inclusion of LOS and Appropriate Budget</vt:lpstr>
      <vt:lpstr> Salary Cap </vt:lpstr>
      <vt:lpstr> Cayuse SP Routing and Submitting </vt:lpstr>
      <vt:lpstr>PI Certification</vt:lpstr>
      <vt:lpstr>Effectively Communicating with OGS</vt:lpstr>
      <vt:lpstr>Logging into eRA Commons</vt:lpstr>
      <vt:lpstr> Submitting Grant Applications </vt:lpstr>
      <vt:lpstr>Submitting Post-Submission Additional Materials</vt:lpstr>
      <vt:lpstr>  OPAS (Other Pre-Award Submissions) Submissions in Cayuse SP   </vt:lpstr>
      <vt:lpstr>Submitting JIT in Cayuse SP</vt:lpstr>
      <vt:lpstr> New JIT Checklist</vt:lpstr>
      <vt:lpstr> Submitting Information in ASSIST</vt:lpstr>
      <vt:lpstr>Verification of a Person’s Identity on Federal System for Award Management (SAM) </vt:lpstr>
      <vt:lpstr>Extension of ESI Status Due to COVID-19</vt:lpstr>
      <vt:lpstr> Extension of Post-Award Financial and Other Reporting </vt:lpstr>
      <vt:lpstr>Financial Conflicts of Interest</vt:lpstr>
      <vt:lpstr>Foreign Financial Conflict of interests</vt:lpstr>
      <vt:lpstr>Revised Other Support</vt:lpstr>
      <vt:lpstr>Other Support – Foreign Resources</vt:lpstr>
      <vt:lpstr>Other Support – Format Page (Old and New)</vt:lpstr>
      <vt:lpstr>Current Other Support Page Format OMB No. 0925-0001 and 0925-0002 (Rev. 10/2021 Approved Through 09/30/2024)         </vt:lpstr>
      <vt:lpstr>Overlap Statement and eSignature</vt:lpstr>
      <vt:lpstr>PowerPoint Presentation</vt:lpstr>
      <vt:lpstr>PI Certification</vt:lpstr>
      <vt:lpstr>ORCID (Open Researcher and Contributor Identifiers) ID Requirements</vt:lpstr>
      <vt:lpstr>ORCID ID Needs to be linked with eRA Commons ID</vt:lpstr>
      <vt:lpstr>Create a Login.gov Account</vt:lpstr>
      <vt:lpstr>Office of Grant Support (OGS) and Other Contacts</vt:lpstr>
    </vt:vector>
  </TitlesOfParts>
  <Company>獫票楧栮捯洀鉭曮㞱Û뜰⠲쎔딁烊皭〼፥ᙼ䕸忤઱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Stiles</dc:creator>
  <cp:lastModifiedBy>Melanie Bourghol</cp:lastModifiedBy>
  <cp:revision>416</cp:revision>
  <cp:lastPrinted>2019-09-20T14:57:30Z</cp:lastPrinted>
  <dcterms:created xsi:type="dcterms:W3CDTF">2008-09-04T14:03:20Z</dcterms:created>
  <dcterms:modified xsi:type="dcterms:W3CDTF">2023-09-29T18:08:50Z</dcterms:modified>
</cp:coreProperties>
</file>