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75" r:id="rId2"/>
    <p:sldId id="284" r:id="rId3"/>
    <p:sldId id="278" r:id="rId4"/>
    <p:sldId id="279" r:id="rId5"/>
    <p:sldId id="280" r:id="rId6"/>
    <p:sldId id="281" r:id="rId7"/>
    <p:sldId id="282" r:id="rId8"/>
    <p:sldId id="283" r:id="rId9"/>
    <p:sldId id="257" r:id="rId10"/>
    <p:sldId id="258" r:id="rId11"/>
    <p:sldId id="277" r:id="rId12"/>
    <p:sldId id="276" r:id="rId13"/>
    <p:sldId id="273" r:id="rId14"/>
    <p:sldId id="259" r:id="rId15"/>
    <p:sldId id="260" r:id="rId16"/>
    <p:sldId id="285" r:id="rId17"/>
    <p:sldId id="262" r:id="rId18"/>
    <p:sldId id="261" r:id="rId19"/>
    <p:sldId id="263" r:id="rId20"/>
    <p:sldId id="286" r:id="rId21"/>
    <p:sldId id="268" r:id="rId22"/>
    <p:sldId id="267" r:id="rId2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7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9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42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1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78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44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3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46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35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63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10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duchicela@ydclinic.com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achamsi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apps.irs.gov/app/eos/pub78Search.do?ein1=743254673&amp;names=&amp;city=&amp;state=All...&amp;country=US&amp;deductibility=all&amp;dispatchMethod=searchCharities&amp;submitName=Searc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273" y="1223850"/>
            <a:ext cx="8544442" cy="1627661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118682" y="4582276"/>
            <a:ext cx="26651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Jorge </a:t>
            </a:r>
            <a:r>
              <a:rPr lang="es-EC" dirty="0" err="1"/>
              <a:t>Duchicela</a:t>
            </a:r>
            <a:r>
              <a:rPr lang="es-EC" dirty="0"/>
              <a:t>, MD FAAFP,</a:t>
            </a:r>
          </a:p>
          <a:p>
            <a:r>
              <a:rPr lang="en-US" sz="1200" dirty="0"/>
              <a:t>Texas Academy of Family Physicians (TAFP) </a:t>
            </a:r>
            <a:r>
              <a:rPr lang="en-US" sz="1200" b="1" i="1" dirty="0"/>
              <a:t>2017 Physician of the Year</a:t>
            </a:r>
            <a:r>
              <a:rPr lang="en-US" sz="1200" dirty="0"/>
              <a:t> </a:t>
            </a:r>
            <a:endParaRPr lang="es-EC" sz="1200" dirty="0"/>
          </a:p>
          <a:p>
            <a:r>
              <a:rPr lang="es-EC" dirty="0"/>
              <a:t>DIRECTOR</a:t>
            </a:r>
          </a:p>
          <a:p>
            <a:r>
              <a:rPr lang="es-EC" dirty="0">
                <a:hlinkClick r:id="rId3"/>
              </a:rPr>
              <a:t>jduchicela@ydclinic.com</a:t>
            </a:r>
            <a:endParaRPr lang="es-EC" dirty="0"/>
          </a:p>
          <a:p>
            <a:r>
              <a:rPr lang="es-EC" dirty="0">
                <a:hlinkClick r:id="rId4"/>
              </a:rPr>
              <a:t>www.cachamsi.com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1335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494" y="1009935"/>
            <a:ext cx="11667058" cy="1167517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Our mission is to improve the medical Spanish communication skills of health professionals to better care for the Spanish speaking population in the United States. </a:t>
            </a:r>
          </a:p>
        </p:txBody>
      </p:sp>
      <p:pic>
        <p:nvPicPr>
          <p:cNvPr id="6" name="Imagen 5" descr="Imagen que contiene persona, interior, pared, de pie&#10;&#10;Descripción generada con confianza muy alta">
            <a:extLst>
              <a:ext uri="{FF2B5EF4-FFF2-40B4-BE49-F238E27FC236}">
                <a16:creationId xmlns:a16="http://schemas.microsoft.com/office/drawing/2014/main" id="{74539248-CCC6-4644-9552-0F1115650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089" y="4187279"/>
            <a:ext cx="3415383" cy="2561537"/>
          </a:xfrm>
          <a:prstGeom prst="rect">
            <a:avLst/>
          </a:prstGeom>
        </p:spPr>
      </p:pic>
      <p:pic>
        <p:nvPicPr>
          <p:cNvPr id="15" name="Imagen 14" descr="Imagen que contiene persona, pose, de pie, suelo&#10;&#10;Descripción generada con confianza muy alta">
            <a:extLst>
              <a:ext uri="{FF2B5EF4-FFF2-40B4-BE49-F238E27FC236}">
                <a16:creationId xmlns:a16="http://schemas.microsoft.com/office/drawing/2014/main" id="{35344F9B-861A-4521-930D-392852666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304" y="2070455"/>
            <a:ext cx="3441038" cy="1938175"/>
          </a:xfrm>
          <a:prstGeom prst="rect">
            <a:avLst/>
          </a:prstGeom>
        </p:spPr>
      </p:pic>
      <p:pic>
        <p:nvPicPr>
          <p:cNvPr id="8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69" y="291967"/>
            <a:ext cx="3231652" cy="615609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197396" y="2415654"/>
            <a:ext cx="7486294" cy="3930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Our Value Proposition: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offer structured medical Spanish classes as well as volunteer opportunities among a unique indigenous population.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Our participants: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Medical students,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esident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doctors,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Physicians, nurses, health care workers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noProof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Physician Assistants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noProof="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Outstandin</a:t>
            </a:r>
            <a:r>
              <a:rPr lang="en-U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 premed students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2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494" y="1009935"/>
            <a:ext cx="11667058" cy="1167517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 have dedicated and specialized medical Spanish teachers, strong relations with the public health system in Riobamba and committed host families and lodging partners.  </a:t>
            </a:r>
          </a:p>
        </p:txBody>
      </p:sp>
      <p:pic>
        <p:nvPicPr>
          <p:cNvPr id="15" name="Imagen 14" descr="Imagen que contiene persona, pose, de pie, suelo&#10;&#10;Descripción generada con confianza muy alta">
            <a:extLst>
              <a:ext uri="{FF2B5EF4-FFF2-40B4-BE49-F238E27FC236}">
                <a16:creationId xmlns:a16="http://schemas.microsoft.com/office/drawing/2014/main" id="{35344F9B-861A-4521-930D-392852666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304" y="2070455"/>
            <a:ext cx="3441038" cy="1938175"/>
          </a:xfrm>
          <a:prstGeom prst="rect">
            <a:avLst/>
          </a:prstGeom>
        </p:spPr>
      </p:pic>
      <p:pic>
        <p:nvPicPr>
          <p:cNvPr id="8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9" y="291967"/>
            <a:ext cx="3231652" cy="615609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292929" y="2279176"/>
            <a:ext cx="7581829" cy="3548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Our Track Record: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2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000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+ participants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since 2004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20 years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100+ medical schools and programs represented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20 host families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180" y="4150216"/>
            <a:ext cx="3371162" cy="252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25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D1784790-4AA8-4863-80AA-7BA0E75F069C}"/>
              </a:ext>
            </a:extLst>
          </p:cNvPr>
          <p:cNvSpPr txBox="1">
            <a:spLocks/>
          </p:cNvSpPr>
          <p:nvPr/>
        </p:nvSpPr>
        <p:spPr>
          <a:xfrm>
            <a:off x="704210" y="999780"/>
            <a:ext cx="10978274" cy="1224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fees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of medical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Spanish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classes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, up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weekly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roundtrip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Quito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Guayaquil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airport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Stays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5437E63B-1F12-4B92-A771-81E88E9CF511}"/>
              </a:ext>
            </a:extLst>
          </p:cNvPr>
          <p:cNvSpPr txBox="1">
            <a:spLocks/>
          </p:cNvSpPr>
          <p:nvPr/>
        </p:nvSpPr>
        <p:spPr>
          <a:xfrm>
            <a:off x="783693" y="2497540"/>
            <a:ext cx="9106756" cy="3916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s-EC" sz="3200" dirty="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32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3200" dirty="0" err="1">
                <a:latin typeface="Arial" panose="020B0604020202020204" pitchFamily="34" charset="0"/>
                <a:cs typeface="Arial" panose="020B0604020202020204" pitchFamily="34" charset="0"/>
              </a:rPr>
              <a:t>Stay</a:t>
            </a:r>
            <a:endParaRPr lang="es-EC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Host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Fee:  USD 2,393</a:t>
            </a:r>
          </a:p>
          <a:p>
            <a:pPr lvl="1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weekly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Spanish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weekly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meals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, 7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Laundry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cleaning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Internet-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equipped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dirty="0" err="1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9" y="291967"/>
            <a:ext cx="3231652" cy="6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25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SAFE RELIABLE TRANSPORTATION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536343" y="1562368"/>
            <a:ext cx="3146135" cy="5056796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13 years of experience with Cachamsi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Professional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Licence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type ¨E¨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16 and 10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passanger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capacity, vans with individual seats, seatbelts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4 -door sedan for 4 participants</a:t>
            </a:r>
          </a:p>
          <a:p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4-door SUV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8631882" y="237614"/>
            <a:ext cx="3378147" cy="1522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800" b="1" cap="all" dirty="0">
                <a:latin typeface="Arial" panose="020B0604020202020204" pitchFamily="34" charset="0"/>
                <a:cs typeface="Arial" panose="020B0604020202020204" pitchFamily="34" charset="0"/>
              </a:rPr>
              <a:t>Our TRANSPORATION PARTNERS: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1800" b="1" cap="all" dirty="0">
                <a:latin typeface="Arial" panose="020B0604020202020204" pitchFamily="34" charset="0"/>
                <a:cs typeface="Arial" panose="020B0604020202020204" pitchFamily="34" charset="0"/>
              </a:rPr>
              <a:t>   - JORGE AMANTA    - </a:t>
            </a:r>
            <a:r>
              <a:rPr lang="en-US" sz="18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jorge</a:t>
            </a:r>
            <a:r>
              <a:rPr lang="en-US" sz="18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luis</a:t>
            </a:r>
            <a:r>
              <a:rPr lang="en-US" sz="18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amanta</a:t>
            </a:r>
            <a:r>
              <a:rPr lang="en-US" sz="18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Imagen 5" descr="Imagen que contiene automóvil, hierba, exterior, vehículo&#10;&#10;Descripción generada con confianza muy alta">
            <a:extLst>
              <a:ext uri="{FF2B5EF4-FFF2-40B4-BE49-F238E27FC236}">
                <a16:creationId xmlns:a16="http://schemas.microsoft.com/office/drawing/2014/main" id="{FCAD1D63-C6D2-492C-A929-4B82294EF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42" y="1282614"/>
            <a:ext cx="7785721" cy="5493502"/>
          </a:xfrm>
          <a:prstGeom prst="rect">
            <a:avLst/>
          </a:prstGeom>
        </p:spPr>
      </p:pic>
      <p:pic>
        <p:nvPicPr>
          <p:cNvPr id="8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9" y="128191"/>
            <a:ext cx="3231652" cy="6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39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34884" y="216456"/>
            <a:ext cx="6065949" cy="62358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The Plan (from 1 week to 52 weeks)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10 weekly hours medical Spanish lessons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Up to 30 weekly hours clinical rotations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Intake diagnostic evaluation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Clinical history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Medical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anatomical  vocabulary and terminology. 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Doctor-patient relationship and cultural appropriateness.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Troubleshooting clinical experience cases and feedback 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Final exam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(Visiting beautiful Ecuador)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Imagen que contiene persona, suelo, música&#10;&#10;Descripción generada con confianza muy alta">
            <a:extLst>
              <a:ext uri="{FF2B5EF4-FFF2-40B4-BE49-F238E27FC236}">
                <a16:creationId xmlns:a16="http://schemas.microsoft.com/office/drawing/2014/main" id="{2F909B70-A1FD-4F67-AB16-B18721A9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6" y="894630"/>
            <a:ext cx="4790285" cy="2698143"/>
          </a:xfrm>
          <a:prstGeom prst="rect">
            <a:avLst/>
          </a:prstGeom>
        </p:spPr>
      </p:pic>
      <p:pic>
        <p:nvPicPr>
          <p:cNvPr id="5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9" y="128191"/>
            <a:ext cx="3231652" cy="61560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3743603"/>
            <a:ext cx="4018593" cy="30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41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31720" y="763137"/>
            <a:ext cx="7178039" cy="16611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CLINICAL EXPERIENCE</a:t>
            </a:r>
          </a:p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 to 30 weekly hours of clinical experience. Participants will have the opportunity to shadow various physician preceptors in different hospitals and clinics in Riobamba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Cacha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  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 descr="Imagen que contiene suelo, interior, edificio, persona&#10;&#10;Descripción generada con confianza muy alta">
            <a:extLst>
              <a:ext uri="{FF2B5EF4-FFF2-40B4-BE49-F238E27FC236}">
                <a16:creationId xmlns:a16="http://schemas.microsoft.com/office/drawing/2014/main" id="{06B55186-2441-4C6E-A0C4-215DF57F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126" y="2726217"/>
            <a:ext cx="6753225" cy="3798689"/>
          </a:xfrm>
          <a:prstGeom prst="rect">
            <a:avLst/>
          </a:prstGeom>
        </p:spPr>
      </p:pic>
      <p:pic>
        <p:nvPicPr>
          <p:cNvPr id="4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9" y="128191"/>
            <a:ext cx="3231652" cy="6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4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E223F-63AC-B175-8E0F-B70A1999F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FD42C-FBCD-DDC6-E4C9-973C7370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364" y="151471"/>
            <a:ext cx="7615511" cy="1175389"/>
          </a:xfrm>
        </p:spPr>
        <p:txBody>
          <a:bodyPr>
            <a:normAutofit/>
          </a:bodyPr>
          <a:lstStyle/>
          <a:p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endParaRPr lang="es-EC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3790274-5608-9454-894D-3812F1ABD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9" y="128191"/>
            <a:ext cx="3231652" cy="6156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F341E9A-167C-1A64-E087-BCD1374354CD}"/>
              </a:ext>
            </a:extLst>
          </p:cNvPr>
          <p:cNvSpPr txBox="1"/>
          <p:nvPr/>
        </p:nvSpPr>
        <p:spPr>
          <a:xfrm>
            <a:off x="700573" y="1576873"/>
            <a:ext cx="101796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ROUNDTRIP SHUTTLE SERVICE FROM RIOBAMBA TO CACHA CLINICS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 shuttle service to rural doctors and health personnel from Riobamba to </a:t>
            </a:r>
            <a:r>
              <a:rPr lang="en-US" sz="2000" dirty="0" err="1"/>
              <a:t>Cacha</a:t>
            </a:r>
            <a:r>
              <a:rPr lang="en-US" sz="2000" dirty="0"/>
              <a:t> clinics.  </a:t>
            </a:r>
            <a:r>
              <a:rPr lang="en-US" sz="2000" dirty="0" err="1"/>
              <a:t>Cacha</a:t>
            </a:r>
            <a:r>
              <a:rPr lang="en-US" sz="2000" dirty="0"/>
              <a:t> clinics are located between 15 minutes to 30 minutes from Riobamba, where there is no public transportation.  </a:t>
            </a:r>
            <a:r>
              <a:rPr lang="en-US" sz="2000" dirty="0" err="1"/>
              <a:t>Cachamsi</a:t>
            </a:r>
            <a:r>
              <a:rPr lang="en-US" sz="2000" dirty="0"/>
              <a:t> participants through their fees enable year round service so that doctors, nurses, dentists serve a 3000 population.  We do this with memorandum of understanding with </a:t>
            </a:r>
            <a:r>
              <a:rPr lang="en-US" sz="2000" dirty="0" err="1"/>
              <a:t>Ecuadors</a:t>
            </a:r>
            <a:r>
              <a:rPr lang="en-US" sz="2000" dirty="0"/>
              <a:t> Ministry of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1" name="Imagen 10" descr="Un grupo de personas en un coche&#10;&#10;Descripción generada automáticamente">
            <a:extLst>
              <a:ext uri="{FF2B5EF4-FFF2-40B4-BE49-F238E27FC236}">
                <a16:creationId xmlns:a16="http://schemas.microsoft.com/office/drawing/2014/main" id="{F26CD5D8-A2D3-EE46-8E6F-F751A68C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120" y="4037874"/>
            <a:ext cx="3699484" cy="2080960"/>
          </a:xfrm>
          <a:prstGeom prst="rect">
            <a:avLst/>
          </a:prstGeom>
        </p:spPr>
      </p:pic>
      <p:pic>
        <p:nvPicPr>
          <p:cNvPr id="4" name="Imagen 3" descr="Imagen que contiene exterior, pasto, pista, hombre&#10;&#10;Descripción generada automáticamente">
            <a:extLst>
              <a:ext uri="{FF2B5EF4-FFF2-40B4-BE49-F238E27FC236}">
                <a16:creationId xmlns:a16="http://schemas.microsoft.com/office/drawing/2014/main" id="{FAD26244-4277-F601-727B-F07BD2A1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29" y="4037874"/>
            <a:ext cx="3699484" cy="2080960"/>
          </a:xfrm>
          <a:prstGeom prst="rect">
            <a:avLst/>
          </a:prstGeom>
        </p:spPr>
      </p:pic>
      <p:pic>
        <p:nvPicPr>
          <p:cNvPr id="6" name="Imagen 5" descr="Un par de personas de pie en la calle&#10;&#10;Descripción generada automáticamente">
            <a:extLst>
              <a:ext uri="{FF2B5EF4-FFF2-40B4-BE49-F238E27FC236}">
                <a16:creationId xmlns:a16="http://schemas.microsoft.com/office/drawing/2014/main" id="{EFD4E092-E260-54E6-8003-CEFDAEB27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420" y="4449562"/>
            <a:ext cx="2956675" cy="166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15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0" y="2026825"/>
            <a:ext cx="6770452" cy="2007579"/>
          </a:xfrm>
        </p:spPr>
        <p:txBody>
          <a:bodyPr>
            <a:noAutofit/>
          </a:bodyPr>
          <a:lstStyle/>
          <a:p>
            <a:pPr algn="just"/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Execution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home and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visits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senior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citizens</a:t>
            </a:r>
            <a:endParaRPr lang="es-EC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Cacha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center medical staff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organizes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fairs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300 Cacha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seniors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enjoy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social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includes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meals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items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quilts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C" sz="2100" dirty="0" err="1"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  <a:r>
              <a:rPr lang="es-EC" sz="2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C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17411" y="161403"/>
            <a:ext cx="7303063" cy="1651379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visits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Fairs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senior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citizens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Imagen que contiene persona, exterior, hierba&#10;&#10;Descripción generada con confianza muy alta">
            <a:extLst>
              <a:ext uri="{FF2B5EF4-FFF2-40B4-BE49-F238E27FC236}">
                <a16:creationId xmlns:a16="http://schemas.microsoft.com/office/drawing/2014/main" id="{6028E7E7-36A0-4DFB-82AC-E9E6A5E03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49" y="1935771"/>
            <a:ext cx="3887575" cy="2189689"/>
          </a:xfrm>
          <a:prstGeom prst="rect">
            <a:avLst/>
          </a:prstGeom>
        </p:spPr>
      </p:pic>
      <p:pic>
        <p:nvPicPr>
          <p:cNvPr id="5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9" y="128191"/>
            <a:ext cx="3231652" cy="615609"/>
          </a:xfrm>
          <a:prstGeom prst="rect">
            <a:avLst/>
          </a:prstGeom>
        </p:spPr>
      </p:pic>
      <p:pic>
        <p:nvPicPr>
          <p:cNvPr id="6" name="Imagen 5" descr="Un par de personas de pie sobre pasto&#10;&#10;Descripción generada automáticamente con confianza baja">
            <a:extLst>
              <a:ext uri="{FF2B5EF4-FFF2-40B4-BE49-F238E27FC236}">
                <a16:creationId xmlns:a16="http://schemas.microsoft.com/office/drawing/2014/main" id="{7110CD4E-6A05-0487-1B36-4848C2D56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49" y="4393018"/>
            <a:ext cx="2114107" cy="2114107"/>
          </a:xfrm>
          <a:prstGeom prst="rect">
            <a:avLst/>
          </a:prstGeom>
        </p:spPr>
      </p:pic>
      <p:pic>
        <p:nvPicPr>
          <p:cNvPr id="9" name="Imagen 8" descr="Imagen que contiene persona, exterior, mujer, hombre&#10;&#10;Descripción generada automáticamente">
            <a:extLst>
              <a:ext uri="{FF2B5EF4-FFF2-40B4-BE49-F238E27FC236}">
                <a16:creationId xmlns:a16="http://schemas.microsoft.com/office/drawing/2014/main" id="{707C9518-9F6F-5179-9C89-734A7A499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303" y="4393018"/>
            <a:ext cx="2114107" cy="2114107"/>
          </a:xfrm>
          <a:prstGeom prst="rect">
            <a:avLst/>
          </a:prstGeom>
        </p:spPr>
      </p:pic>
      <p:pic>
        <p:nvPicPr>
          <p:cNvPr id="11" name="Imagen 10" descr="Un grupo de personas en uniforme junto a un hombre&#10;&#10;Descripción generada automáticamente con confianza media">
            <a:extLst>
              <a:ext uri="{FF2B5EF4-FFF2-40B4-BE49-F238E27FC236}">
                <a16:creationId xmlns:a16="http://schemas.microsoft.com/office/drawing/2014/main" id="{4420AD5B-6580-A287-328F-B15C1110E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796" y="4393018"/>
            <a:ext cx="2158408" cy="2158408"/>
          </a:xfrm>
          <a:prstGeom prst="rect">
            <a:avLst/>
          </a:prstGeom>
        </p:spPr>
      </p:pic>
      <p:pic>
        <p:nvPicPr>
          <p:cNvPr id="13" name="Imagen 12" descr="Grupo de personas en medio de cuarto&#10;&#10;Descripción generada automáticamente con confianza media">
            <a:extLst>
              <a:ext uri="{FF2B5EF4-FFF2-40B4-BE49-F238E27FC236}">
                <a16:creationId xmlns:a16="http://schemas.microsoft.com/office/drawing/2014/main" id="{8FCDFEEE-6365-49F0-3997-149830C8E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421" y="4393017"/>
            <a:ext cx="2892057" cy="21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36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85420" y="317508"/>
            <a:ext cx="4777241" cy="1175389"/>
          </a:xfrm>
        </p:spPr>
        <p:txBody>
          <a:bodyPr>
            <a:normAutofit fontScale="90000"/>
          </a:bodyPr>
          <a:lstStyle/>
          <a:p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endParaRPr lang="es-EC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9" y="128191"/>
            <a:ext cx="3231652" cy="6156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15591DB-CCB6-05F5-6E28-ECC8B50D6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20" y="2570115"/>
            <a:ext cx="7120700" cy="328776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4A02F22-BDB3-9226-9046-540F02A852A3}"/>
              </a:ext>
            </a:extLst>
          </p:cNvPr>
          <p:cNvSpPr txBox="1"/>
          <p:nvPr/>
        </p:nvSpPr>
        <p:spPr>
          <a:xfrm>
            <a:off x="1317462" y="1492897"/>
            <a:ext cx="9712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 medical English lessons to personnel of public hospitals and clinics as part of the memorandum of understanding between </a:t>
            </a:r>
            <a:r>
              <a:rPr lang="en-US" sz="1600" dirty="0" err="1"/>
              <a:t>Cachamsi</a:t>
            </a:r>
            <a:r>
              <a:rPr lang="en-US" sz="1600" dirty="0"/>
              <a:t> and the Ministry of Health of Ecuador.  Pictured here are healthcare personnel of the General Hospital of Riobamba, Chimborazo.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1853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ersona, grupo, niño, edificio&#10;&#10;Descripción generada con confianza muy alta">
            <a:extLst>
              <a:ext uri="{FF2B5EF4-FFF2-40B4-BE49-F238E27FC236}">
                <a16:creationId xmlns:a16="http://schemas.microsoft.com/office/drawing/2014/main" id="{17303C3F-EE99-42E8-80DF-324A3D310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784" y="1331275"/>
            <a:ext cx="5306590" cy="298495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32346" y="1678674"/>
            <a:ext cx="3792854" cy="471235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Every July Cachamsi sponsors a summer camps for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Cacha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grade-schoolers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Pictured, Dartmouth participants lead the Summer Camps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Students bring donations and Cachamsi pitches the transportation, healthy snacks and tours to recreational parks.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Cachamsi sponsors a quality summer camp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Cacha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for children who might not be able to participate in one   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9" y="128191"/>
            <a:ext cx="3231652" cy="615609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689287" y="191068"/>
            <a:ext cx="3301108" cy="1651379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Summer Camps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5C779D4-115A-B2A1-194C-25C9AC6FB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529" y="4452328"/>
            <a:ext cx="343234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55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639F4-ECEA-24BD-A969-DA74B0A0C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7A6517D-7B6B-9173-5F34-A9100C1FF4CB}"/>
              </a:ext>
            </a:extLst>
          </p:cNvPr>
          <p:cNvSpPr/>
          <p:nvPr/>
        </p:nvSpPr>
        <p:spPr>
          <a:xfrm>
            <a:off x="0" y="6121493"/>
            <a:ext cx="12192000" cy="736507"/>
          </a:xfrm>
          <a:prstGeom prst="rect">
            <a:avLst/>
          </a:prstGeom>
          <a:solidFill>
            <a:srgbClr val="71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22FA5B1-3181-5A0C-C3DB-C2AE2F1D0536}"/>
              </a:ext>
            </a:extLst>
          </p:cNvPr>
          <p:cNvSpPr txBox="1">
            <a:spLocks/>
          </p:cNvSpPr>
          <p:nvPr/>
        </p:nvSpPr>
        <p:spPr>
          <a:xfrm>
            <a:off x="1660575" y="6065745"/>
            <a:ext cx="8131124" cy="874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WWW.CACHAMSI.COM</a:t>
            </a:r>
            <a:endParaRPr lang="es-EC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0186C12-3E2B-B33C-A8B1-F83292C68D4F}"/>
              </a:ext>
            </a:extLst>
          </p:cNvPr>
          <p:cNvSpPr txBox="1"/>
          <p:nvPr/>
        </p:nvSpPr>
        <p:spPr>
          <a:xfrm>
            <a:off x="664805" y="330866"/>
            <a:ext cx="102800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effectLst/>
                <a:latin typeface="adobe-garamond-pro"/>
              </a:rPr>
              <a:t>Cachamsi</a:t>
            </a:r>
            <a:r>
              <a:rPr lang="en-US" sz="2400" b="1" dirty="0">
                <a:latin typeface="adobe-garamond-pro"/>
              </a:rPr>
              <a:t> Medical Spanish Immersion Program - </a:t>
            </a:r>
            <a:r>
              <a:rPr lang="en-US" sz="2400" b="1" i="0" dirty="0">
                <a:effectLst/>
                <a:latin typeface="adobe-garamond-pro"/>
              </a:rPr>
              <a:t>Proudly Executed in Ecuador</a:t>
            </a:r>
            <a:endParaRPr lang="en-US" sz="2000" b="0" i="0" dirty="0">
              <a:effectLst/>
              <a:latin typeface="adobe-garamond-p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5C4901-E902-B64D-2F70-6B273BB85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4" y="3646016"/>
            <a:ext cx="4762500" cy="21431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3B8928F-3B41-B6A0-163E-1021134E4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25" y="1028950"/>
            <a:ext cx="2857500" cy="21526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969DB2-3F31-7620-921F-C275BDCDD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427" y="1028950"/>
            <a:ext cx="2857500" cy="2143125"/>
          </a:xfrm>
          <a:prstGeom prst="rect">
            <a:avLst/>
          </a:prstGeom>
        </p:spPr>
      </p:pic>
      <p:pic>
        <p:nvPicPr>
          <p:cNvPr id="12" name="Imagen 11" descr="Un par de personas sonriendo&#10;&#10;Descripción generada automáticamente">
            <a:extLst>
              <a:ext uri="{FF2B5EF4-FFF2-40B4-BE49-F238E27FC236}">
                <a16:creationId xmlns:a16="http://schemas.microsoft.com/office/drawing/2014/main" id="{EC43EABD-5D30-8F9A-66F2-BF98EF694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509" y="977197"/>
            <a:ext cx="3907432" cy="2194878"/>
          </a:xfrm>
          <a:prstGeom prst="rect">
            <a:avLst/>
          </a:prstGeom>
        </p:spPr>
      </p:pic>
      <p:pic>
        <p:nvPicPr>
          <p:cNvPr id="14" name="Imagen 13" descr="Un grupo de personas sonriendo&#10;&#10;Descripción generada automáticamente">
            <a:extLst>
              <a:ext uri="{FF2B5EF4-FFF2-40B4-BE49-F238E27FC236}">
                <a16:creationId xmlns:a16="http://schemas.microsoft.com/office/drawing/2014/main" id="{C2202DB9-5BC2-5B6B-84C9-3CD28689D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394" y="3646016"/>
            <a:ext cx="5487385" cy="208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14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22FB5-D405-3333-2F5B-D0AA61CF9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0D58F4-93BB-8F3B-E71E-FDEC949CB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171" y="1345299"/>
            <a:ext cx="9630224" cy="931176"/>
          </a:xfrm>
        </p:spPr>
        <p:txBody>
          <a:bodyPr>
            <a:no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Cachamsi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sponsors the Inti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Raymi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(celebration of summer solstice)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Cacha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the emblematic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Kallpashun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(Let´s Run) race.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B38CB66A-6C57-6504-F0EB-E3C97E5AF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9" y="128191"/>
            <a:ext cx="3231652" cy="61560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4383109-B135-03C3-F72F-3E229933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721" y="191069"/>
            <a:ext cx="7567674" cy="837632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Inti Raymi and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Kallpashun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932B431F-A7C3-FF49-02AE-F0808B19B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637" y="2276475"/>
            <a:ext cx="3429000" cy="3429000"/>
          </a:xfrm>
          <a:prstGeom prst="rect">
            <a:avLst/>
          </a:prstGeom>
        </p:spPr>
      </p:pic>
      <p:pic>
        <p:nvPicPr>
          <p:cNvPr id="10" name="Imagen 9" descr="Imagen que contiene tabla, viejo, calle, agua&#10;&#10;Descripción generada automáticamente">
            <a:extLst>
              <a:ext uri="{FF2B5EF4-FFF2-40B4-BE49-F238E27FC236}">
                <a16:creationId xmlns:a16="http://schemas.microsoft.com/office/drawing/2014/main" id="{074ECA6E-8E72-FDDA-DD7C-FA0A4D99F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855" y="2905773"/>
            <a:ext cx="7358190" cy="279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96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5350"/>
          <a:stretch/>
        </p:blipFill>
        <p:spPr>
          <a:xfrm>
            <a:off x="0" y="478009"/>
            <a:ext cx="10066713" cy="599062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066713" y="556953"/>
            <a:ext cx="2125287" cy="582722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Valeria,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wonderful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really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appreciate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parience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extra time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gave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me!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coordinating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plans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me. I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really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enjoyed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visiting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in Cacha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!.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passion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helping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in Cacha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evident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and I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13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Josie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Syverson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644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3037" y="0"/>
            <a:ext cx="5520159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dirty="0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endParaRPr lang="es-EC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965" y="2604861"/>
            <a:ext cx="2801074" cy="22961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7935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MAIN CONTACT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JORGE DUCHICELA, DIRECTOR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402 </a:t>
            </a:r>
            <a:r>
              <a:rPr kumimoji="0" lang="es-EC" altLang="es-EC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Youens</a:t>
            </a:r>
            <a:r>
              <a:rPr kumimoji="0" lang="es-EC" altLang="es-EC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Drive</a:t>
            </a:r>
            <a:br>
              <a:rPr kumimoji="0" lang="es-EC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s-EC" altLang="es-EC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Weimar, TX 78962</a:t>
            </a:r>
            <a:endParaRPr kumimoji="0" lang="es-EC" altLang="es-EC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</a:t>
            </a:r>
            <a:r>
              <a:rPr kumimoji="0" lang="es-EC" altLang="es-EC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979 725 8545</a:t>
            </a:r>
            <a:br>
              <a:rPr kumimoji="0" lang="es-EC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s-EC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 </a:t>
            </a:r>
            <a:r>
              <a:rPr kumimoji="0" lang="es-EC" altLang="es-EC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979 561 6319</a:t>
            </a:r>
            <a:br>
              <a:rPr kumimoji="0" lang="es-EC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s-EC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E</a:t>
            </a:r>
            <a:r>
              <a:rPr kumimoji="0" lang="es-EC" altLang="es-EC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</a:t>
            </a:r>
            <a:r>
              <a:rPr kumimoji="0" lang="es-EC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jduchicela@ydclinic.com</a:t>
            </a:r>
          </a:p>
        </p:txBody>
      </p:sp>
      <p:pic>
        <p:nvPicPr>
          <p:cNvPr id="1026" name="Picture 2" descr="dr. duchice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37" y="1284126"/>
            <a:ext cx="5086201" cy="444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403220" y="2591570"/>
            <a:ext cx="3437681" cy="22961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7935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ECUADORIAN CONTACT</a:t>
            </a:r>
            <a:br>
              <a:rPr kumimoji="0" lang="es-EC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br>
              <a:rPr kumimoji="0" lang="es-EC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s-EC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PABLO MARTÍNEZ, MANAGER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Cachamsi</a:t>
            </a:r>
            <a:r>
              <a:rPr kumimoji="0" lang="es-EC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office in Ecuador:</a:t>
            </a:r>
            <a:br>
              <a:rPr kumimoji="0" lang="es-EC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s-EC" altLang="es-EC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Address</a:t>
            </a:r>
            <a:r>
              <a:rPr kumimoji="0" lang="es-EC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: Esmeraldas 16-06 and Espejo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</a:t>
            </a:r>
            <a:r>
              <a:rPr kumimoji="0" lang="es-EC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 011 (593) 3 296 1599</a:t>
            </a:r>
            <a:br>
              <a:rPr kumimoji="0" lang="es-EC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s-EC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 </a:t>
            </a:r>
            <a:r>
              <a:rPr kumimoji="0" lang="es-EC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011 593 988725259 (</a:t>
            </a:r>
            <a:r>
              <a:rPr kumimoji="0" lang="es-EC" altLang="es-EC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cnt</a:t>
            </a:r>
            <a:r>
              <a:rPr kumimoji="0" lang="es-EC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)</a:t>
            </a:r>
            <a:br>
              <a:rPr kumimoji="0" lang="es-EC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s-EC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E  </a:t>
            </a:r>
            <a:r>
              <a:rPr kumimoji="0" lang="es-EC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coordinadorcachamsi@gmail.com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6121493"/>
            <a:ext cx="12192000" cy="736507"/>
          </a:xfrm>
          <a:prstGeom prst="rect">
            <a:avLst/>
          </a:prstGeom>
          <a:solidFill>
            <a:srgbClr val="71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660575" y="6065745"/>
            <a:ext cx="8131124" cy="874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WWW.CACHAMSI.COM</a:t>
            </a:r>
            <a:endParaRPr lang="es-EC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64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F2173-5222-4021-8BF0-81D04962A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8C8F4D31-9826-6B75-8799-1CC4821F9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517" y="4573874"/>
            <a:ext cx="6378249" cy="13727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7935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MAIN CONTACT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JORGE DUCHICELA, DIRECTOR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5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402 </a:t>
            </a:r>
            <a:r>
              <a:rPr kumimoji="0" lang="es-EC" altLang="es-EC" sz="105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Youens</a:t>
            </a:r>
            <a:r>
              <a:rPr kumimoji="0" lang="es-EC" altLang="es-EC" sz="105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Drive</a:t>
            </a:r>
            <a:br>
              <a:rPr kumimoji="0" lang="es-EC" altLang="es-EC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s-EC" altLang="es-EC" sz="105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Weimar, TX 78962</a:t>
            </a:r>
            <a:endParaRPr kumimoji="0" lang="es-EC" altLang="es-EC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</a:t>
            </a:r>
            <a:r>
              <a:rPr kumimoji="0" lang="es-EC" altLang="es-EC" sz="105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979 725 8545</a:t>
            </a:r>
            <a:br>
              <a:rPr kumimoji="0" lang="es-EC" altLang="es-EC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s-EC" altLang="es-EC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 </a:t>
            </a:r>
            <a:r>
              <a:rPr kumimoji="0" lang="es-EC" altLang="es-EC" sz="105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979 561 6319</a:t>
            </a:r>
            <a:br>
              <a:rPr kumimoji="0" lang="es-EC" altLang="es-EC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s-EC" altLang="es-EC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E</a:t>
            </a:r>
            <a:r>
              <a:rPr kumimoji="0" lang="es-EC" altLang="es-EC" sz="105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</a:t>
            </a:r>
            <a:r>
              <a:rPr kumimoji="0" lang="es-EC" altLang="es-EC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jduchicela@ydclinic.com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7E6CC39-2C06-658A-F9D1-F4A93207AB17}"/>
              </a:ext>
            </a:extLst>
          </p:cNvPr>
          <p:cNvSpPr/>
          <p:nvPr/>
        </p:nvSpPr>
        <p:spPr>
          <a:xfrm>
            <a:off x="0" y="6121493"/>
            <a:ext cx="12192000" cy="736507"/>
          </a:xfrm>
          <a:prstGeom prst="rect">
            <a:avLst/>
          </a:prstGeom>
          <a:solidFill>
            <a:srgbClr val="71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BAAB8FB-3903-5589-E2DD-680DEFC2513F}"/>
              </a:ext>
            </a:extLst>
          </p:cNvPr>
          <p:cNvSpPr txBox="1">
            <a:spLocks/>
          </p:cNvSpPr>
          <p:nvPr/>
        </p:nvSpPr>
        <p:spPr>
          <a:xfrm>
            <a:off x="1660575" y="6065745"/>
            <a:ext cx="8131124" cy="874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WWW.CACHAMSI.COM</a:t>
            </a:r>
            <a:endParaRPr lang="es-EC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3485B2-4D2E-AAEB-B64A-4FE9F431C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321904"/>
            <a:ext cx="3530082" cy="529512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6AC7611-B129-98F2-F713-94C93781950E}"/>
              </a:ext>
            </a:extLst>
          </p:cNvPr>
          <p:cNvSpPr txBox="1"/>
          <p:nvPr/>
        </p:nvSpPr>
        <p:spPr>
          <a:xfrm>
            <a:off x="4565001" y="498817"/>
            <a:ext cx="6519765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dirty="0" err="1">
                <a:effectLst/>
                <a:latin typeface="adobe-garamond-pro"/>
              </a:rPr>
              <a:t>Founder</a:t>
            </a:r>
            <a:r>
              <a:rPr lang="pt-BR" sz="2000" b="1" i="0" dirty="0">
                <a:effectLst/>
                <a:latin typeface="adobe-garamond-pro"/>
              </a:rPr>
              <a:t> </a:t>
            </a:r>
            <a:r>
              <a:rPr lang="pt-BR" sz="2000" b="1" i="0" dirty="0" err="1">
                <a:effectLst/>
                <a:latin typeface="adobe-garamond-pro"/>
              </a:rPr>
              <a:t>and</a:t>
            </a:r>
            <a:r>
              <a:rPr lang="pt-BR" sz="2000" b="1" i="0" dirty="0">
                <a:effectLst/>
                <a:latin typeface="adobe-garamond-pro"/>
              </a:rPr>
              <a:t> </a:t>
            </a:r>
            <a:r>
              <a:rPr lang="pt-BR" sz="2000" b="1" i="0" dirty="0" err="1">
                <a:effectLst/>
                <a:latin typeface="adobe-garamond-pro"/>
              </a:rPr>
              <a:t>Program</a:t>
            </a:r>
            <a:r>
              <a:rPr lang="pt-BR" sz="2000" b="1" i="0" dirty="0">
                <a:effectLst/>
                <a:latin typeface="adobe-garamond-pro"/>
              </a:rPr>
              <a:t> </a:t>
            </a:r>
            <a:r>
              <a:rPr lang="pt-BR" sz="2000" b="1" i="0" dirty="0" err="1">
                <a:effectLst/>
                <a:latin typeface="adobe-garamond-pro"/>
              </a:rPr>
              <a:t>Director</a:t>
            </a:r>
            <a:r>
              <a:rPr lang="pt-BR" sz="2000" b="1" i="0" dirty="0">
                <a:effectLst/>
                <a:latin typeface="adobe-garamond-pro"/>
              </a:rPr>
              <a:t>, Jorge Duchicela M.D.</a:t>
            </a:r>
          </a:p>
          <a:p>
            <a:br>
              <a:rPr lang="pt-BR" dirty="0"/>
            </a:br>
            <a:r>
              <a:rPr lang="en-US" b="0" i="0" dirty="0">
                <a:effectLst/>
                <a:latin typeface="adobe-garamond-pro"/>
              </a:rPr>
              <a:t>Jorge Duchicela Santa Cruz, M.D., our founder, was born in Ecuador. He received his medical degree from the University of Wisconsin Medical School, is board certified in Family Medicine</a:t>
            </a:r>
            <a:r>
              <a:rPr lang="en-US" dirty="0">
                <a:latin typeface="adobe-garamond-pro"/>
              </a:rPr>
              <a:t>. He was</a:t>
            </a:r>
            <a:r>
              <a:rPr lang="en-US" b="0" i="0" dirty="0">
                <a:effectLst/>
                <a:latin typeface="adobe-garamond-pro"/>
              </a:rPr>
              <a:t> Co-Director Rural Medicine University of Houston College of Medicine. 2018 Texas Family Medicine Physician of the Year. In rural private practice for thirty-four years. Serving a multi-county area of central Texas and is a Clinical Associate Professor of Family Medicine at  UTMB in Galveston, Texas. Co-founder of the </a:t>
            </a:r>
            <a:r>
              <a:rPr lang="en-US" b="0" i="0" dirty="0" err="1">
                <a:effectLst/>
                <a:latin typeface="adobe-garamond-pro"/>
              </a:rPr>
              <a:t>Youens</a:t>
            </a:r>
            <a:r>
              <a:rPr lang="en-US" b="0" i="0" dirty="0">
                <a:effectLst/>
                <a:latin typeface="adobe-garamond-pro"/>
              </a:rPr>
              <a:t> and Duchicela Clinic in Weimar, Texas. The </a:t>
            </a:r>
            <a:r>
              <a:rPr lang="en-US" b="0" i="0" dirty="0" err="1">
                <a:effectLst/>
                <a:latin typeface="adobe-garamond-pro"/>
              </a:rPr>
              <a:t>Youens</a:t>
            </a:r>
            <a:r>
              <a:rPr lang="en-US" b="0" i="0" dirty="0">
                <a:effectLst/>
                <a:latin typeface="adobe-garamond-pro"/>
              </a:rPr>
              <a:t> and Duchicela Clinic serves a patient population of approximately 12,000 patients from several surrounding communities in south central Texas.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45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5C311-5D62-8CD0-294D-08B00EF8E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C69A8E62-EBBC-3505-5F21-5AF1AE134A03}"/>
              </a:ext>
            </a:extLst>
          </p:cNvPr>
          <p:cNvSpPr/>
          <p:nvPr/>
        </p:nvSpPr>
        <p:spPr>
          <a:xfrm>
            <a:off x="0" y="6121493"/>
            <a:ext cx="12192000" cy="736507"/>
          </a:xfrm>
          <a:prstGeom prst="rect">
            <a:avLst/>
          </a:prstGeom>
          <a:solidFill>
            <a:srgbClr val="71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E50173E-89E1-3673-F68D-E3A1D8F8275A}"/>
              </a:ext>
            </a:extLst>
          </p:cNvPr>
          <p:cNvSpPr txBox="1">
            <a:spLocks/>
          </p:cNvSpPr>
          <p:nvPr/>
        </p:nvSpPr>
        <p:spPr>
          <a:xfrm>
            <a:off x="1660575" y="6065745"/>
            <a:ext cx="8131124" cy="874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WWW.CACHAMSI.COM</a:t>
            </a:r>
            <a:endParaRPr lang="es-EC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FF6ED5-0074-633B-9C76-D973DCEF9559}"/>
              </a:ext>
            </a:extLst>
          </p:cNvPr>
          <p:cNvSpPr txBox="1"/>
          <p:nvPr/>
        </p:nvSpPr>
        <p:spPr>
          <a:xfrm>
            <a:off x="4565001" y="498817"/>
            <a:ext cx="6519765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dirty="0">
                <a:effectLst/>
                <a:latin typeface="adobe-garamond-pro"/>
              </a:rPr>
              <a:t>Pablo Martínez</a:t>
            </a:r>
          </a:p>
          <a:p>
            <a:pPr algn="ctr"/>
            <a:r>
              <a:rPr lang="pt-BR" sz="2000" b="1" i="0" dirty="0">
                <a:effectLst/>
                <a:latin typeface="adobe-garamond-pro"/>
              </a:rPr>
              <a:t>Professor </a:t>
            </a:r>
            <a:r>
              <a:rPr lang="pt-BR" sz="2000" b="1" i="0" dirty="0" err="1">
                <a:effectLst/>
                <a:latin typeface="adobe-garamond-pro"/>
              </a:rPr>
              <a:t>of</a:t>
            </a:r>
            <a:r>
              <a:rPr lang="pt-BR" sz="2000" b="1" i="0" dirty="0">
                <a:effectLst/>
                <a:latin typeface="adobe-garamond-pro"/>
              </a:rPr>
              <a:t> </a:t>
            </a:r>
            <a:r>
              <a:rPr lang="pt-BR" sz="2000" b="1" i="0" dirty="0" err="1">
                <a:effectLst/>
                <a:latin typeface="adobe-garamond-pro"/>
              </a:rPr>
              <a:t>Linguistics</a:t>
            </a:r>
            <a:r>
              <a:rPr lang="pt-BR" sz="2000" b="1" i="0" dirty="0">
                <a:effectLst/>
                <a:latin typeface="adobe-garamond-pro"/>
              </a:rPr>
              <a:t>,  CACHAMSI MANAGER IN ECUADOR</a:t>
            </a:r>
          </a:p>
          <a:p>
            <a:br>
              <a:rPr lang="pt-BR" dirty="0"/>
            </a:br>
            <a:r>
              <a:rPr lang="en-US" b="1" i="0" dirty="0">
                <a:effectLst/>
                <a:latin typeface="adobe-garamond-pro"/>
              </a:rPr>
              <a:t>TEACHING AREAS           </a:t>
            </a:r>
          </a:p>
          <a:p>
            <a:r>
              <a:rPr lang="en-US" b="0" i="0" dirty="0">
                <a:effectLst/>
                <a:latin typeface="adobe-garamond-pro"/>
              </a:rPr>
              <a:t>Medical Spanish. Linguistics (General and Applied). Intercultural Communication. Contrastive Rhetoric. Contrastive Linguistics. Academic Writing, Business Communication, Public Speaking.</a:t>
            </a:r>
          </a:p>
          <a:p>
            <a:endParaRPr lang="en-US" b="0" i="0" dirty="0">
              <a:effectLst/>
              <a:latin typeface="adobe-garamond-pro"/>
            </a:endParaRPr>
          </a:p>
          <a:p>
            <a:r>
              <a:rPr lang="en-US" b="1" i="0" dirty="0">
                <a:effectLst/>
                <a:latin typeface="adobe-garamond-pro"/>
              </a:rPr>
              <a:t>EDUCATION    </a:t>
            </a:r>
            <a:r>
              <a:rPr lang="en-US" b="0" i="0" dirty="0">
                <a:effectLst/>
                <a:latin typeface="adobe-garamond-pro"/>
              </a:rPr>
              <a:t>      </a:t>
            </a:r>
          </a:p>
          <a:p>
            <a:r>
              <a:rPr lang="en-US" b="0" i="0" dirty="0">
                <a:effectLst/>
                <a:latin typeface="adobe-garamond-pro"/>
              </a:rPr>
              <a:t>Specialist in Applied Linguistics &amp; Translation, ESPE University, 2002-2008</a:t>
            </a:r>
          </a:p>
          <a:p>
            <a:endParaRPr lang="en-US" b="0" i="0" dirty="0">
              <a:effectLst/>
              <a:latin typeface="adobe-garamond-pro"/>
            </a:endParaRPr>
          </a:p>
          <a:p>
            <a:r>
              <a:rPr lang="en-US" b="1" i="0" dirty="0">
                <a:effectLst/>
                <a:latin typeface="adobe-garamond-pro"/>
              </a:rPr>
              <a:t>PROFESSIONAL EXPERIENCE</a:t>
            </a:r>
          </a:p>
          <a:p>
            <a:r>
              <a:rPr lang="en-US" b="0" i="0" dirty="0">
                <a:effectLst/>
                <a:latin typeface="adobe-garamond-pro"/>
              </a:rPr>
              <a:t>Chief Language Professor and General Manager at CACHAMSI (Medical Spanish Institute) Ecuador 2009-2024</a:t>
            </a:r>
            <a:endParaRPr lang="en-US" b="1" i="0" dirty="0">
              <a:effectLst/>
              <a:latin typeface="adobe-garamond-pro"/>
            </a:endParaRPr>
          </a:p>
          <a:p>
            <a:r>
              <a:rPr lang="en-US" b="0" i="0" dirty="0">
                <a:effectLst/>
                <a:latin typeface="adobe-garamond-pro"/>
              </a:rPr>
              <a:t>Academic Director at SECAP (Professional Training Institute) 2006-2008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43E2D98-58D7-0D99-7B87-991B81551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83" y="749560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43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9F6D9-08F4-F971-AA3D-4C952BED4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8BAB905-F2A7-9273-715E-3A276A1DC3FD}"/>
              </a:ext>
            </a:extLst>
          </p:cNvPr>
          <p:cNvSpPr/>
          <p:nvPr/>
        </p:nvSpPr>
        <p:spPr>
          <a:xfrm>
            <a:off x="0" y="6121493"/>
            <a:ext cx="12192000" cy="736507"/>
          </a:xfrm>
          <a:prstGeom prst="rect">
            <a:avLst/>
          </a:prstGeom>
          <a:solidFill>
            <a:srgbClr val="71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D933BC9-6A20-ABE9-75A4-724F371DBBB7}"/>
              </a:ext>
            </a:extLst>
          </p:cNvPr>
          <p:cNvSpPr txBox="1">
            <a:spLocks/>
          </p:cNvSpPr>
          <p:nvPr/>
        </p:nvSpPr>
        <p:spPr>
          <a:xfrm>
            <a:off x="1660575" y="6065745"/>
            <a:ext cx="8131124" cy="874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WWW.CACHAMSI.COM</a:t>
            </a:r>
            <a:endParaRPr lang="es-EC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DC31941-12DD-7167-E9BB-D08B2849B455}"/>
              </a:ext>
            </a:extLst>
          </p:cNvPr>
          <p:cNvSpPr txBox="1"/>
          <p:nvPr/>
        </p:nvSpPr>
        <p:spPr>
          <a:xfrm>
            <a:off x="4565001" y="498817"/>
            <a:ext cx="68649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effectLst/>
                <a:latin typeface="adobe-garamond-pro"/>
              </a:rPr>
              <a:t>Professor Valeria Cisneros</a:t>
            </a:r>
          </a:p>
          <a:p>
            <a:pPr algn="ctr"/>
            <a:r>
              <a:rPr lang="en-US" sz="2800" b="1" i="0" dirty="0">
                <a:effectLst/>
                <a:latin typeface="adobe-garamond-pro"/>
              </a:rPr>
              <a:t>Mastery of Integral Spanish  </a:t>
            </a:r>
          </a:p>
          <a:p>
            <a:r>
              <a:rPr lang="en-US" sz="2800" b="1" i="0" dirty="0">
                <a:effectLst/>
                <a:latin typeface="adobe-garamond-pro"/>
              </a:rPr>
              <a:t>TEACHING AREAS</a:t>
            </a:r>
          </a:p>
          <a:p>
            <a:r>
              <a:rPr lang="en-US" sz="2800" i="0" dirty="0">
                <a:effectLst/>
                <a:latin typeface="adobe-garamond-pro"/>
              </a:rPr>
              <a:t>Medical Spanish. Linguistics (General and Applied). Intercultural Communication. Contrastive Rhetoric. Contrastive Linguistics. Communication, Public Speaking.</a:t>
            </a:r>
          </a:p>
          <a:p>
            <a:endParaRPr lang="en-US" sz="2800" i="0" dirty="0">
              <a:effectLst/>
              <a:latin typeface="adobe-garamond-pro"/>
            </a:endParaRPr>
          </a:p>
          <a:p>
            <a:r>
              <a:rPr lang="en-US" sz="2800" b="1" i="0" dirty="0">
                <a:effectLst/>
                <a:latin typeface="adobe-garamond-pro"/>
              </a:rPr>
              <a:t>PROFESSIONAL EXPERIENCE</a:t>
            </a:r>
          </a:p>
          <a:p>
            <a:r>
              <a:rPr lang="en-US" sz="2800" i="0" dirty="0">
                <a:effectLst/>
                <a:latin typeface="adobe-garamond-pro"/>
              </a:rPr>
              <a:t>Language teacher since 2000.</a:t>
            </a:r>
          </a:p>
          <a:p>
            <a:r>
              <a:rPr lang="en-US" sz="2800" i="0" dirty="0">
                <a:effectLst/>
                <a:latin typeface="adobe-garamond-pro"/>
              </a:rPr>
              <a:t>ESL and ELE Instructor.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39A97E-73C3-D5B5-E896-68634AC33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60" y="898849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75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68D06-55A5-161C-47EB-7B39471D0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AE4BEF4E-A4C4-EA55-33CF-EE5E059CC40F}"/>
              </a:ext>
            </a:extLst>
          </p:cNvPr>
          <p:cNvSpPr/>
          <p:nvPr/>
        </p:nvSpPr>
        <p:spPr>
          <a:xfrm>
            <a:off x="0" y="6121493"/>
            <a:ext cx="12192000" cy="736507"/>
          </a:xfrm>
          <a:prstGeom prst="rect">
            <a:avLst/>
          </a:prstGeom>
          <a:solidFill>
            <a:srgbClr val="71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E802697-76C4-B7DA-D289-DEA040B05EB4}"/>
              </a:ext>
            </a:extLst>
          </p:cNvPr>
          <p:cNvSpPr txBox="1">
            <a:spLocks/>
          </p:cNvSpPr>
          <p:nvPr/>
        </p:nvSpPr>
        <p:spPr>
          <a:xfrm>
            <a:off x="1660575" y="6065745"/>
            <a:ext cx="8131124" cy="874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WWW.CACHAMSI.COM</a:t>
            </a:r>
            <a:endParaRPr lang="es-EC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FDA1AFE-78D8-69EB-BAFA-E58C801A6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93" y="678776"/>
            <a:ext cx="2697713" cy="359695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1E30C6C-4BD1-FB70-7471-32708FDCC1AF}"/>
              </a:ext>
            </a:extLst>
          </p:cNvPr>
          <p:cNvSpPr txBox="1"/>
          <p:nvPr/>
        </p:nvSpPr>
        <p:spPr>
          <a:xfrm>
            <a:off x="3737815" y="821094"/>
            <a:ext cx="2802943" cy="1500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adobe-garamond-pro"/>
              </a:rPr>
              <a:t>Professor Eliana Valle</a:t>
            </a:r>
          </a:p>
          <a:p>
            <a:r>
              <a:rPr lang="it-IT" sz="1200" b="1" dirty="0">
                <a:latin typeface="adobe-garamond-pro"/>
              </a:rPr>
              <a:t>Spanish Professor</a:t>
            </a:r>
          </a:p>
          <a:p>
            <a:endParaRPr lang="it-IT" sz="1050" b="1" dirty="0">
              <a:latin typeface="adobe-garamond-pro"/>
            </a:endParaRPr>
          </a:p>
          <a:p>
            <a:r>
              <a:rPr lang="en-US" sz="1200" b="1" dirty="0">
                <a:latin typeface="adobe-garamond-pro"/>
              </a:rPr>
              <a:t>PROFESSIONAL EXPERIENCE</a:t>
            </a:r>
          </a:p>
          <a:p>
            <a:r>
              <a:rPr lang="en-US" sz="1200" b="1" dirty="0">
                <a:latin typeface="adobe-garamond-pro"/>
              </a:rPr>
              <a:t>Language teacher since 2015.</a:t>
            </a:r>
          </a:p>
          <a:p>
            <a:r>
              <a:rPr lang="en-US" sz="1200" b="1" dirty="0">
                <a:latin typeface="adobe-garamond-pro"/>
              </a:rPr>
              <a:t>Instructor of educational centers</a:t>
            </a:r>
          </a:p>
          <a:p>
            <a:endParaRPr lang="en-US" sz="1050" b="1" i="0" dirty="0">
              <a:effectLst/>
              <a:latin typeface="adobe-garamond-pro"/>
            </a:endParaRPr>
          </a:p>
          <a:p>
            <a:endParaRPr lang="en-US" sz="1050" i="0" dirty="0">
              <a:effectLst/>
              <a:latin typeface="adobe-garamond-pro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0135F2-9776-502E-FA17-6D1B554F5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007" y="800614"/>
            <a:ext cx="2469907" cy="32932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BEE1E9F-CC8F-3740-CA02-60837868BBC8}"/>
              </a:ext>
            </a:extLst>
          </p:cNvPr>
          <p:cNvSpPr txBox="1"/>
          <p:nvPr/>
        </p:nvSpPr>
        <p:spPr>
          <a:xfrm>
            <a:off x="9032810" y="800615"/>
            <a:ext cx="293059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Professor Damaris Jimenez</a:t>
            </a:r>
          </a:p>
          <a:p>
            <a:r>
              <a:rPr lang="en-US" sz="1600" dirty="0"/>
              <a:t>Spanish Professor</a:t>
            </a:r>
          </a:p>
          <a:p>
            <a:endParaRPr lang="en-US" sz="1600" dirty="0"/>
          </a:p>
          <a:p>
            <a:r>
              <a:rPr lang="en-US" sz="1600" dirty="0"/>
              <a:t>EDUCATION          </a:t>
            </a:r>
          </a:p>
          <a:p>
            <a:r>
              <a:rPr lang="en-US" sz="1600" dirty="0"/>
              <a:t>- Certification in English B2 in Cambridge English Language Assessment, OXFORD Test of English and ILE Instituto de Lenguas </a:t>
            </a:r>
            <a:r>
              <a:rPr lang="en-US" sz="1600" dirty="0" err="1"/>
              <a:t>Extranjeras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PROFESSIONAL EXPERIENCE</a:t>
            </a:r>
          </a:p>
          <a:p>
            <a:r>
              <a:rPr lang="en-US" sz="1600" dirty="0"/>
              <a:t>Language teacher since 2014.</a:t>
            </a:r>
          </a:p>
          <a:p>
            <a:r>
              <a:rPr lang="en-US" sz="1600" dirty="0"/>
              <a:t>Instructor of educational centers</a:t>
            </a:r>
          </a:p>
        </p:txBody>
      </p:sp>
    </p:spTree>
    <p:extLst>
      <p:ext uri="{BB962C8B-B14F-4D97-AF65-F5344CB8AC3E}">
        <p14:creationId xmlns:p14="http://schemas.microsoft.com/office/powerpoint/2010/main" val="4002032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AC213-4E09-7337-9541-D245DCDF6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F31582D-2AA6-24A6-8C27-CF45B05E3BBE}"/>
              </a:ext>
            </a:extLst>
          </p:cNvPr>
          <p:cNvSpPr/>
          <p:nvPr/>
        </p:nvSpPr>
        <p:spPr>
          <a:xfrm>
            <a:off x="0" y="6121493"/>
            <a:ext cx="12192000" cy="736507"/>
          </a:xfrm>
          <a:prstGeom prst="rect">
            <a:avLst/>
          </a:prstGeom>
          <a:solidFill>
            <a:srgbClr val="71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A01F7E8-4D87-3AE6-2981-ED1B67884F34}"/>
              </a:ext>
            </a:extLst>
          </p:cNvPr>
          <p:cNvSpPr txBox="1">
            <a:spLocks/>
          </p:cNvSpPr>
          <p:nvPr/>
        </p:nvSpPr>
        <p:spPr>
          <a:xfrm>
            <a:off x="1660575" y="6065745"/>
            <a:ext cx="8131124" cy="874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WWW.CACHAMSI.COM</a:t>
            </a:r>
            <a:endParaRPr lang="es-EC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4144B2-24DD-CA2B-329A-28DA0DE31921}"/>
              </a:ext>
            </a:extLst>
          </p:cNvPr>
          <p:cNvSpPr txBox="1"/>
          <p:nvPr/>
        </p:nvSpPr>
        <p:spPr>
          <a:xfrm>
            <a:off x="3548062" y="821094"/>
            <a:ext cx="25479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adobe-garamond-pro"/>
              </a:rPr>
              <a:t>Segundo Sucuy</a:t>
            </a:r>
          </a:p>
          <a:p>
            <a:endParaRPr lang="en-US" sz="1600" b="1" i="0" dirty="0">
              <a:effectLst/>
              <a:latin typeface="adobe-garamond-pro"/>
            </a:endParaRPr>
          </a:p>
          <a:p>
            <a:r>
              <a:rPr lang="en-US" sz="1600" b="1" dirty="0">
                <a:latin typeface="adobe-garamond-pro"/>
              </a:rPr>
              <a:t>Transportation and Logistics</a:t>
            </a:r>
          </a:p>
          <a:p>
            <a:r>
              <a:rPr lang="en-US" sz="1600" b="1" i="0" dirty="0">
                <a:effectLst/>
                <a:latin typeface="adobe-garamond-pro"/>
              </a:rPr>
              <a:t>Since 2004 in </a:t>
            </a:r>
            <a:r>
              <a:rPr lang="en-US" sz="1600" b="1" i="0" dirty="0" err="1">
                <a:effectLst/>
                <a:latin typeface="adobe-garamond-pro"/>
              </a:rPr>
              <a:t>Cachamsi</a:t>
            </a:r>
            <a:endParaRPr lang="en-US" sz="1600" b="1" i="0" dirty="0">
              <a:effectLst/>
              <a:latin typeface="adobe-garamond-pro"/>
            </a:endParaRPr>
          </a:p>
          <a:p>
            <a:endParaRPr lang="en-US" sz="1600" i="0" dirty="0">
              <a:effectLst/>
              <a:latin typeface="adobe-garamond-pro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2E0D325-16D4-6ACE-CF62-9E857BF3A40C}"/>
              </a:ext>
            </a:extLst>
          </p:cNvPr>
          <p:cNvSpPr txBox="1"/>
          <p:nvPr/>
        </p:nvSpPr>
        <p:spPr>
          <a:xfrm>
            <a:off x="9015990" y="362076"/>
            <a:ext cx="29305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Jorge </a:t>
            </a:r>
            <a:r>
              <a:rPr lang="en-US" sz="1600" b="1" dirty="0" err="1"/>
              <a:t>Amanta</a:t>
            </a:r>
            <a:endParaRPr lang="en-US" sz="1600" b="1" dirty="0"/>
          </a:p>
          <a:p>
            <a:endParaRPr lang="en-US" sz="1600" dirty="0"/>
          </a:p>
          <a:p>
            <a:r>
              <a:rPr lang="en-US" sz="1600" dirty="0"/>
              <a:t>Chief Driver for </a:t>
            </a:r>
            <a:r>
              <a:rPr lang="en-US" sz="1600" dirty="0" err="1"/>
              <a:t>Cachamsi</a:t>
            </a:r>
            <a:r>
              <a:rPr lang="en-US" sz="1600" dirty="0"/>
              <a:t>, since 2007</a:t>
            </a:r>
          </a:p>
          <a:p>
            <a:endParaRPr lang="en-US" sz="1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F8898B-5B25-CB85-23E5-41BC8B880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99" y="542218"/>
            <a:ext cx="2857500" cy="381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8DF1DE1-ED4C-BC37-D9FD-0A6EE8C72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364" y="254572"/>
            <a:ext cx="2373383" cy="30402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9FFA188-2A7A-DD92-E6BB-649BC22FC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340" y="3429000"/>
            <a:ext cx="1932219" cy="257629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74E8E82-CF99-DA81-591E-F99EDCC700F6}"/>
              </a:ext>
            </a:extLst>
          </p:cNvPr>
          <p:cNvSpPr txBox="1"/>
          <p:nvPr/>
        </p:nvSpPr>
        <p:spPr>
          <a:xfrm>
            <a:off x="9015990" y="3593578"/>
            <a:ext cx="29305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María Inés </a:t>
            </a:r>
            <a:r>
              <a:rPr lang="en-US" sz="1600" b="1" dirty="0" err="1"/>
              <a:t>Auquilla</a:t>
            </a:r>
            <a:endParaRPr lang="en-US" sz="1600" b="1" dirty="0"/>
          </a:p>
          <a:p>
            <a:endParaRPr lang="en-US" sz="1600" dirty="0"/>
          </a:p>
          <a:p>
            <a:r>
              <a:rPr lang="en-US" sz="1600" dirty="0"/>
              <a:t>Accounting and Administrative, since 2013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1824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FF17B-C643-DD2F-436C-4DE678679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A674A8A9-F184-5922-6292-0EF9C4AC891E}"/>
              </a:ext>
            </a:extLst>
          </p:cNvPr>
          <p:cNvSpPr/>
          <p:nvPr/>
        </p:nvSpPr>
        <p:spPr>
          <a:xfrm>
            <a:off x="0" y="6121493"/>
            <a:ext cx="12192000" cy="736507"/>
          </a:xfrm>
          <a:prstGeom prst="rect">
            <a:avLst/>
          </a:prstGeom>
          <a:solidFill>
            <a:srgbClr val="71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7B085AA-B1C5-E0DD-E8DD-D487835A70E2}"/>
              </a:ext>
            </a:extLst>
          </p:cNvPr>
          <p:cNvSpPr txBox="1">
            <a:spLocks/>
          </p:cNvSpPr>
          <p:nvPr/>
        </p:nvSpPr>
        <p:spPr>
          <a:xfrm>
            <a:off x="1660575" y="6065745"/>
            <a:ext cx="8131124" cy="874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WWW.CACHAMSI.COM</a:t>
            </a:r>
            <a:endParaRPr lang="es-EC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244396A-6BCA-15BB-8CEE-F8DE78A715EF}"/>
              </a:ext>
            </a:extLst>
          </p:cNvPr>
          <p:cNvSpPr txBox="1"/>
          <p:nvPr/>
        </p:nvSpPr>
        <p:spPr>
          <a:xfrm>
            <a:off x="1520890" y="306092"/>
            <a:ext cx="81311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Our Host Families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6" name="Imagen 5" descr="Imagen que contiene persona, edificio, exterior, mujer&#10;&#10;Descripción generada automáticamente">
            <a:extLst>
              <a:ext uri="{FF2B5EF4-FFF2-40B4-BE49-F238E27FC236}">
                <a16:creationId xmlns:a16="http://schemas.microsoft.com/office/drawing/2014/main" id="{210F5842-9EAE-FFF5-6796-43BBC1A7B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63" y="1691087"/>
            <a:ext cx="3235398" cy="3235398"/>
          </a:xfrm>
          <a:prstGeom prst="rect">
            <a:avLst/>
          </a:prstGeom>
        </p:spPr>
      </p:pic>
      <p:pic>
        <p:nvPicPr>
          <p:cNvPr id="11" name="Imagen 10" descr="Una fot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F0E60315-498B-1CE8-A1E8-FD3414F1D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463" y="1755750"/>
            <a:ext cx="3429000" cy="3429000"/>
          </a:xfrm>
          <a:prstGeom prst="rect">
            <a:avLst/>
          </a:prstGeom>
        </p:spPr>
      </p:pic>
      <p:pic>
        <p:nvPicPr>
          <p:cNvPr id="16" name="Imagen 15" descr="Grupo de personas en una sala&#10;&#10;Descripción generada automáticamente">
            <a:extLst>
              <a:ext uri="{FF2B5EF4-FFF2-40B4-BE49-F238E27FC236}">
                <a16:creationId xmlns:a16="http://schemas.microsoft.com/office/drawing/2014/main" id="{7705BB9A-F244-6A82-C0EE-D578C4BFE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050" y="1691087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74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59717" y="1920374"/>
            <a:ext cx="6230600" cy="4193823"/>
          </a:xfrm>
          <a:ln>
            <a:noFill/>
          </a:ln>
        </p:spPr>
        <p:txBody>
          <a:bodyPr>
            <a:no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Texas nonprofit corporation</a:t>
            </a: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Federal  Tax Identification number 74-3254673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https://apps.irs.gov/app/eos/pub78Search.do?ein1=743254673&amp;names=&amp;city=&amp;state=All...&amp;country=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US&amp;deductibility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=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all&amp;dispatchMethod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=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searchCharities&amp;submitName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=Search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proceeds obtained through fees are reinvested for </a:t>
            </a:r>
          </a:p>
          <a:p>
            <a:pPr lvl="2"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Social and educational programs, </a:t>
            </a:r>
          </a:p>
          <a:p>
            <a:pPr lvl="2"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Medical equipment, curriculum improvements, and </a:t>
            </a:r>
          </a:p>
          <a:p>
            <a:pPr lvl="2"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Salaries for the educators and employees. 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Directors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Cachamsi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are not salaried, rather they work on a volunteer basis.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1</a:t>
            </a:r>
            <a:endParaRPr lang="es-EC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Imagen que contiene persona, exterior, hombre&#10;&#10;Descripción generada con confianza muy alta">
            <a:extLst>
              <a:ext uri="{FF2B5EF4-FFF2-40B4-BE49-F238E27FC236}">
                <a16:creationId xmlns:a16="http://schemas.microsoft.com/office/drawing/2014/main" id="{8B53AA52-004E-4551-9AF6-EB6BB3444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1" y="2326266"/>
            <a:ext cx="4539615" cy="3028544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177420" y="1121597"/>
            <a:ext cx="11696132" cy="15260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 are a non-profit international Medical Spanish immersion program located in the Andean highlands of Ecuador. </a:t>
            </a: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13" y="291967"/>
            <a:ext cx="3231652" cy="6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184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5416</TotalTime>
  <Words>1323</Words>
  <Application>Microsoft Office PowerPoint</Application>
  <PresentationFormat>Panorámica</PresentationFormat>
  <Paragraphs>151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adobe-garamond-pro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Our mission is to improve the medical Spanish communication skills of health professionals to better care for the Spanish speaking population in the United States. </vt:lpstr>
      <vt:lpstr>We have dedicated and specialized medical Spanish teachers, strong relations with the public health system in Riobamba and committed host families and lodging partners.  </vt:lpstr>
      <vt:lpstr>Presentación de PowerPoint</vt:lpstr>
      <vt:lpstr>SAFE RELIABLE TRANSPORTATION</vt:lpstr>
      <vt:lpstr>Presentación de PowerPoint</vt:lpstr>
      <vt:lpstr>Presentación de PowerPoint</vt:lpstr>
      <vt:lpstr>Community Engagement and Support</vt:lpstr>
      <vt:lpstr>Community Outreach, visits and Health Fairs for senior citizens</vt:lpstr>
      <vt:lpstr>Community Engagement and Support</vt:lpstr>
      <vt:lpstr>Summer Camps</vt:lpstr>
      <vt:lpstr>Inti Raymi and Kallpashun</vt:lpstr>
      <vt:lpstr>Presentación de PowerPoint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cristian falconi</dc:creator>
  <cp:lastModifiedBy>Carlos Duchicela</cp:lastModifiedBy>
  <cp:revision>134</cp:revision>
  <dcterms:created xsi:type="dcterms:W3CDTF">2017-03-03T23:02:06Z</dcterms:created>
  <dcterms:modified xsi:type="dcterms:W3CDTF">2024-11-08T14:43:55Z</dcterms:modified>
</cp:coreProperties>
</file>