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48" r:id="rId1"/>
  </p:sldMasterIdLst>
  <p:notesMasterIdLst>
    <p:notesMasterId r:id="rId41"/>
  </p:notesMasterIdLst>
  <p:handoutMasterIdLst>
    <p:handoutMasterId r:id="rId42"/>
  </p:handoutMasterIdLst>
  <p:sldIdLst>
    <p:sldId id="420" r:id="rId2"/>
    <p:sldId id="608" r:id="rId3"/>
    <p:sldId id="605" r:id="rId4"/>
    <p:sldId id="607" r:id="rId5"/>
    <p:sldId id="481" r:id="rId6"/>
    <p:sldId id="484" r:id="rId7"/>
    <p:sldId id="485" r:id="rId8"/>
    <p:sldId id="461" r:id="rId9"/>
    <p:sldId id="462" r:id="rId10"/>
    <p:sldId id="488" r:id="rId11"/>
    <p:sldId id="489" r:id="rId12"/>
    <p:sldId id="490" r:id="rId13"/>
    <p:sldId id="496" r:id="rId14"/>
    <p:sldId id="479" r:id="rId15"/>
    <p:sldId id="492" r:id="rId16"/>
    <p:sldId id="493" r:id="rId17"/>
    <p:sldId id="498" r:id="rId18"/>
    <p:sldId id="499" r:id="rId19"/>
    <p:sldId id="513" r:id="rId20"/>
    <p:sldId id="514" r:id="rId21"/>
    <p:sldId id="515" r:id="rId22"/>
    <p:sldId id="497" r:id="rId23"/>
    <p:sldId id="463" r:id="rId24"/>
    <p:sldId id="464" r:id="rId25"/>
    <p:sldId id="465" r:id="rId26"/>
    <p:sldId id="466" r:id="rId27"/>
    <p:sldId id="507" r:id="rId28"/>
    <p:sldId id="505" r:id="rId29"/>
    <p:sldId id="504" r:id="rId30"/>
    <p:sldId id="506" r:id="rId31"/>
    <p:sldId id="500" r:id="rId32"/>
    <p:sldId id="501" r:id="rId33"/>
    <p:sldId id="508" r:id="rId34"/>
    <p:sldId id="509" r:id="rId35"/>
    <p:sldId id="502" r:id="rId36"/>
    <p:sldId id="510" r:id="rId37"/>
    <p:sldId id="512" r:id="rId38"/>
    <p:sldId id="511" r:id="rId39"/>
    <p:sldId id="483" r:id="rId40"/>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p:cViewPr varScale="1">
        <p:scale>
          <a:sx n="107" d="100"/>
          <a:sy n="107" d="100"/>
        </p:scale>
        <p:origin x="1760" y="1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8" d="100"/>
          <a:sy n="88" d="100"/>
        </p:scale>
        <p:origin x="334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67631A-7F09-AA9F-9A55-31B63F0E171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852732E8-22C5-4594-932F-FCFF5F59E7D4}"/>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12CC383F-D0EA-8449-A782-FCDD47C88660}" type="datetimeFigureOut">
              <a:rPr lang="en-US"/>
              <a:pPr>
                <a:defRPr/>
              </a:pPr>
              <a:t>1/19/23</a:t>
            </a:fld>
            <a:endParaRPr lang="en-US" dirty="0"/>
          </a:p>
        </p:txBody>
      </p:sp>
      <p:sp>
        <p:nvSpPr>
          <p:cNvPr id="4" name="Footer Placeholder 3">
            <a:extLst>
              <a:ext uri="{FF2B5EF4-FFF2-40B4-BE49-F238E27FC236}">
                <a16:creationId xmlns:a16="http://schemas.microsoft.com/office/drawing/2014/main" id="{8B171008-9FD3-7EC8-3E57-997D91704054}"/>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72A5E670-CFD4-4AC4-3E28-390725DA6186}"/>
              </a:ext>
            </a:extLst>
          </p:cNvPr>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60A71AF-5A7A-E449-BCEB-6DEE9D7970F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3C015B7-CCB9-55DC-C8E5-172FDA715F6A}"/>
              </a:ext>
            </a:extLst>
          </p:cNvPr>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47" name="Rectangle 3">
            <a:extLst>
              <a:ext uri="{FF2B5EF4-FFF2-40B4-BE49-F238E27FC236}">
                <a16:creationId xmlns:a16="http://schemas.microsoft.com/office/drawing/2014/main" id="{5479F946-FF6C-0324-8853-9BED5B68051D}"/>
              </a:ext>
            </a:extLst>
          </p:cNvPr>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1268" name="Rectangle 4">
            <a:extLst>
              <a:ext uri="{FF2B5EF4-FFF2-40B4-BE49-F238E27FC236}">
                <a16:creationId xmlns:a16="http://schemas.microsoft.com/office/drawing/2014/main" id="{62E0F335-EF3F-C856-AE81-26194638E8DE}"/>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a:extLst>
              <a:ext uri="{FF2B5EF4-FFF2-40B4-BE49-F238E27FC236}">
                <a16:creationId xmlns:a16="http://schemas.microsoft.com/office/drawing/2014/main" id="{0BFDBD30-9660-14DD-72C0-076412055D6B}"/>
              </a:ext>
            </a:extLst>
          </p:cNvPr>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a:extLst>
              <a:ext uri="{FF2B5EF4-FFF2-40B4-BE49-F238E27FC236}">
                <a16:creationId xmlns:a16="http://schemas.microsoft.com/office/drawing/2014/main" id="{1344D94C-350D-965B-A483-AC9CE564A0EE}"/>
              </a:ext>
            </a:extLst>
          </p:cNvPr>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6151" name="Rectangle 7">
            <a:extLst>
              <a:ext uri="{FF2B5EF4-FFF2-40B4-BE49-F238E27FC236}">
                <a16:creationId xmlns:a16="http://schemas.microsoft.com/office/drawing/2014/main" id="{DE416811-4276-03BC-C795-13921A8DCA0A}"/>
              </a:ext>
            </a:extLst>
          </p:cNvPr>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a:defRPr sz="1200"/>
            </a:lvl1pPr>
          </a:lstStyle>
          <a:p>
            <a:pPr>
              <a:defRPr/>
            </a:pPr>
            <a:fld id="{36B48D34-295F-464B-8553-14EE6071AE7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98CBB974-4670-1994-F568-6B7945362E62}"/>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13A21E21-542A-8F6D-6C92-BA3922120F20}"/>
              </a:ext>
            </a:extLst>
          </p:cNvPr>
          <p:cNvSpPr>
            <a:spLocks noGrp="1"/>
          </p:cNvSpPr>
          <p:nvPr>
            <p:ph type="body" idx="1"/>
          </p:nvPr>
        </p:nvSpPr>
        <p:spPr/>
        <p:txBody>
          <a:bodyPr/>
          <a:lstStyle/>
          <a:p>
            <a:pPr eaLnBrk="1" fontAlgn="auto" hangingPunct="1">
              <a:spcBef>
                <a:spcPts val="0"/>
              </a:spcBef>
              <a:spcAft>
                <a:spcPts val="0"/>
              </a:spcAft>
              <a:defRPr/>
            </a:pPr>
            <a:r>
              <a:rPr lang="en-US" dirty="0"/>
              <a:t>OPAS - </a:t>
            </a:r>
            <a:r>
              <a:rPr lang="en-US" dirty="0">
                <a:latin typeface="+mn-lt"/>
                <a:ea typeface="+mn-ea"/>
                <a:cs typeface="+mn-cs"/>
              </a:rPr>
              <a:t>OPAS is an Einstein term used to classify action required post proposal submission.  Other than Just-In-Time (JIT), it applies to pre-award status.  It also applies to awarded sponsored funds.  </a:t>
            </a:r>
          </a:p>
          <a:p>
            <a:pPr>
              <a:defRPr/>
            </a:pPr>
            <a:endParaRPr lang="en-US" dirty="0"/>
          </a:p>
        </p:txBody>
      </p:sp>
      <p:sp>
        <p:nvSpPr>
          <p:cNvPr id="45060" name="Slide Number Placeholder 3">
            <a:extLst>
              <a:ext uri="{FF2B5EF4-FFF2-40B4-BE49-F238E27FC236}">
                <a16:creationId xmlns:a16="http://schemas.microsoft.com/office/drawing/2014/main" id="{37EC9DD0-1C3F-EB9D-B20C-8E011EC82A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CBDF955-AF78-D44F-BDAE-EC2C55796231}" type="slidenum">
              <a:rPr lang="en-US" altLang="en-US" sz="1200" smtClean="0"/>
              <a:pPr/>
              <a:t>30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1CB000EC-77CE-D164-B999-BB8976ABA762}"/>
              </a:ext>
            </a:extLst>
          </p:cNvPr>
          <p:cNvSpPr>
            <a:spLocks noChangeArrowheads="1"/>
          </p:cNvSpPr>
          <p:nvPr userDrawn="1"/>
        </p:nvSpPr>
        <p:spPr bwMode="auto">
          <a:xfrm>
            <a:off x="0" y="6565900"/>
            <a:ext cx="9144000" cy="304800"/>
          </a:xfrm>
          <a:prstGeom prst="rect">
            <a:avLst/>
          </a:prstGeom>
          <a:solidFill>
            <a:srgbClr val="183465"/>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3" name="Rectangle 14">
            <a:extLst>
              <a:ext uri="{FF2B5EF4-FFF2-40B4-BE49-F238E27FC236}">
                <a16:creationId xmlns:a16="http://schemas.microsoft.com/office/drawing/2014/main" id="{BF973F8C-8A99-BCA6-9C98-D582D5B2D172}"/>
              </a:ext>
            </a:extLst>
          </p:cNvPr>
          <p:cNvSpPr>
            <a:spLocks noChangeArrowheads="1"/>
          </p:cNvSpPr>
          <p:nvPr userDrawn="1"/>
        </p:nvSpPr>
        <p:spPr bwMode="auto">
          <a:xfrm>
            <a:off x="0" y="228600"/>
            <a:ext cx="9144000" cy="4800600"/>
          </a:xfrm>
          <a:prstGeom prst="rect">
            <a:avLst/>
          </a:prstGeom>
          <a:gradFill rotWithShape="0">
            <a:gsLst>
              <a:gs pos="0">
                <a:srgbClr val="183465"/>
              </a:gs>
              <a:gs pos="100000">
                <a:srgbClr val="498DBD"/>
              </a:gs>
            </a:gsLst>
            <a:lin ang="5400000" scaled="1"/>
          </a:gra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4" name="Line 7">
            <a:extLst>
              <a:ext uri="{FF2B5EF4-FFF2-40B4-BE49-F238E27FC236}">
                <a16:creationId xmlns:a16="http://schemas.microsoft.com/office/drawing/2014/main" id="{2F7B6B96-AC09-FCDB-8FD2-5C945A9F4235}"/>
              </a:ext>
            </a:extLst>
          </p:cNvPr>
          <p:cNvSpPr>
            <a:spLocks noChangeShapeType="1"/>
          </p:cNvSpPr>
          <p:nvPr userDrawn="1"/>
        </p:nvSpPr>
        <p:spPr bwMode="auto">
          <a:xfrm flipV="1">
            <a:off x="3175" y="163513"/>
            <a:ext cx="9134475" cy="25400"/>
          </a:xfrm>
          <a:prstGeom prst="line">
            <a:avLst/>
          </a:prstGeom>
          <a:noFill/>
          <a:ln w="4445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8">
            <a:extLst>
              <a:ext uri="{FF2B5EF4-FFF2-40B4-BE49-F238E27FC236}">
                <a16:creationId xmlns:a16="http://schemas.microsoft.com/office/drawing/2014/main" id="{639D0B4D-A0AC-057B-2AE6-B6DCE5D984BD}"/>
              </a:ext>
            </a:extLst>
          </p:cNvPr>
          <p:cNvSpPr>
            <a:spLocks noChangeShapeType="1"/>
          </p:cNvSpPr>
          <p:nvPr userDrawn="1"/>
        </p:nvSpPr>
        <p:spPr bwMode="auto">
          <a:xfrm>
            <a:off x="0" y="6510338"/>
            <a:ext cx="9144000" cy="0"/>
          </a:xfrm>
          <a:prstGeom prst="line">
            <a:avLst/>
          </a:prstGeom>
          <a:noFill/>
          <a:ln w="3810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17" descr="EinsteinMontefioreRGB.png">
            <a:extLst>
              <a:ext uri="{FF2B5EF4-FFF2-40B4-BE49-F238E27FC236}">
                <a16:creationId xmlns:a16="http://schemas.microsoft.com/office/drawing/2014/main" id="{D09E9792-1F59-79D3-7524-0EF29493B1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57388" y="5502275"/>
            <a:ext cx="5281612"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685800" y="1371600"/>
            <a:ext cx="7772400" cy="1143000"/>
          </a:xfrm>
        </p:spPr>
        <p:txBody>
          <a:bodyPr/>
          <a:lstStyle>
            <a:lvl1pPr algn="ctr">
              <a:defRPr sz="3600">
                <a:latin typeface="Arial Bold" pitchFamily="-32" charset="0"/>
              </a:defRPr>
            </a:lvl1pPr>
          </a:lstStyle>
          <a:p>
            <a:r>
              <a:rPr lang="en-US"/>
              <a:t>Click to edit Master title style</a:t>
            </a:r>
          </a:p>
        </p:txBody>
      </p:sp>
      <p:sp>
        <p:nvSpPr>
          <p:cNvPr id="4099" name="Rectangle 3"/>
          <p:cNvSpPr>
            <a:spLocks noGrp="1" noChangeArrowheads="1"/>
          </p:cNvSpPr>
          <p:nvPr>
            <p:ph type="subTitle" idx="1"/>
          </p:nvPr>
        </p:nvSpPr>
        <p:spPr>
          <a:xfrm>
            <a:off x="1371600" y="2971800"/>
            <a:ext cx="6400800" cy="1752600"/>
          </a:xfrm>
        </p:spPr>
        <p:txBody>
          <a:bodyPr/>
          <a:lstStyle>
            <a:lvl1pPr marL="0" indent="0" algn="ctr">
              <a:buFontTx/>
              <a:buNone/>
              <a:defRPr sz="2200">
                <a:solidFill>
                  <a:schemeClr val="bg1"/>
                </a:solidFill>
              </a:defRPr>
            </a:lvl1pPr>
          </a:lstStyle>
          <a:p>
            <a:r>
              <a:rPr lang="en-US"/>
              <a:t>Click to edit Master subtitle style</a:t>
            </a:r>
          </a:p>
          <a:p>
            <a:endParaRPr lang="en-US"/>
          </a:p>
        </p:txBody>
      </p:sp>
    </p:spTree>
    <p:extLst>
      <p:ext uri="{BB962C8B-B14F-4D97-AF65-F5344CB8AC3E}">
        <p14:creationId xmlns:p14="http://schemas.microsoft.com/office/powerpoint/2010/main" val="317066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39455180-92E2-2199-B274-D09C009E3D80}"/>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92D79CEA-CE89-2047-A869-B782BB1F98FD}" type="slidenum">
              <a:rPr lang="en-US" altLang="en-US" sz="1100" smtClean="0"/>
              <a:pPr>
                <a:defRPr/>
              </a:pPr>
              <a:t>‹#›</a:t>
            </a:fld>
            <a:endParaRPr lang="en-US" altLang="en-US" sz="1100">
              <a:solidFill>
                <a:srgbClr val="383272"/>
              </a:solidFill>
            </a:endParaRPr>
          </a:p>
        </p:txBody>
      </p:sp>
      <p:sp>
        <p:nvSpPr>
          <p:cNvPr id="5" name="Date Placeholder 5">
            <a:extLst>
              <a:ext uri="{FF2B5EF4-FFF2-40B4-BE49-F238E27FC236}">
                <a16:creationId xmlns:a16="http://schemas.microsoft.com/office/drawing/2014/main" id="{D4790EE6-D4D8-05E7-0EC9-3CC11E7A32AE}"/>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279268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a:extLst>
              <a:ext uri="{FF2B5EF4-FFF2-40B4-BE49-F238E27FC236}">
                <a16:creationId xmlns:a16="http://schemas.microsoft.com/office/drawing/2014/main" id="{A3437F72-6B2D-15E0-67BF-BD097CBB0456}"/>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64412740-F567-794A-83B2-95CF47FA5D26}" type="slidenum">
              <a:rPr lang="en-US" altLang="en-US" sz="1100" smtClean="0"/>
              <a:pPr>
                <a:defRPr/>
              </a:pPr>
              <a:t>‹#›</a:t>
            </a:fld>
            <a:endParaRPr lang="en-US" altLang="en-US" sz="1100">
              <a:solidFill>
                <a:srgbClr val="383272"/>
              </a:solidFill>
            </a:endParaRPr>
          </a:p>
        </p:txBody>
      </p:sp>
      <p:sp>
        <p:nvSpPr>
          <p:cNvPr id="5" name="Date Placeholder 5">
            <a:extLst>
              <a:ext uri="{FF2B5EF4-FFF2-40B4-BE49-F238E27FC236}">
                <a16:creationId xmlns:a16="http://schemas.microsoft.com/office/drawing/2014/main" id="{B3699CF6-5968-9644-EC4B-4DAF5F4B7388}"/>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021367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981200"/>
            <a:ext cx="3886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a:extLst>
              <a:ext uri="{FF2B5EF4-FFF2-40B4-BE49-F238E27FC236}">
                <a16:creationId xmlns:a16="http://schemas.microsoft.com/office/drawing/2014/main" id="{F0CEFF22-E3F5-879F-884C-D4720BD00DBB}"/>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00F7885C-0884-2744-99D6-8470F9FD349B}"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6B6B7A16-6151-FFB9-7F32-C915BE4BAB38}"/>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425209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4100CE27-57EB-94FB-64F7-C88DA1E31BD2}"/>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6416F1CB-EC53-B045-B883-22B1CB3E9719}" type="slidenum">
              <a:rPr lang="en-US" altLang="en-US" sz="1100" smtClean="0"/>
              <a:pPr>
                <a:defRPr/>
              </a:pPr>
              <a:t>‹#›</a:t>
            </a:fld>
            <a:endParaRPr lang="en-US" altLang="en-US" sz="1100">
              <a:solidFill>
                <a:srgbClr val="383272"/>
              </a:solidFill>
            </a:endParaRPr>
          </a:p>
        </p:txBody>
      </p:sp>
      <p:sp>
        <p:nvSpPr>
          <p:cNvPr id="8" name="Date Placeholder 8">
            <a:extLst>
              <a:ext uri="{FF2B5EF4-FFF2-40B4-BE49-F238E27FC236}">
                <a16:creationId xmlns:a16="http://schemas.microsoft.com/office/drawing/2014/main" id="{CE1D9D59-53D7-C7C2-D111-83E824AC708D}"/>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199008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4F4338DF-48EB-8F77-9293-2D5E8C53A3D3}"/>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35E3B4E2-15BF-EC4D-8E6A-A3CBAB030377}" type="slidenum">
              <a:rPr lang="en-US" altLang="en-US" sz="1100" smtClean="0"/>
              <a:pPr>
                <a:defRPr/>
              </a:pPr>
              <a:t>‹#›</a:t>
            </a:fld>
            <a:endParaRPr lang="en-US" altLang="en-US" sz="1100">
              <a:solidFill>
                <a:srgbClr val="383272"/>
              </a:solidFill>
            </a:endParaRPr>
          </a:p>
        </p:txBody>
      </p:sp>
      <p:sp>
        <p:nvSpPr>
          <p:cNvPr id="4" name="Date Placeholder 4">
            <a:extLst>
              <a:ext uri="{FF2B5EF4-FFF2-40B4-BE49-F238E27FC236}">
                <a16:creationId xmlns:a16="http://schemas.microsoft.com/office/drawing/2014/main" id="{5B98703D-7015-D115-1CC9-3C8AFCE16741}"/>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5095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A5861B-01A8-BF63-CA1B-FD154E639434}"/>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34FEA1BD-845B-1D46-8971-B6E893A00DA0}" type="slidenum">
              <a:rPr lang="en-US" altLang="en-US" sz="1100" smtClean="0"/>
              <a:pPr>
                <a:defRPr/>
              </a:pPr>
              <a:t>‹#›</a:t>
            </a:fld>
            <a:endParaRPr lang="en-US" altLang="en-US" sz="1100">
              <a:solidFill>
                <a:srgbClr val="383272"/>
              </a:solidFill>
            </a:endParaRPr>
          </a:p>
        </p:txBody>
      </p:sp>
      <p:sp>
        <p:nvSpPr>
          <p:cNvPr id="3" name="Date Placeholder 3">
            <a:extLst>
              <a:ext uri="{FF2B5EF4-FFF2-40B4-BE49-F238E27FC236}">
                <a16:creationId xmlns:a16="http://schemas.microsoft.com/office/drawing/2014/main" id="{05753705-44D9-F732-5216-AEE391581368}"/>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816345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DA83F085-CC81-C1B2-56F6-D12A500D8C9B}"/>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38BB9FEE-3DB6-4442-9567-BC16C6A5495C}"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47BDF181-A9A9-EDF9-6E7A-E5F62E85DE72}"/>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83920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a:extLst>
              <a:ext uri="{FF2B5EF4-FFF2-40B4-BE49-F238E27FC236}">
                <a16:creationId xmlns:a16="http://schemas.microsoft.com/office/drawing/2014/main" id="{5AC7B124-92EC-99A2-26B6-7E28F52406AF}"/>
              </a:ext>
            </a:extLst>
          </p:cNvPr>
          <p:cNvSpPr>
            <a:spLocks noGrp="1"/>
          </p:cNvSpPr>
          <p:nvPr>
            <p:ph type="sldNum" sz="quarter" idx="10"/>
          </p:nvPr>
        </p:nvSpPr>
        <p:spPr/>
        <p:txBody>
          <a:bodyPr/>
          <a:lstStyle>
            <a:lvl1pPr>
              <a:defRPr/>
            </a:lvl1pPr>
          </a:lstStyle>
          <a:p>
            <a:pPr>
              <a:defRPr/>
            </a:pPr>
            <a:r>
              <a:rPr lang="en-US" altLang="en-US"/>
              <a:t>  </a:t>
            </a:r>
            <a:r>
              <a:rPr lang="en-US" altLang="en-US">
                <a:solidFill>
                  <a:srgbClr val="8FBEDC"/>
                </a:solidFill>
              </a:rPr>
              <a:t>| </a:t>
            </a:r>
            <a:r>
              <a:rPr lang="en-US" altLang="en-US" sz="1100">
                <a:solidFill>
                  <a:schemeClr val="tx1"/>
                </a:solidFill>
              </a:rPr>
              <a:t> </a:t>
            </a:r>
            <a:fld id="{52EC0ABC-6E18-0540-B8CD-76A90FE44D30}" type="slidenum">
              <a:rPr lang="en-US" altLang="en-US" sz="1100" smtClean="0"/>
              <a:pPr>
                <a:defRPr/>
              </a:pPr>
              <a:t>‹#›</a:t>
            </a:fld>
            <a:endParaRPr lang="en-US" altLang="en-US" sz="1100">
              <a:solidFill>
                <a:srgbClr val="383272"/>
              </a:solidFill>
            </a:endParaRPr>
          </a:p>
        </p:txBody>
      </p:sp>
      <p:sp>
        <p:nvSpPr>
          <p:cNvPr id="6" name="Date Placeholder 6">
            <a:extLst>
              <a:ext uri="{FF2B5EF4-FFF2-40B4-BE49-F238E27FC236}">
                <a16:creationId xmlns:a16="http://schemas.microsoft.com/office/drawing/2014/main" id="{FAAE2C6B-8175-BE0C-0731-3B0464B47E13}"/>
              </a:ext>
            </a:extLst>
          </p:cNvPr>
          <p:cNvSpPr>
            <a:spLocks noGrp="1"/>
          </p:cNvSpPr>
          <p:nvPr>
            <p:ph type="dt" sz="half" idx="11"/>
          </p:nvPr>
        </p:nvSpPr>
        <p:spPr/>
        <p:txBody>
          <a:bodyPr/>
          <a:lstStyle>
            <a:lvl1pPr>
              <a:defRPr/>
            </a:lvl1pPr>
          </a:lstStyle>
          <a:p>
            <a:pPr>
              <a:defRPr/>
            </a:pPr>
            <a:endParaRPr lang="en-US"/>
          </a:p>
        </p:txBody>
      </p:sp>
    </p:spTree>
    <p:extLst>
      <p:ext uri="{BB962C8B-B14F-4D97-AF65-F5344CB8AC3E}">
        <p14:creationId xmlns:p14="http://schemas.microsoft.com/office/powerpoint/2010/main" val="3683149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6">
            <a:extLst>
              <a:ext uri="{FF2B5EF4-FFF2-40B4-BE49-F238E27FC236}">
                <a16:creationId xmlns:a16="http://schemas.microsoft.com/office/drawing/2014/main" id="{AADCBCE4-594A-340D-C6A3-71591290CCD7}"/>
              </a:ext>
            </a:extLst>
          </p:cNvPr>
          <p:cNvSpPr>
            <a:spLocks noChangeArrowheads="1"/>
          </p:cNvSpPr>
          <p:nvPr userDrawn="1"/>
        </p:nvSpPr>
        <p:spPr bwMode="auto">
          <a:xfrm>
            <a:off x="0" y="6553200"/>
            <a:ext cx="9144000" cy="304800"/>
          </a:xfrm>
          <a:prstGeom prst="rect">
            <a:avLst/>
          </a:prstGeom>
          <a:solidFill>
            <a:srgbClr val="183465"/>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7" name="Line 27">
            <a:extLst>
              <a:ext uri="{FF2B5EF4-FFF2-40B4-BE49-F238E27FC236}">
                <a16:creationId xmlns:a16="http://schemas.microsoft.com/office/drawing/2014/main" id="{4EB2F7E9-D5B0-9699-9491-0483F9BE7F49}"/>
              </a:ext>
            </a:extLst>
          </p:cNvPr>
          <p:cNvSpPr>
            <a:spLocks noChangeShapeType="1"/>
          </p:cNvSpPr>
          <p:nvPr userDrawn="1"/>
        </p:nvSpPr>
        <p:spPr bwMode="auto">
          <a:xfrm>
            <a:off x="0" y="6497638"/>
            <a:ext cx="9144000" cy="0"/>
          </a:xfrm>
          <a:prstGeom prst="line">
            <a:avLst/>
          </a:prstGeom>
          <a:noFill/>
          <a:ln w="38100">
            <a:solidFill>
              <a:srgbClr val="BBBC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28" name="Rectangle 16">
            <a:extLst>
              <a:ext uri="{FF2B5EF4-FFF2-40B4-BE49-F238E27FC236}">
                <a16:creationId xmlns:a16="http://schemas.microsoft.com/office/drawing/2014/main" id="{A86062F7-6A0F-554E-D11A-2233F13A0BB0}"/>
              </a:ext>
            </a:extLst>
          </p:cNvPr>
          <p:cNvSpPr>
            <a:spLocks noChangeArrowheads="1"/>
          </p:cNvSpPr>
          <p:nvPr userDrawn="1"/>
        </p:nvSpPr>
        <p:spPr bwMode="auto">
          <a:xfrm>
            <a:off x="0" y="228600"/>
            <a:ext cx="9144000" cy="1524000"/>
          </a:xfrm>
          <a:prstGeom prst="rect">
            <a:avLst/>
          </a:prstGeom>
          <a:gradFill rotWithShape="0">
            <a:gsLst>
              <a:gs pos="0">
                <a:srgbClr val="193567"/>
              </a:gs>
              <a:gs pos="100000">
                <a:srgbClr val="498DBD"/>
              </a:gs>
            </a:gsLst>
            <a:lin ang="5400000" scaled="1"/>
          </a:gra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defRPr/>
            </a:pPr>
            <a:endParaRPr lang="en-US" altLang="en-US" dirty="0"/>
          </a:p>
        </p:txBody>
      </p:sp>
      <p:sp>
        <p:nvSpPr>
          <p:cNvPr id="1029" name="Rectangle 2">
            <a:extLst>
              <a:ext uri="{FF2B5EF4-FFF2-40B4-BE49-F238E27FC236}">
                <a16:creationId xmlns:a16="http://schemas.microsoft.com/office/drawing/2014/main" id="{88A6DBE7-AE42-F8AA-436A-350AAFDBFCF2}"/>
              </a:ext>
            </a:extLst>
          </p:cNvPr>
          <p:cNvSpPr>
            <a:spLocks noGrp="1" noChangeArrowheads="1"/>
          </p:cNvSpPr>
          <p:nvPr>
            <p:ph type="title"/>
          </p:nvPr>
        </p:nvSpPr>
        <p:spPr bwMode="auto">
          <a:xfrm>
            <a:off x="685800" y="495300"/>
            <a:ext cx="79248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3">
            <a:extLst>
              <a:ext uri="{FF2B5EF4-FFF2-40B4-BE49-F238E27FC236}">
                <a16:creationId xmlns:a16="http://schemas.microsoft.com/office/drawing/2014/main" id="{3FABEE5D-CE24-31EF-AE6C-E50BFA284A2E}"/>
              </a:ext>
            </a:extLst>
          </p:cNvPr>
          <p:cNvSpPr>
            <a:spLocks noGrp="1" noChangeArrowheads="1"/>
          </p:cNvSpPr>
          <p:nvPr>
            <p:ph type="body" idx="1"/>
          </p:nvPr>
        </p:nvSpPr>
        <p:spPr bwMode="auto">
          <a:xfrm>
            <a:off x="685800" y="19812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6">
            <a:extLst>
              <a:ext uri="{FF2B5EF4-FFF2-40B4-BE49-F238E27FC236}">
                <a16:creationId xmlns:a16="http://schemas.microsoft.com/office/drawing/2014/main" id="{7E0E2E68-3207-545F-5A76-34239FF76522}"/>
              </a:ext>
            </a:extLst>
          </p:cNvPr>
          <p:cNvSpPr>
            <a:spLocks noGrp="1" noChangeArrowheads="1"/>
          </p:cNvSpPr>
          <p:nvPr>
            <p:ph type="sldNum" sz="quarter" idx="4"/>
          </p:nvPr>
        </p:nvSpPr>
        <p:spPr bwMode="auto">
          <a:xfrm>
            <a:off x="8001000" y="6553200"/>
            <a:ext cx="685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r>
              <a:rPr lang="en-US" altLang="en-US"/>
              <a:t>  </a:t>
            </a:r>
            <a:r>
              <a:rPr lang="en-US" altLang="en-US">
                <a:solidFill>
                  <a:srgbClr val="8FBEDC"/>
                </a:solidFill>
              </a:rPr>
              <a:t>| </a:t>
            </a:r>
            <a:r>
              <a:rPr lang="en-US" altLang="en-US" sz="1100"/>
              <a:t> </a:t>
            </a:r>
            <a:fld id="{A7B13560-DB06-6548-857F-627C33941FC3}" type="slidenum">
              <a:rPr lang="en-US" altLang="en-US" sz="1100" smtClean="0"/>
              <a:pPr>
                <a:defRPr/>
              </a:pPr>
              <a:t>‹#›</a:t>
            </a:fld>
            <a:endParaRPr lang="en-US" altLang="en-US" sz="1100">
              <a:solidFill>
                <a:srgbClr val="383272"/>
              </a:solidFill>
            </a:endParaRPr>
          </a:p>
        </p:txBody>
      </p:sp>
      <p:sp>
        <p:nvSpPr>
          <p:cNvPr id="1032" name="Line 9">
            <a:extLst>
              <a:ext uri="{FF2B5EF4-FFF2-40B4-BE49-F238E27FC236}">
                <a16:creationId xmlns:a16="http://schemas.microsoft.com/office/drawing/2014/main" id="{3FF6ADC1-001D-4E35-D7B3-262C8A273028}"/>
              </a:ext>
            </a:extLst>
          </p:cNvPr>
          <p:cNvSpPr>
            <a:spLocks noChangeShapeType="1"/>
          </p:cNvSpPr>
          <p:nvPr userDrawn="1"/>
        </p:nvSpPr>
        <p:spPr bwMode="auto">
          <a:xfrm flipV="1">
            <a:off x="0" y="163513"/>
            <a:ext cx="9144000" cy="20637"/>
          </a:xfrm>
          <a:prstGeom prst="line">
            <a:avLst/>
          </a:prstGeom>
          <a:noFill/>
          <a:ln w="50800">
            <a:solidFill>
              <a:srgbClr val="BCB3A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7" name="Rectangle 23">
            <a:extLst>
              <a:ext uri="{FF2B5EF4-FFF2-40B4-BE49-F238E27FC236}">
                <a16:creationId xmlns:a16="http://schemas.microsoft.com/office/drawing/2014/main" id="{D989C66F-176F-862A-6A44-A853AB5ADB5F}"/>
              </a:ext>
            </a:extLst>
          </p:cNvPr>
          <p:cNvSpPr>
            <a:spLocks noGrp="1" noChangeArrowheads="1"/>
          </p:cNvSpPr>
          <p:nvPr>
            <p:ph type="dt" sz="half" idx="2"/>
          </p:nvPr>
        </p:nvSpPr>
        <p:spPr bwMode="auto">
          <a:xfrm>
            <a:off x="5676900" y="6591300"/>
            <a:ext cx="2565400" cy="266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solidFill>
                  <a:schemeClr val="bg1"/>
                </a:solidFill>
                <a:latin typeface="Arial" panose="020B0604020202020204" pitchFamily="34" charset="0"/>
              </a:defRPr>
            </a:lvl1pPr>
          </a:lstStyle>
          <a:p>
            <a:pPr>
              <a:defRPr/>
            </a:pPr>
            <a:endParaRPr lang="en-US"/>
          </a:p>
        </p:txBody>
      </p:sp>
      <p:pic>
        <p:nvPicPr>
          <p:cNvPr id="1034" name="Picture 11" descr="EinsteinMontefioreRGB.png">
            <a:extLst>
              <a:ext uri="{FF2B5EF4-FFF2-40B4-BE49-F238E27FC236}">
                <a16:creationId xmlns:a16="http://schemas.microsoft.com/office/drawing/2014/main" id="{70FAA797-DC43-8BA5-4F34-87432CFEE175}"/>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5638800" y="5865813"/>
            <a:ext cx="2971800"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897" r:id="rId1"/>
    <p:sldLayoutId id="2147485898" r:id="rId2"/>
    <p:sldLayoutId id="2147485899" r:id="rId3"/>
    <p:sldLayoutId id="2147485900" r:id="rId4"/>
    <p:sldLayoutId id="2147485901" r:id="rId5"/>
    <p:sldLayoutId id="2147485902" r:id="rId6"/>
    <p:sldLayoutId id="2147485903" r:id="rId7"/>
    <p:sldLayoutId id="2147485904" r:id="rId8"/>
    <p:sldLayoutId id="2147485905" r:id="rId9"/>
  </p:sldLayoutIdLst>
  <p:hf hd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2pPr>
      <a:lvl3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3pPr>
      <a:lvl4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4pPr>
      <a:lvl5pPr algn="l" rtl="0" eaLnBrk="0" fontAlgn="base" hangingPunct="0">
        <a:spcBef>
          <a:spcPct val="0"/>
        </a:spcBef>
        <a:spcAft>
          <a:spcPct val="0"/>
        </a:spcAft>
        <a:defRPr sz="2800" b="1">
          <a:solidFill>
            <a:schemeClr val="bg1"/>
          </a:solidFill>
          <a:latin typeface="Arial" charset="0"/>
          <a:ea typeface="ＭＳ Ｐゴシック" charset="-128"/>
          <a:cs typeface="ＭＳ Ｐゴシック" charset="-128"/>
        </a:defRPr>
      </a:lvl5pPr>
      <a:lvl6pPr marL="457200" algn="l" rtl="0" fontAlgn="base">
        <a:spcBef>
          <a:spcPct val="0"/>
        </a:spcBef>
        <a:spcAft>
          <a:spcPct val="0"/>
        </a:spcAft>
        <a:defRPr sz="2800" b="1">
          <a:solidFill>
            <a:schemeClr val="bg1"/>
          </a:solidFill>
          <a:latin typeface="Arial" charset="0"/>
          <a:ea typeface="ＭＳ Ｐゴシック" charset="-128"/>
          <a:cs typeface="ＭＳ Ｐゴシック" charset="-128"/>
        </a:defRPr>
      </a:lvl6pPr>
      <a:lvl7pPr marL="914400" algn="l" rtl="0" fontAlgn="base">
        <a:spcBef>
          <a:spcPct val="0"/>
        </a:spcBef>
        <a:spcAft>
          <a:spcPct val="0"/>
        </a:spcAft>
        <a:defRPr sz="2800" b="1">
          <a:solidFill>
            <a:schemeClr val="bg1"/>
          </a:solidFill>
          <a:latin typeface="Arial" charset="0"/>
          <a:ea typeface="ＭＳ Ｐゴシック" charset="-128"/>
          <a:cs typeface="ＭＳ Ｐゴシック" charset="-128"/>
        </a:defRPr>
      </a:lvl7pPr>
      <a:lvl8pPr marL="1371600" algn="l" rtl="0" fontAlgn="base">
        <a:spcBef>
          <a:spcPct val="0"/>
        </a:spcBef>
        <a:spcAft>
          <a:spcPct val="0"/>
        </a:spcAft>
        <a:defRPr sz="2800" b="1">
          <a:solidFill>
            <a:schemeClr val="bg1"/>
          </a:solidFill>
          <a:latin typeface="Arial" charset="0"/>
          <a:ea typeface="ＭＳ Ｐゴシック" charset="-128"/>
          <a:cs typeface="ＭＳ Ｐゴシック" charset="-128"/>
        </a:defRPr>
      </a:lvl8pPr>
      <a:lvl9pPr marL="1828800" algn="l" rtl="0" fontAlgn="base">
        <a:spcBef>
          <a:spcPct val="0"/>
        </a:spcBef>
        <a:spcAft>
          <a:spcPct val="0"/>
        </a:spcAft>
        <a:defRPr sz="2800" b="1">
          <a:solidFill>
            <a:schemeClr val="bg1"/>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6CA5DC"/>
        </a:buClr>
        <a:buChar char="•"/>
        <a:defRPr sz="2400">
          <a:solidFill>
            <a:srgbClr val="193567"/>
          </a:solidFill>
          <a:latin typeface="+mn-lt"/>
          <a:ea typeface="+mn-ea"/>
          <a:cs typeface="+mn-cs"/>
        </a:defRPr>
      </a:lvl1pPr>
      <a:lvl2pPr marL="742950" indent="-285750" algn="l" rtl="0" eaLnBrk="0" fontAlgn="base" hangingPunct="0">
        <a:spcBef>
          <a:spcPct val="20000"/>
        </a:spcBef>
        <a:spcAft>
          <a:spcPct val="0"/>
        </a:spcAft>
        <a:buClr>
          <a:srgbClr val="6CA5DC"/>
        </a:buClr>
        <a:buSzPct val="90000"/>
        <a:buChar char="&gt;"/>
        <a:defRPr sz="2200">
          <a:solidFill>
            <a:srgbClr val="193567"/>
          </a:solidFill>
          <a:latin typeface="+mn-lt"/>
          <a:ea typeface="+mn-ea"/>
        </a:defRPr>
      </a:lvl2pPr>
      <a:lvl3pPr marL="1143000" indent="-228600" algn="l" rtl="0" eaLnBrk="0" fontAlgn="base" hangingPunct="0">
        <a:spcBef>
          <a:spcPct val="20000"/>
        </a:spcBef>
        <a:spcAft>
          <a:spcPct val="0"/>
        </a:spcAft>
        <a:buClr>
          <a:srgbClr val="6CA5DC"/>
        </a:buClr>
        <a:buChar char="•"/>
        <a:defRPr sz="2200">
          <a:solidFill>
            <a:srgbClr val="193567"/>
          </a:solidFill>
          <a:latin typeface="+mn-lt"/>
          <a:ea typeface="+mn-ea"/>
        </a:defRPr>
      </a:lvl3pPr>
      <a:lvl4pPr marL="1600200" indent="-228600" algn="l" rtl="0" eaLnBrk="0" fontAlgn="base" hangingPunct="0">
        <a:spcBef>
          <a:spcPct val="20000"/>
        </a:spcBef>
        <a:spcAft>
          <a:spcPct val="0"/>
        </a:spcAft>
        <a:buClr>
          <a:srgbClr val="6CA5DC"/>
        </a:buClr>
        <a:buChar char="–"/>
        <a:defRPr sz="2000">
          <a:solidFill>
            <a:srgbClr val="193567"/>
          </a:solidFill>
          <a:latin typeface="+mn-lt"/>
          <a:ea typeface="+mn-ea"/>
        </a:defRPr>
      </a:lvl4pPr>
      <a:lvl5pPr marL="2057400" indent="-228600" algn="l" rtl="0" eaLnBrk="0" fontAlgn="base" hangingPunct="0">
        <a:spcBef>
          <a:spcPct val="20000"/>
        </a:spcBef>
        <a:spcAft>
          <a:spcPct val="0"/>
        </a:spcAft>
        <a:buClr>
          <a:srgbClr val="6CA5DC"/>
        </a:buClr>
        <a:buChar char="»"/>
        <a:defRPr sz="2000">
          <a:solidFill>
            <a:srgbClr val="193567"/>
          </a:solidFill>
          <a:latin typeface="+mn-lt"/>
          <a:ea typeface="+mn-ea"/>
        </a:defRPr>
      </a:lvl5pPr>
      <a:lvl6pPr marL="2514600" indent="-228600" algn="l" rtl="0" fontAlgn="base">
        <a:spcBef>
          <a:spcPct val="20000"/>
        </a:spcBef>
        <a:spcAft>
          <a:spcPct val="0"/>
        </a:spcAft>
        <a:buClr>
          <a:srgbClr val="6CA5DC"/>
        </a:buClr>
        <a:buChar char="»"/>
        <a:defRPr sz="2000">
          <a:solidFill>
            <a:srgbClr val="193567"/>
          </a:solidFill>
          <a:latin typeface="+mn-lt"/>
          <a:ea typeface="+mn-ea"/>
        </a:defRPr>
      </a:lvl6pPr>
      <a:lvl7pPr marL="2971800" indent="-228600" algn="l" rtl="0" fontAlgn="base">
        <a:spcBef>
          <a:spcPct val="20000"/>
        </a:spcBef>
        <a:spcAft>
          <a:spcPct val="0"/>
        </a:spcAft>
        <a:buClr>
          <a:srgbClr val="6CA5DC"/>
        </a:buClr>
        <a:buChar char="»"/>
        <a:defRPr sz="2000">
          <a:solidFill>
            <a:srgbClr val="193567"/>
          </a:solidFill>
          <a:latin typeface="+mn-lt"/>
          <a:ea typeface="+mn-ea"/>
        </a:defRPr>
      </a:lvl7pPr>
      <a:lvl8pPr marL="3429000" indent="-228600" algn="l" rtl="0" fontAlgn="base">
        <a:spcBef>
          <a:spcPct val="20000"/>
        </a:spcBef>
        <a:spcAft>
          <a:spcPct val="0"/>
        </a:spcAft>
        <a:buClr>
          <a:srgbClr val="6CA5DC"/>
        </a:buClr>
        <a:buChar char="»"/>
        <a:defRPr sz="2000">
          <a:solidFill>
            <a:srgbClr val="193567"/>
          </a:solidFill>
          <a:latin typeface="+mn-lt"/>
          <a:ea typeface="+mn-ea"/>
        </a:defRPr>
      </a:lvl8pPr>
      <a:lvl9pPr marL="3886200" indent="-228600" algn="l" rtl="0" fontAlgn="base">
        <a:spcBef>
          <a:spcPct val="20000"/>
        </a:spcBef>
        <a:spcAft>
          <a:spcPct val="0"/>
        </a:spcAft>
        <a:buClr>
          <a:srgbClr val="6CA5DC"/>
        </a:buClr>
        <a:buChar char="»"/>
        <a:defRPr sz="2000">
          <a:solidFill>
            <a:srgbClr val="193567"/>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insteinmed.org/administration/grant-support/" TargetMode="External"/><Relationship Id="rId2" Type="http://schemas.openxmlformats.org/officeDocument/2006/relationships/hyperlink" Target="https://einstein.cayuse424.com/"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2" Type="http://schemas.openxmlformats.org/officeDocument/2006/relationships/hyperlink" Target="https://einsteinmed.org/administration/grant-support/default.aspx?id=58346"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rhosein@montefiore.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insteinmed.org/administration/grant-support/default.aspx?id=5834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preaward@einsteinmed.edu" TargetMode="External"/><Relationship Id="rId2" Type="http://schemas.openxmlformats.org/officeDocument/2006/relationships/hyperlink" Target="https://www.einsteinmed.edu/docs/administration/grant-support/cayuse-supplemental-form.pdf"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nam04.safelinks.protection.outlook.com/?url=https://einsteinmed.zoom.us/rec/share/g_oKaXIKAAUrS7kxXGpYGMmOKNUKbK07ldit8Rtb-GPi1AnCNBdcppi7l7Ysy2VC.ybFE4XxN9kwADo2K&amp;data=04|01|dhanonjoy.saha@einsteinmed.org|25a154108cc443a86d7708d8ca02b94d|9c01f0fd65e040c089a82dfd51e62025|0|0|637481460329689674|Unknown|TWFpbGZsb3d8eyJWIjoiMC4wLjAwMDAiLCJQIjoiV2luMzIiLCJBTiI6Ik1haWwiLCJXVCI6Mn0%3D|1000&amp;sdata=9FTOwaRvC4%2BR2biMsVahur3j5r43dRo8sWm7MZUjAMc%3D&amp;reserved=0" TargetMode="External"/><Relationship Id="rId2" Type="http://schemas.openxmlformats.org/officeDocument/2006/relationships/hyperlink" Target="https://einsteinmed.org/uploadedFiles/administration/OGS/PI%20Certification-Fillable%20(1).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grants/guide/notice-files/NOT-OD-21-109.html" TargetMode="External"/><Relationship Id="rId2" Type="http://schemas.openxmlformats.org/officeDocument/2006/relationships/hyperlink" Target="https://grants.nih.gov/grants/guide/notice-files/NOT-OD-21-073.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einsteinmed.org/uploadedFiles/administration/OGS/ADP4E7.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uzanne.locke@einsteinmed.edu" TargetMode="External"/><Relationship Id="rId2" Type="http://schemas.openxmlformats.org/officeDocument/2006/relationships/hyperlink" Target="mailto:RF.AwardSetup@einsteinmed.edu"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einsteinmed.org/administration/grant-support/default.aspx?id=58346"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indranil.basu@einsteinmed.edu" TargetMode="External"/><Relationship Id="rId2" Type="http://schemas.openxmlformats.org/officeDocument/2006/relationships/hyperlink" Target="mailto:rose.ramunno@einsteinmed.edu" TargetMode="External"/><Relationship Id="rId1" Type="http://schemas.openxmlformats.org/officeDocument/2006/relationships/slideLayout" Target="../slideLayouts/slideLayout2.xml"/><Relationship Id="rId4" Type="http://schemas.openxmlformats.org/officeDocument/2006/relationships/hyperlink" Target="mailto:Denise.giocondo@einsteinmed.edu"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mailto:Suzanne.locke@einsteinmed.edu" TargetMode="External"/><Relationship Id="rId3" Type="http://schemas.openxmlformats.org/officeDocument/2006/relationships/hyperlink" Target="mailto:gerard.mcmorrow@einsteinmed.edu" TargetMode="External"/><Relationship Id="rId7" Type="http://schemas.openxmlformats.org/officeDocument/2006/relationships/hyperlink" Target="mailto:Denise.Giocondo@einsteinmed.edu" TargetMode="External"/><Relationship Id="rId2" Type="http://schemas.openxmlformats.org/officeDocument/2006/relationships/hyperlink" Target="mailto:preaward@einsteinmed.edu" TargetMode="External"/><Relationship Id="rId1" Type="http://schemas.openxmlformats.org/officeDocument/2006/relationships/slideLayout" Target="../slideLayouts/slideLayout2.xml"/><Relationship Id="rId6" Type="http://schemas.openxmlformats.org/officeDocument/2006/relationships/hyperlink" Target="mailto:rose.ramunno@einsteinmed.edu" TargetMode="External"/><Relationship Id="rId5" Type="http://schemas.openxmlformats.org/officeDocument/2006/relationships/hyperlink" Target="mailto:rhosein@montefiore.org" TargetMode="External"/><Relationship Id="rId10" Type="http://schemas.openxmlformats.org/officeDocument/2006/relationships/hyperlink" Target="mailto:dhanonjoy.saha@einsteinmed.edu" TargetMode="External"/><Relationship Id="rId4" Type="http://schemas.openxmlformats.org/officeDocument/2006/relationships/hyperlink" Target="mailto:Regina.janicki@einsteinmed.edu" TargetMode="External"/><Relationship Id="rId9" Type="http://schemas.openxmlformats.org/officeDocument/2006/relationships/hyperlink" Target="mailto:indranil.basu@einsteinmed.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ra.nih.gov/erahelp/ppf/default.htm#PPF_Help/8_2_orcid.htm%3FTocPath%3D_____13" TargetMode="External"/><Relationship Id="rId2" Type="http://schemas.openxmlformats.org/officeDocument/2006/relationships/hyperlink" Target="https://orcid.org/register" TargetMode="External"/><Relationship Id="rId1" Type="http://schemas.openxmlformats.org/officeDocument/2006/relationships/slideLayout" Target="../slideLayouts/slideLayout2.xml"/><Relationship Id="rId5" Type="http://schemas.openxmlformats.org/officeDocument/2006/relationships/hyperlink" Target="https://nexus.od.nih.gov/all/2020/04/09/can-esi-status-be-extended-due-to-disruptions-from-covid-19/" TargetMode="External"/><Relationship Id="rId4" Type="http://schemas.openxmlformats.org/officeDocument/2006/relationships/hyperlink" Target="https://nexus.od.nih.gov/all/2021/02/24/reminder-switch-early-to-the-new-secure-two-factor-authentication-required-to-access-era-modules/"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mailto:rhosein@montefiore.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rhosein@montefiore.org" TargetMode="External"/><Relationship Id="rId2" Type="http://schemas.openxmlformats.org/officeDocument/2006/relationships/hyperlink" Target="mailto:Regina.janicki@einsteinmed.edu" TargetMode="External"/><Relationship Id="rId1" Type="http://schemas.openxmlformats.org/officeDocument/2006/relationships/slideLayout" Target="../slideLayouts/slideLayout2.xml"/><Relationship Id="rId4" Type="http://schemas.openxmlformats.org/officeDocument/2006/relationships/hyperlink" Target="mailto:Support@cayuse.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F877B9D4-A100-6409-9258-982377F35B49}"/>
              </a:ext>
            </a:extLst>
          </p:cNvPr>
          <p:cNvSpPr>
            <a:spLocks noGrp="1" noChangeArrowheads="1"/>
          </p:cNvSpPr>
          <p:nvPr>
            <p:ph type="ctrTitle"/>
          </p:nvPr>
        </p:nvSpPr>
        <p:spPr>
          <a:xfrm>
            <a:off x="228600" y="609600"/>
            <a:ext cx="8763000" cy="1524000"/>
          </a:xfrm>
        </p:spPr>
        <p:txBody>
          <a:bodyPr/>
          <a:lstStyle/>
          <a:p>
            <a:r>
              <a:rPr lang="en-US" altLang="en-US" sz="2800">
                <a:latin typeface="Arial Bold" pitchFamily="34" charset="0"/>
              </a:rPr>
              <a:t>All About Cayuse: Portals for Grant Proposal Development, Routing and Submission </a:t>
            </a:r>
          </a:p>
        </p:txBody>
      </p:sp>
      <p:sp>
        <p:nvSpPr>
          <p:cNvPr id="13315" name="Subtitle 2">
            <a:extLst>
              <a:ext uri="{FF2B5EF4-FFF2-40B4-BE49-F238E27FC236}">
                <a16:creationId xmlns:a16="http://schemas.microsoft.com/office/drawing/2014/main" id="{C3068EAB-9052-C2E7-69A9-EF2214D816A4}"/>
              </a:ext>
            </a:extLst>
          </p:cNvPr>
          <p:cNvSpPr>
            <a:spLocks noGrp="1" noChangeArrowheads="1"/>
          </p:cNvSpPr>
          <p:nvPr>
            <p:ph type="subTitle" idx="1"/>
          </p:nvPr>
        </p:nvSpPr>
        <p:spPr>
          <a:xfrm>
            <a:off x="762000" y="2133600"/>
            <a:ext cx="7772400" cy="3124200"/>
          </a:xfrm>
        </p:spPr>
        <p:txBody>
          <a:bodyPr/>
          <a:lstStyle/>
          <a:p>
            <a:pPr>
              <a:spcBef>
                <a:spcPct val="0"/>
              </a:spcBef>
            </a:pPr>
            <a:r>
              <a:rPr lang="en-US" altLang="en-US" sz="2000" dirty="0" err="1"/>
              <a:t>Dhanonjoy</a:t>
            </a:r>
            <a:r>
              <a:rPr lang="en-US" altLang="en-US" sz="2000" dirty="0"/>
              <a:t> C. </a:t>
            </a:r>
            <a:r>
              <a:rPr lang="en-US" altLang="en-US" sz="2000" dirty="0" err="1"/>
              <a:t>Saha</a:t>
            </a:r>
            <a:r>
              <a:rPr lang="en-US" altLang="en-US" sz="2000" dirty="0"/>
              <a:t>, PhD</a:t>
            </a:r>
          </a:p>
          <a:p>
            <a:pPr>
              <a:spcBef>
                <a:spcPct val="0"/>
              </a:spcBef>
            </a:pPr>
            <a:r>
              <a:rPr lang="en-US" altLang="en-US" sz="2000" dirty="0"/>
              <a:t>Director, Office of Grant Support</a:t>
            </a:r>
          </a:p>
          <a:p>
            <a:pPr>
              <a:spcBef>
                <a:spcPct val="0"/>
              </a:spcBef>
            </a:pPr>
            <a:r>
              <a:rPr lang="en-US" altLang="en-US" sz="2000" dirty="0"/>
              <a:t>Research Professor of Medicine</a:t>
            </a:r>
          </a:p>
          <a:p>
            <a:pPr>
              <a:spcBef>
                <a:spcPct val="0"/>
              </a:spcBef>
            </a:pPr>
            <a:endParaRPr lang="en-US" altLang="en-US" sz="2000" dirty="0"/>
          </a:p>
          <a:p>
            <a:pPr eaLnBrk="1" hangingPunct="1">
              <a:spcBef>
                <a:spcPct val="0"/>
              </a:spcBef>
            </a:pPr>
            <a:r>
              <a:rPr lang="en-US" altLang="en-US" sz="2000" dirty="0"/>
              <a:t>Suzanne Locke</a:t>
            </a:r>
          </a:p>
          <a:p>
            <a:pPr eaLnBrk="1" hangingPunct="1">
              <a:spcBef>
                <a:spcPct val="0"/>
              </a:spcBef>
            </a:pPr>
            <a:r>
              <a:rPr lang="en-US" altLang="en-US" sz="2000" dirty="0"/>
              <a:t>Director, Research Finance</a:t>
            </a:r>
          </a:p>
          <a:p>
            <a:endParaRPr lang="en-US" altLang="en-US" sz="2400" dirty="0"/>
          </a:p>
          <a:p>
            <a:r>
              <a:rPr lang="en-US" altLang="en-US" sz="2000" dirty="0"/>
              <a:t>November 11, 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D5959DFB-3E3D-16B1-21E1-8F42F9491D11}"/>
              </a:ext>
            </a:extLst>
          </p:cNvPr>
          <p:cNvSpPr>
            <a:spLocks noGrp="1" noChangeArrowheads="1"/>
          </p:cNvSpPr>
          <p:nvPr>
            <p:ph type="title"/>
          </p:nvPr>
        </p:nvSpPr>
        <p:spPr/>
        <p:txBody>
          <a:bodyPr/>
          <a:lstStyle/>
          <a:p>
            <a:pPr algn="ctr"/>
            <a:r>
              <a:rPr lang="en-US" altLang="en-US"/>
              <a:t>Creating Profile, Obtaining User ID and Password</a:t>
            </a:r>
          </a:p>
        </p:txBody>
      </p:sp>
      <p:sp>
        <p:nvSpPr>
          <p:cNvPr id="3" name="Content Placeholder 2">
            <a:extLst>
              <a:ext uri="{FF2B5EF4-FFF2-40B4-BE49-F238E27FC236}">
                <a16:creationId xmlns:a16="http://schemas.microsoft.com/office/drawing/2014/main" id="{D6E25D48-6BA6-5CCE-F087-ECDCD6BFCF9B}"/>
              </a:ext>
            </a:extLst>
          </p:cNvPr>
          <p:cNvSpPr>
            <a:spLocks noGrp="1"/>
          </p:cNvSpPr>
          <p:nvPr>
            <p:ph idx="1"/>
          </p:nvPr>
        </p:nvSpPr>
        <p:spPr>
          <a:xfrm>
            <a:off x="685800" y="1981200"/>
            <a:ext cx="7924800" cy="3810000"/>
          </a:xfrm>
        </p:spPr>
        <p:txBody>
          <a:bodyPr/>
          <a:lstStyle/>
          <a:p>
            <a:pPr>
              <a:defRPr/>
            </a:pPr>
            <a:r>
              <a:rPr lang="en-US" sz="2000" dirty="0"/>
              <a:t>Send the following information to Regina Janicki:</a:t>
            </a:r>
          </a:p>
          <a:p>
            <a:pPr lvl="1">
              <a:defRPr/>
            </a:pPr>
            <a:r>
              <a:rPr lang="en-US" altLang="en-US" sz="2000" dirty="0"/>
              <a:t>Individual’s name;</a:t>
            </a:r>
          </a:p>
          <a:p>
            <a:pPr lvl="1">
              <a:defRPr/>
            </a:pPr>
            <a:r>
              <a:rPr lang="en-US" altLang="en-US" sz="2000" dirty="0"/>
              <a:t>Title of the person;</a:t>
            </a:r>
          </a:p>
          <a:p>
            <a:pPr lvl="1">
              <a:defRPr/>
            </a:pPr>
            <a:r>
              <a:rPr lang="en-US" altLang="en-US" sz="2000" dirty="0"/>
              <a:t>Role (department admin, investigator, post-doc, student…);</a:t>
            </a:r>
          </a:p>
          <a:p>
            <a:pPr lvl="1">
              <a:defRPr/>
            </a:pPr>
            <a:r>
              <a:rPr lang="en-US" altLang="en-US" sz="2000" dirty="0"/>
              <a:t>Address and contact info (email is a must);</a:t>
            </a:r>
          </a:p>
          <a:p>
            <a:pPr>
              <a:buFont typeface="Arial" panose="020B0604020202020204" pitchFamily="34" charset="0"/>
              <a:buChar char="•"/>
              <a:defRPr/>
            </a:pPr>
            <a:r>
              <a:rPr lang="en-US" sz="2000" dirty="0"/>
              <a:t>Regina will create the profile and you will receive an email; </a:t>
            </a:r>
          </a:p>
          <a:p>
            <a:pPr>
              <a:defRPr/>
            </a:pPr>
            <a:r>
              <a:rPr lang="en-US" sz="2000" dirty="0"/>
              <a:t>The username and password given are case-sensitive;</a:t>
            </a:r>
          </a:p>
          <a:p>
            <a:pPr>
              <a:defRPr/>
            </a:pPr>
            <a:r>
              <a:rPr lang="en-US" sz="2000" dirty="0"/>
              <a:t>The person will be able to change the password once signed in.</a:t>
            </a:r>
          </a:p>
          <a:p>
            <a:pPr marL="0" indent="0">
              <a:buFontTx/>
              <a:buNone/>
              <a:defRPr/>
            </a:pPr>
            <a:endParaRPr lang="en-US" dirty="0"/>
          </a:p>
        </p:txBody>
      </p:sp>
      <p:sp>
        <p:nvSpPr>
          <p:cNvPr id="22532" name="Slide Number Placeholder 3">
            <a:extLst>
              <a:ext uri="{FF2B5EF4-FFF2-40B4-BE49-F238E27FC236}">
                <a16:creationId xmlns:a16="http://schemas.microsoft.com/office/drawing/2014/main" id="{CDB291CF-A2AC-5903-0F0E-DDD1F9E92D5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E698FBB2-9635-B147-8281-44F45FAA7B78}" type="slidenum">
              <a:rPr lang="en-US" altLang="en-US" sz="1100" smtClean="0">
                <a:solidFill>
                  <a:schemeClr val="bg1"/>
                </a:solidFill>
              </a:rPr>
              <a:pPr>
                <a:spcBef>
                  <a:spcPct val="0"/>
                </a:spcBef>
                <a:buClrTx/>
                <a:buFontTx/>
                <a:buNone/>
              </a:pPr>
              <a:t>9</a:t>
            </a:fld>
            <a:endParaRPr lang="en-US" altLang="en-US" sz="1100">
              <a:solidFill>
                <a:srgbClr val="383272"/>
              </a:solidFill>
            </a:endParaRPr>
          </a:p>
        </p:txBody>
      </p:sp>
      <p:sp>
        <p:nvSpPr>
          <p:cNvPr id="2" name="TextBox 1">
            <a:extLst>
              <a:ext uri="{FF2B5EF4-FFF2-40B4-BE49-F238E27FC236}">
                <a16:creationId xmlns:a16="http://schemas.microsoft.com/office/drawing/2014/main" id="{190380AE-5C60-E936-BDC3-1020AEBA4E3E}"/>
              </a:ext>
            </a:extLst>
          </p:cNvPr>
          <p:cNvSpPr txBox="1"/>
          <p:nvPr/>
        </p:nvSpPr>
        <p:spPr>
          <a:xfrm>
            <a:off x="6477000"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069883E-A4FA-265E-7C52-C13732D4C51F}"/>
              </a:ext>
            </a:extLst>
          </p:cNvPr>
          <p:cNvSpPr>
            <a:spLocks noGrp="1" noChangeArrowheads="1"/>
          </p:cNvSpPr>
          <p:nvPr>
            <p:ph type="title"/>
          </p:nvPr>
        </p:nvSpPr>
        <p:spPr/>
        <p:txBody>
          <a:bodyPr/>
          <a:lstStyle/>
          <a:p>
            <a:pPr algn="ctr"/>
            <a:r>
              <a:rPr lang="en-US" altLang="en-US"/>
              <a:t>Log in to Cayuse</a:t>
            </a:r>
          </a:p>
        </p:txBody>
      </p:sp>
      <p:sp>
        <p:nvSpPr>
          <p:cNvPr id="23555" name="Content Placeholder 2">
            <a:extLst>
              <a:ext uri="{FF2B5EF4-FFF2-40B4-BE49-F238E27FC236}">
                <a16:creationId xmlns:a16="http://schemas.microsoft.com/office/drawing/2014/main" id="{1676924A-1DA9-B967-2454-87BDDBA3F99F}"/>
              </a:ext>
            </a:extLst>
          </p:cNvPr>
          <p:cNvSpPr>
            <a:spLocks noGrp="1" noChangeArrowheads="1"/>
          </p:cNvSpPr>
          <p:nvPr>
            <p:ph idx="1"/>
          </p:nvPr>
        </p:nvSpPr>
        <p:spPr>
          <a:xfrm>
            <a:off x="685800" y="1828800"/>
            <a:ext cx="7924800" cy="4267200"/>
          </a:xfrm>
        </p:spPr>
        <p:txBody>
          <a:bodyPr/>
          <a:lstStyle/>
          <a:p>
            <a:r>
              <a:rPr lang="en-US" altLang="en-US" sz="1800">
                <a:hlinkClick r:id="rId2"/>
              </a:rPr>
              <a:t>URL. https://einstein.cayuse424.com/</a:t>
            </a:r>
            <a:endParaRPr lang="en-US" altLang="en-US" sz="1800"/>
          </a:p>
          <a:p>
            <a:r>
              <a:rPr lang="en-US" altLang="en-US" sz="1800">
                <a:hlinkClick r:id="rId3"/>
              </a:rPr>
              <a:t>https://einsteinmed.org/administration/grant-support/</a:t>
            </a:r>
            <a:endParaRPr lang="en-US" altLang="en-US" sz="1800"/>
          </a:p>
          <a:p>
            <a:endParaRPr lang="en-US" altLang="en-US"/>
          </a:p>
          <a:p>
            <a:endParaRPr lang="en-US" altLang="en-US"/>
          </a:p>
          <a:p>
            <a:endParaRPr lang="en-US" altLang="en-US"/>
          </a:p>
        </p:txBody>
      </p:sp>
      <p:pic>
        <p:nvPicPr>
          <p:cNvPr id="23556" name="Picture 4">
            <a:extLst>
              <a:ext uri="{FF2B5EF4-FFF2-40B4-BE49-F238E27FC236}">
                <a16:creationId xmlns:a16="http://schemas.microsoft.com/office/drawing/2014/main" id="{42DBF738-1008-8130-BBEB-C4817D411A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590800"/>
            <a:ext cx="6096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1B5A0DB-7671-894B-0C25-A68CA2ADAA35}"/>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148357E-A7BF-9470-97BE-CBCB813DB513}"/>
              </a:ext>
            </a:extLst>
          </p:cNvPr>
          <p:cNvSpPr>
            <a:spLocks noGrp="1" noChangeArrowheads="1"/>
          </p:cNvSpPr>
          <p:nvPr>
            <p:ph type="title"/>
          </p:nvPr>
        </p:nvSpPr>
        <p:spPr/>
        <p:txBody>
          <a:bodyPr/>
          <a:lstStyle/>
          <a:p>
            <a:pPr algn="ctr"/>
            <a:r>
              <a:rPr lang="en-US" altLang="en-US"/>
              <a:t>Creating an Application in Cayuse</a:t>
            </a:r>
          </a:p>
        </p:txBody>
      </p:sp>
      <p:sp>
        <p:nvSpPr>
          <p:cNvPr id="24579" name="Content Placeholder 2">
            <a:extLst>
              <a:ext uri="{FF2B5EF4-FFF2-40B4-BE49-F238E27FC236}">
                <a16:creationId xmlns:a16="http://schemas.microsoft.com/office/drawing/2014/main" id="{9CF3F136-2F56-DD69-33C1-6E6928492620}"/>
              </a:ext>
            </a:extLst>
          </p:cNvPr>
          <p:cNvSpPr>
            <a:spLocks noGrp="1" noChangeArrowheads="1"/>
          </p:cNvSpPr>
          <p:nvPr>
            <p:ph idx="1"/>
          </p:nvPr>
        </p:nvSpPr>
        <p:spPr>
          <a:xfrm>
            <a:off x="685800" y="1981200"/>
            <a:ext cx="7696200" cy="3505200"/>
          </a:xfrm>
        </p:spPr>
        <p:txBody>
          <a:bodyPr/>
          <a:lstStyle/>
          <a:p>
            <a:r>
              <a:rPr lang="en-US" altLang="en-US" sz="2000"/>
              <a:t>Cayuse Handbook (can be started in either Cayuse/Proposals 424 or Cayuse SP. Link these two once created) - </a:t>
            </a:r>
            <a:r>
              <a:rPr lang="en-US" altLang="en-US" sz="1600">
                <a:hlinkClick r:id="rId2"/>
              </a:rPr>
              <a:t>https://einsteinmed.org/administration/grant-support/default.aspx?id=58346</a:t>
            </a:r>
            <a:r>
              <a:rPr lang="en-US" altLang="en-US" sz="2000"/>
              <a:t>;</a:t>
            </a:r>
          </a:p>
          <a:p>
            <a:r>
              <a:rPr lang="en-US" altLang="en-US" sz="2000"/>
              <a:t>Linking must be done from Cayuse SP.</a:t>
            </a:r>
          </a:p>
          <a:p>
            <a:endParaRPr lang="en-US" altLang="en-US"/>
          </a:p>
        </p:txBody>
      </p:sp>
      <p:sp>
        <p:nvSpPr>
          <p:cNvPr id="24580" name="Slide Number Placeholder 3">
            <a:extLst>
              <a:ext uri="{FF2B5EF4-FFF2-40B4-BE49-F238E27FC236}">
                <a16:creationId xmlns:a16="http://schemas.microsoft.com/office/drawing/2014/main" id="{8B1E99A5-E7CE-F867-E639-13F4F4E0AA4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97D4DBB1-BA6A-F84B-A23F-244EB59594F0}" type="slidenum">
              <a:rPr lang="en-US" altLang="en-US" sz="1100" smtClean="0">
                <a:solidFill>
                  <a:schemeClr val="bg1"/>
                </a:solidFill>
              </a:rPr>
              <a:pPr>
                <a:spcBef>
                  <a:spcPct val="0"/>
                </a:spcBef>
                <a:buClrTx/>
                <a:buFontTx/>
                <a:buNone/>
              </a:pPr>
              <a:t>11</a:t>
            </a:fld>
            <a:endParaRPr lang="en-US" altLang="en-US" sz="1100">
              <a:solidFill>
                <a:srgbClr val="383272"/>
              </a:solidFill>
            </a:endParaRPr>
          </a:p>
        </p:txBody>
      </p:sp>
      <p:sp>
        <p:nvSpPr>
          <p:cNvPr id="2" name="TextBox 1">
            <a:extLst>
              <a:ext uri="{FF2B5EF4-FFF2-40B4-BE49-F238E27FC236}">
                <a16:creationId xmlns:a16="http://schemas.microsoft.com/office/drawing/2014/main" id="{7274FAB9-67A5-8904-A938-56F52E2F5BB0}"/>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1154B42-6971-DB42-5006-ABD7D6FA4EFD}"/>
              </a:ext>
            </a:extLst>
          </p:cNvPr>
          <p:cNvSpPr>
            <a:spLocks noGrp="1" noChangeArrowheads="1"/>
          </p:cNvSpPr>
          <p:nvPr>
            <p:ph type="title"/>
          </p:nvPr>
        </p:nvSpPr>
        <p:spPr/>
        <p:txBody>
          <a:bodyPr/>
          <a:lstStyle/>
          <a:p>
            <a:pPr algn="ctr"/>
            <a:r>
              <a:rPr lang="en-US" altLang="en-US"/>
              <a:t>Adding a New Person to Cause SP </a:t>
            </a:r>
          </a:p>
        </p:txBody>
      </p:sp>
      <p:sp>
        <p:nvSpPr>
          <p:cNvPr id="25603" name="Content Placeholder 2">
            <a:extLst>
              <a:ext uri="{FF2B5EF4-FFF2-40B4-BE49-F238E27FC236}">
                <a16:creationId xmlns:a16="http://schemas.microsoft.com/office/drawing/2014/main" id="{ED2E74C9-AA8F-5199-9FF4-C35EBDD9C76E}"/>
              </a:ext>
            </a:extLst>
          </p:cNvPr>
          <p:cNvSpPr>
            <a:spLocks noGrp="1" noChangeArrowheads="1"/>
          </p:cNvSpPr>
          <p:nvPr>
            <p:ph idx="1"/>
          </p:nvPr>
        </p:nvSpPr>
        <p:spPr/>
        <p:txBody>
          <a:bodyPr/>
          <a:lstStyle/>
          <a:p>
            <a:r>
              <a:rPr lang="en-US" altLang="en-US"/>
              <a:t>Send the following information to Ray Hosein (</a:t>
            </a:r>
            <a:r>
              <a:rPr lang="en-US" altLang="en-US">
                <a:hlinkClick r:id="rId2"/>
              </a:rPr>
              <a:t>rhosein@montefiore.org</a:t>
            </a:r>
            <a:r>
              <a:rPr lang="en-US" altLang="en-US"/>
              <a:t>):</a:t>
            </a:r>
          </a:p>
          <a:p>
            <a:pPr lvl="1"/>
            <a:r>
              <a:rPr lang="en-US" altLang="en-US"/>
              <a:t>Name of the investigator;</a:t>
            </a:r>
          </a:p>
          <a:p>
            <a:pPr lvl="1"/>
            <a:r>
              <a:rPr lang="en-US" altLang="en-US"/>
              <a:t>Investigator’s title;</a:t>
            </a:r>
          </a:p>
          <a:p>
            <a:pPr lvl="1"/>
            <a:r>
              <a:rPr lang="en-US" altLang="en-US"/>
              <a:t>Department/Unit;</a:t>
            </a:r>
          </a:p>
          <a:p>
            <a:pPr lvl="1"/>
            <a:r>
              <a:rPr lang="en-US" altLang="en-US"/>
              <a:t>Role in a grant (student, trainee, investigator);</a:t>
            </a:r>
          </a:p>
          <a:p>
            <a:pPr lvl="1"/>
            <a:r>
              <a:rPr lang="en-US" altLang="en-US"/>
              <a:t>Single Sign on User ID;</a:t>
            </a:r>
          </a:p>
          <a:p>
            <a:pPr lvl="1"/>
            <a:r>
              <a:rPr lang="en-US" altLang="en-US"/>
              <a:t>Contact information (email address).</a:t>
            </a:r>
          </a:p>
        </p:txBody>
      </p:sp>
      <p:sp>
        <p:nvSpPr>
          <p:cNvPr id="25604" name="Slide Number Placeholder 3">
            <a:extLst>
              <a:ext uri="{FF2B5EF4-FFF2-40B4-BE49-F238E27FC236}">
                <a16:creationId xmlns:a16="http://schemas.microsoft.com/office/drawing/2014/main" id="{E410AD2F-6982-30C8-ABDF-69002C7A9B2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6FE33A08-CD71-4C4D-9D77-96C4B74AFF94}" type="slidenum">
              <a:rPr lang="en-US" altLang="en-US" sz="1100" smtClean="0">
                <a:solidFill>
                  <a:schemeClr val="bg1"/>
                </a:solidFill>
              </a:rPr>
              <a:pPr>
                <a:spcBef>
                  <a:spcPct val="0"/>
                </a:spcBef>
                <a:buClrTx/>
                <a:buFontTx/>
                <a:buNone/>
              </a:pPr>
              <a:t>12</a:t>
            </a:fld>
            <a:endParaRPr lang="en-US" altLang="en-US" sz="1100">
              <a:solidFill>
                <a:srgbClr val="383272"/>
              </a:solidFill>
            </a:endParaRPr>
          </a:p>
        </p:txBody>
      </p:sp>
      <p:sp>
        <p:nvSpPr>
          <p:cNvPr id="2" name="TextBox 1">
            <a:extLst>
              <a:ext uri="{FF2B5EF4-FFF2-40B4-BE49-F238E27FC236}">
                <a16:creationId xmlns:a16="http://schemas.microsoft.com/office/drawing/2014/main" id="{5BA5A0B5-3B38-44DC-D0C8-F400B92A4653}"/>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2C92587B-F804-79E6-2D06-F25D3907620A}"/>
              </a:ext>
            </a:extLst>
          </p:cNvPr>
          <p:cNvSpPr>
            <a:spLocks noGrp="1" noChangeArrowheads="1"/>
          </p:cNvSpPr>
          <p:nvPr>
            <p:ph type="title"/>
          </p:nvPr>
        </p:nvSpPr>
        <p:spPr/>
        <p:txBody>
          <a:bodyPr/>
          <a:lstStyle/>
          <a:p>
            <a:pPr algn="ctr"/>
            <a:r>
              <a:rPr lang="en-US" altLang="en-US"/>
              <a:t>Creating a New Sponsor</a:t>
            </a:r>
          </a:p>
        </p:txBody>
      </p:sp>
      <p:sp>
        <p:nvSpPr>
          <p:cNvPr id="26627" name="Content Placeholder 2">
            <a:extLst>
              <a:ext uri="{FF2B5EF4-FFF2-40B4-BE49-F238E27FC236}">
                <a16:creationId xmlns:a16="http://schemas.microsoft.com/office/drawing/2014/main" id="{69016190-76DD-5CC0-A935-4B0244F014AF}"/>
              </a:ext>
            </a:extLst>
          </p:cNvPr>
          <p:cNvSpPr>
            <a:spLocks noGrp="1" noChangeArrowheads="1"/>
          </p:cNvSpPr>
          <p:nvPr>
            <p:ph idx="1"/>
          </p:nvPr>
        </p:nvSpPr>
        <p:spPr/>
        <p:txBody>
          <a:bodyPr/>
          <a:lstStyle/>
          <a:p>
            <a:r>
              <a:rPr lang="en-US" altLang="en-US" dirty="0"/>
              <a:t>Send the following information to Ray Hosein:</a:t>
            </a:r>
          </a:p>
          <a:p>
            <a:pPr lvl="1"/>
            <a:r>
              <a:rPr lang="en-US" altLang="en-US" dirty="0"/>
              <a:t>Sponsor name;</a:t>
            </a:r>
          </a:p>
          <a:p>
            <a:pPr lvl="1"/>
            <a:r>
              <a:rPr lang="en-US" altLang="en-US" dirty="0"/>
              <a:t>Sponsor Type (if known);</a:t>
            </a:r>
          </a:p>
          <a:p>
            <a:pPr lvl="1"/>
            <a:r>
              <a:rPr lang="en-US" altLang="en-US" dirty="0"/>
              <a:t>Sponsor address;</a:t>
            </a:r>
          </a:p>
          <a:p>
            <a:pPr lvl="1"/>
            <a:r>
              <a:rPr lang="en-US" altLang="en-US" dirty="0"/>
              <a:t>DUNS or UEI number;</a:t>
            </a:r>
          </a:p>
          <a:p>
            <a:pPr lvl="1"/>
            <a:r>
              <a:rPr lang="en-US" altLang="en-US" dirty="0"/>
              <a:t>Address and contact information;</a:t>
            </a:r>
          </a:p>
          <a:p>
            <a:pPr lvl="1"/>
            <a:r>
              <a:rPr lang="en-US" altLang="en-US" dirty="0"/>
              <a:t>F&amp;A rate;</a:t>
            </a:r>
          </a:p>
          <a:p>
            <a:pPr lvl="1"/>
            <a:r>
              <a:rPr lang="en-US" altLang="en-US" dirty="0"/>
              <a:t>Fringe rate.</a:t>
            </a:r>
          </a:p>
        </p:txBody>
      </p:sp>
      <p:sp>
        <p:nvSpPr>
          <p:cNvPr id="2" name="TextBox 1">
            <a:extLst>
              <a:ext uri="{FF2B5EF4-FFF2-40B4-BE49-F238E27FC236}">
                <a16:creationId xmlns:a16="http://schemas.microsoft.com/office/drawing/2014/main" id="{E2C2146A-F6DE-4C09-E2C5-4D2804C3EA35}"/>
              </a:ext>
            </a:extLst>
          </p:cNvPr>
          <p:cNvSpPr txBox="1"/>
          <p:nvPr/>
        </p:nvSpPr>
        <p:spPr>
          <a:xfrm>
            <a:off x="6934200"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6EB8DBE-3D41-82BA-2F5A-550CF4B078F3}"/>
              </a:ext>
            </a:extLst>
          </p:cNvPr>
          <p:cNvSpPr>
            <a:spLocks noGrp="1" noChangeArrowheads="1"/>
          </p:cNvSpPr>
          <p:nvPr>
            <p:ph type="title"/>
          </p:nvPr>
        </p:nvSpPr>
        <p:spPr/>
        <p:txBody>
          <a:bodyPr/>
          <a:lstStyle/>
          <a:p>
            <a:pPr algn="ctr"/>
            <a:r>
              <a:rPr lang="en-US" altLang="en-US"/>
              <a:t>Attaching a Document to Cayuse SP</a:t>
            </a:r>
          </a:p>
        </p:txBody>
      </p:sp>
      <p:sp>
        <p:nvSpPr>
          <p:cNvPr id="27651" name="Content Placeholder 2">
            <a:extLst>
              <a:ext uri="{FF2B5EF4-FFF2-40B4-BE49-F238E27FC236}">
                <a16:creationId xmlns:a16="http://schemas.microsoft.com/office/drawing/2014/main" id="{BE430360-8633-4416-90F8-FE66E996EA17}"/>
              </a:ext>
            </a:extLst>
          </p:cNvPr>
          <p:cNvSpPr>
            <a:spLocks noGrp="1" noChangeArrowheads="1"/>
          </p:cNvSpPr>
          <p:nvPr>
            <p:ph idx="1"/>
          </p:nvPr>
        </p:nvSpPr>
        <p:spPr/>
        <p:txBody>
          <a:bodyPr/>
          <a:lstStyle/>
          <a:p>
            <a:r>
              <a:rPr lang="en-US" altLang="en-US" sz="1600">
                <a:hlinkClick r:id="rId2"/>
              </a:rPr>
              <a:t>https://einsteinmed.org/administration/grant-support/default.aspx?id=58346</a:t>
            </a:r>
            <a:endParaRPr lang="en-US" altLang="en-US" sz="1600"/>
          </a:p>
          <a:p>
            <a:endParaRPr lang="en-US" altLang="en-US"/>
          </a:p>
          <a:p>
            <a:endParaRPr lang="en-US" altLang="en-US"/>
          </a:p>
        </p:txBody>
      </p:sp>
      <p:sp>
        <p:nvSpPr>
          <p:cNvPr id="27652" name="Slide Number Placeholder 3">
            <a:extLst>
              <a:ext uri="{FF2B5EF4-FFF2-40B4-BE49-F238E27FC236}">
                <a16:creationId xmlns:a16="http://schemas.microsoft.com/office/drawing/2014/main" id="{11D7DD36-0D5C-5A3F-0E59-29CB9B36F47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F1A3FA45-727B-E84E-93E2-38A7FA44607C}" type="slidenum">
              <a:rPr lang="en-US" altLang="en-US" sz="1100" smtClean="0">
                <a:solidFill>
                  <a:schemeClr val="bg1"/>
                </a:solidFill>
              </a:rPr>
              <a:pPr>
                <a:spcBef>
                  <a:spcPct val="0"/>
                </a:spcBef>
                <a:buClrTx/>
                <a:buFontTx/>
                <a:buNone/>
              </a:pPr>
              <a:t>14</a:t>
            </a:fld>
            <a:endParaRPr lang="en-US" altLang="en-US" sz="1100">
              <a:solidFill>
                <a:srgbClr val="383272"/>
              </a:solidFill>
            </a:endParaRPr>
          </a:p>
        </p:txBody>
      </p:sp>
      <p:pic>
        <p:nvPicPr>
          <p:cNvPr id="27653" name="Picture 4">
            <a:extLst>
              <a:ext uri="{FF2B5EF4-FFF2-40B4-BE49-F238E27FC236}">
                <a16:creationId xmlns:a16="http://schemas.microsoft.com/office/drawing/2014/main" id="{18344D27-DBFC-E0A8-4EEA-08C3485914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366963"/>
            <a:ext cx="5943600" cy="334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212F321B-0D80-7164-AE19-4DC720E44366}"/>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BA3D015C-5891-BB68-D1C0-43694C1F2D5D}"/>
              </a:ext>
            </a:extLst>
          </p:cNvPr>
          <p:cNvSpPr>
            <a:spLocks noGrp="1" noChangeArrowheads="1"/>
          </p:cNvSpPr>
          <p:nvPr>
            <p:ph type="title"/>
          </p:nvPr>
        </p:nvSpPr>
        <p:spPr/>
        <p:txBody>
          <a:bodyPr/>
          <a:lstStyle/>
          <a:p>
            <a:pPr algn="ctr"/>
            <a:r>
              <a:rPr lang="en-US" altLang="en-US"/>
              <a:t>Adding a Note to an Application</a:t>
            </a:r>
          </a:p>
        </p:txBody>
      </p:sp>
      <p:sp>
        <p:nvSpPr>
          <p:cNvPr id="28675" name="Content Placeholder 2">
            <a:extLst>
              <a:ext uri="{FF2B5EF4-FFF2-40B4-BE49-F238E27FC236}">
                <a16:creationId xmlns:a16="http://schemas.microsoft.com/office/drawing/2014/main" id="{E76CFC42-3B27-7AB3-45D5-486D5FA842F3}"/>
              </a:ext>
            </a:extLst>
          </p:cNvPr>
          <p:cNvSpPr>
            <a:spLocks noGrp="1" noChangeArrowheads="1"/>
          </p:cNvSpPr>
          <p:nvPr>
            <p:ph idx="1"/>
          </p:nvPr>
        </p:nvSpPr>
        <p:spPr/>
        <p:txBody>
          <a:bodyPr/>
          <a:lstStyle/>
          <a:p>
            <a:r>
              <a:rPr lang="en-US" altLang="en-US"/>
              <a:t>Open the application;</a:t>
            </a:r>
          </a:p>
          <a:p>
            <a:r>
              <a:rPr lang="en-US" altLang="en-US"/>
              <a:t>Find the appropriate area such as OPAS, JIT, RPPR;</a:t>
            </a:r>
          </a:p>
          <a:p>
            <a:r>
              <a:rPr lang="en-US" altLang="en-US"/>
              <a:t>Click on the “Note” icon on the top bar;</a:t>
            </a:r>
          </a:p>
          <a:p>
            <a:r>
              <a:rPr lang="en-US" altLang="en-US"/>
              <a:t>A new page will appear with a text box;</a:t>
            </a:r>
          </a:p>
          <a:p>
            <a:r>
              <a:rPr lang="en-US" altLang="en-US"/>
              <a:t>Write your note;</a:t>
            </a:r>
          </a:p>
          <a:p>
            <a:r>
              <a:rPr lang="en-US" altLang="en-US"/>
              <a:t>Click add note below.</a:t>
            </a:r>
          </a:p>
        </p:txBody>
      </p:sp>
      <p:sp>
        <p:nvSpPr>
          <p:cNvPr id="28676" name="Slide Number Placeholder 3">
            <a:extLst>
              <a:ext uri="{FF2B5EF4-FFF2-40B4-BE49-F238E27FC236}">
                <a16:creationId xmlns:a16="http://schemas.microsoft.com/office/drawing/2014/main" id="{4E4B00C0-8561-255C-B351-E755AF52B4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2554AD0A-0885-1540-9A53-4BE888247CBF}" type="slidenum">
              <a:rPr lang="en-US" altLang="en-US" sz="1100" smtClean="0">
                <a:solidFill>
                  <a:schemeClr val="bg1"/>
                </a:solidFill>
              </a:rPr>
              <a:pPr>
                <a:spcBef>
                  <a:spcPct val="0"/>
                </a:spcBef>
                <a:buClrTx/>
                <a:buFontTx/>
                <a:buNone/>
              </a:pPr>
              <a:t>15</a:t>
            </a:fld>
            <a:endParaRPr lang="en-US" altLang="en-US" sz="1100">
              <a:solidFill>
                <a:srgbClr val="383272"/>
              </a:solidFill>
            </a:endParaRPr>
          </a:p>
        </p:txBody>
      </p:sp>
      <p:sp>
        <p:nvSpPr>
          <p:cNvPr id="2" name="TextBox 1">
            <a:extLst>
              <a:ext uri="{FF2B5EF4-FFF2-40B4-BE49-F238E27FC236}">
                <a16:creationId xmlns:a16="http://schemas.microsoft.com/office/drawing/2014/main" id="{C87874F2-3293-C84B-7EB5-3B09AC4408DB}"/>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D0526FE-551C-1B7D-54CB-EBEA42A76321}"/>
              </a:ext>
            </a:extLst>
          </p:cNvPr>
          <p:cNvSpPr>
            <a:spLocks noGrp="1" noChangeArrowheads="1"/>
          </p:cNvSpPr>
          <p:nvPr>
            <p:ph type="title"/>
          </p:nvPr>
        </p:nvSpPr>
        <p:spPr/>
        <p:txBody>
          <a:bodyPr/>
          <a:lstStyle/>
          <a:p>
            <a:pPr algn="ctr"/>
            <a:r>
              <a:rPr lang="en-US" altLang="en-US"/>
              <a:t>Adding a Note to an Application…</a:t>
            </a:r>
          </a:p>
        </p:txBody>
      </p:sp>
      <p:pic>
        <p:nvPicPr>
          <p:cNvPr id="29699" name="Content Placeholder 4">
            <a:extLst>
              <a:ext uri="{FF2B5EF4-FFF2-40B4-BE49-F238E27FC236}">
                <a16:creationId xmlns:a16="http://schemas.microsoft.com/office/drawing/2014/main" id="{61F40BB4-1F0C-D4EA-40ED-8FF4D5FEE9F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1981200"/>
            <a:ext cx="7315200" cy="3810000"/>
          </a:xfrm>
        </p:spPr>
      </p:pic>
      <p:sp>
        <p:nvSpPr>
          <p:cNvPr id="29700" name="Slide Number Placeholder 3">
            <a:extLst>
              <a:ext uri="{FF2B5EF4-FFF2-40B4-BE49-F238E27FC236}">
                <a16:creationId xmlns:a16="http://schemas.microsoft.com/office/drawing/2014/main" id="{116B4DE3-E5F3-DA94-7050-3F119160322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F72F2B1D-BF84-7449-ADA6-10E142C8DCEA}" type="slidenum">
              <a:rPr lang="en-US" altLang="en-US" sz="1100" smtClean="0">
                <a:solidFill>
                  <a:schemeClr val="bg1"/>
                </a:solidFill>
              </a:rPr>
              <a:pPr>
                <a:spcBef>
                  <a:spcPct val="0"/>
                </a:spcBef>
                <a:buClrTx/>
                <a:buFontTx/>
                <a:buNone/>
              </a:pPr>
              <a:t>16</a:t>
            </a:fld>
            <a:endParaRPr lang="en-US" altLang="en-US" sz="1100">
              <a:solidFill>
                <a:srgbClr val="383272"/>
              </a:solidFill>
            </a:endParaRPr>
          </a:p>
        </p:txBody>
      </p:sp>
      <p:sp>
        <p:nvSpPr>
          <p:cNvPr id="2" name="TextBox 1">
            <a:extLst>
              <a:ext uri="{FF2B5EF4-FFF2-40B4-BE49-F238E27FC236}">
                <a16:creationId xmlns:a16="http://schemas.microsoft.com/office/drawing/2014/main" id="{85E8907B-930F-5B27-70B3-BA6D1983F316}"/>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D90D5C8-BC72-DFDB-4B42-88E94E813485}"/>
              </a:ext>
            </a:extLst>
          </p:cNvPr>
          <p:cNvSpPr>
            <a:spLocks noGrp="1" noChangeArrowheads="1"/>
          </p:cNvSpPr>
          <p:nvPr>
            <p:ph type="title"/>
          </p:nvPr>
        </p:nvSpPr>
        <p:spPr>
          <a:xfrm>
            <a:off x="457200" y="495300"/>
            <a:ext cx="8153400" cy="1028700"/>
          </a:xfrm>
        </p:spPr>
        <p:txBody>
          <a:bodyPr/>
          <a:lstStyle/>
          <a:p>
            <a:pPr algn="ctr"/>
            <a:r>
              <a:rPr lang="en-US" altLang="en-US"/>
              <a:t>Linking Cayuse SP to Cayuse/Proposals 424 Proposals</a:t>
            </a:r>
          </a:p>
        </p:txBody>
      </p:sp>
      <p:sp>
        <p:nvSpPr>
          <p:cNvPr id="30723" name="Slide Number Placeholder 3">
            <a:extLst>
              <a:ext uri="{FF2B5EF4-FFF2-40B4-BE49-F238E27FC236}">
                <a16:creationId xmlns:a16="http://schemas.microsoft.com/office/drawing/2014/main" id="{8E17BE25-CA91-C34D-C84F-0EF949371E9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3B53FA64-742E-AC42-90A9-1C1F49BC7297}" type="slidenum">
              <a:rPr lang="en-US" altLang="en-US" sz="1100" smtClean="0">
                <a:solidFill>
                  <a:schemeClr val="bg1"/>
                </a:solidFill>
              </a:rPr>
              <a:pPr>
                <a:spcBef>
                  <a:spcPct val="0"/>
                </a:spcBef>
                <a:buClrTx/>
                <a:buFontTx/>
                <a:buNone/>
              </a:pPr>
              <a:t>17</a:t>
            </a:fld>
            <a:endParaRPr lang="en-US" altLang="en-US" sz="1100">
              <a:solidFill>
                <a:srgbClr val="383272"/>
              </a:solidFill>
            </a:endParaRPr>
          </a:p>
        </p:txBody>
      </p:sp>
      <p:pic>
        <p:nvPicPr>
          <p:cNvPr id="30724" name="Content Placeholder 5">
            <a:extLst>
              <a:ext uri="{FF2B5EF4-FFF2-40B4-BE49-F238E27FC236}">
                <a16:creationId xmlns:a16="http://schemas.microsoft.com/office/drawing/2014/main" id="{BE83FA0F-2265-CE74-BBE1-B17515EFF008}"/>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752600"/>
            <a:ext cx="8077200" cy="4114800"/>
          </a:xfrm>
        </p:spPr>
      </p:pic>
      <p:sp>
        <p:nvSpPr>
          <p:cNvPr id="2" name="TextBox 1">
            <a:extLst>
              <a:ext uri="{FF2B5EF4-FFF2-40B4-BE49-F238E27FC236}">
                <a16:creationId xmlns:a16="http://schemas.microsoft.com/office/drawing/2014/main" id="{4A164408-F989-3D4F-EAE9-629F60CC87B4}"/>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EABDBCD5-2A3F-9465-6E91-062CA9E13498}"/>
              </a:ext>
            </a:extLst>
          </p:cNvPr>
          <p:cNvSpPr>
            <a:spLocks noGrp="1" noChangeArrowheads="1"/>
          </p:cNvSpPr>
          <p:nvPr>
            <p:ph type="title"/>
          </p:nvPr>
        </p:nvSpPr>
        <p:spPr/>
        <p:txBody>
          <a:bodyPr/>
          <a:lstStyle/>
          <a:p>
            <a:pPr algn="ctr"/>
            <a:r>
              <a:rPr lang="en-US" altLang="en-US"/>
              <a:t>Routing and Approval</a:t>
            </a:r>
          </a:p>
        </p:txBody>
      </p:sp>
      <p:sp>
        <p:nvSpPr>
          <p:cNvPr id="31747" name="Content Placeholder 2">
            <a:extLst>
              <a:ext uri="{FF2B5EF4-FFF2-40B4-BE49-F238E27FC236}">
                <a16:creationId xmlns:a16="http://schemas.microsoft.com/office/drawing/2014/main" id="{6781191A-79CA-3F28-7B0A-3F9A77F8B4CF}"/>
              </a:ext>
            </a:extLst>
          </p:cNvPr>
          <p:cNvSpPr>
            <a:spLocks noGrp="1" noChangeArrowheads="1"/>
          </p:cNvSpPr>
          <p:nvPr>
            <p:ph idx="1"/>
          </p:nvPr>
        </p:nvSpPr>
        <p:spPr>
          <a:xfrm>
            <a:off x="685800" y="1752600"/>
            <a:ext cx="7924800" cy="4114800"/>
          </a:xfrm>
        </p:spPr>
        <p:txBody>
          <a:bodyPr/>
          <a:lstStyle/>
          <a:p>
            <a:r>
              <a:rPr lang="en-US" altLang="en-US"/>
              <a:t>The tab at the bottom of the left panel “Submit for Routing” will be active once every section is completed;</a:t>
            </a:r>
          </a:p>
          <a:p>
            <a:r>
              <a:rPr lang="en-US" altLang="en-US"/>
              <a:t>It will remain greyed out until every section is completed;</a:t>
            </a:r>
          </a:p>
          <a:p>
            <a:r>
              <a:rPr lang="en-US" altLang="en-US"/>
              <a:t>Click and it will start routing;</a:t>
            </a:r>
          </a:p>
          <a:p>
            <a:r>
              <a:rPr lang="en-US" altLang="en-US"/>
              <a:t>You will not be able to change the application in Cayuse SP once the routing has started. However, you will be able to make changes in Cayuse 424, which can be updated in Cayuse SP by the OGS.</a:t>
            </a:r>
          </a:p>
        </p:txBody>
      </p:sp>
      <p:sp>
        <p:nvSpPr>
          <p:cNvPr id="31748" name="Slide Number Placeholder 3">
            <a:extLst>
              <a:ext uri="{FF2B5EF4-FFF2-40B4-BE49-F238E27FC236}">
                <a16:creationId xmlns:a16="http://schemas.microsoft.com/office/drawing/2014/main" id="{255DD1AE-6982-B92A-9A37-3962C16FA40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7A2BDE57-E5BB-5341-8C34-48F7B12AED3B}" type="slidenum">
              <a:rPr lang="en-US" altLang="en-US" sz="1100" smtClean="0">
                <a:solidFill>
                  <a:schemeClr val="bg1"/>
                </a:solidFill>
              </a:rPr>
              <a:pPr>
                <a:spcBef>
                  <a:spcPct val="0"/>
                </a:spcBef>
                <a:buClrTx/>
                <a:buFontTx/>
                <a:buNone/>
              </a:pPr>
              <a:t>18</a:t>
            </a:fld>
            <a:endParaRPr lang="en-US" altLang="en-US" sz="1100">
              <a:solidFill>
                <a:srgbClr val="383272"/>
              </a:solidFill>
            </a:endParaRPr>
          </a:p>
        </p:txBody>
      </p:sp>
      <p:sp>
        <p:nvSpPr>
          <p:cNvPr id="2" name="TextBox 1">
            <a:extLst>
              <a:ext uri="{FF2B5EF4-FFF2-40B4-BE49-F238E27FC236}">
                <a16:creationId xmlns:a16="http://schemas.microsoft.com/office/drawing/2014/main" id="{D927A079-75CA-7A79-904A-9194CB520458}"/>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D29FA-E027-ECA8-0871-70D77D849CA0}"/>
              </a:ext>
            </a:extLst>
          </p:cNvPr>
          <p:cNvSpPr>
            <a:spLocks noGrp="1"/>
          </p:cNvSpPr>
          <p:nvPr>
            <p:ph type="title"/>
          </p:nvPr>
        </p:nvSpPr>
        <p:spPr/>
        <p:txBody>
          <a:bodyPr/>
          <a:lstStyle/>
          <a:p>
            <a:pPr algn="ctr"/>
            <a:r>
              <a:rPr lang="en-US" altLang="en-US" sz="2800" dirty="0"/>
              <a:t>Updates and Reminders</a:t>
            </a:r>
            <a:endParaRPr lang="en-US" dirty="0"/>
          </a:p>
        </p:txBody>
      </p:sp>
      <p:sp>
        <p:nvSpPr>
          <p:cNvPr id="3" name="Content Placeholder 2">
            <a:extLst>
              <a:ext uri="{FF2B5EF4-FFF2-40B4-BE49-F238E27FC236}">
                <a16:creationId xmlns:a16="http://schemas.microsoft.com/office/drawing/2014/main" id="{3834115E-0E8A-B2DB-FD63-7E584C16317D}"/>
              </a:ext>
            </a:extLst>
          </p:cNvPr>
          <p:cNvSpPr>
            <a:spLocks noGrp="1"/>
          </p:cNvSpPr>
          <p:nvPr>
            <p:ph idx="1"/>
          </p:nvPr>
        </p:nvSpPr>
        <p:spPr>
          <a:xfrm>
            <a:off x="533400" y="1828800"/>
            <a:ext cx="8153400" cy="4343400"/>
          </a:xfrm>
        </p:spPr>
        <p:txBody>
          <a:bodyPr/>
          <a:lstStyle/>
          <a:p>
            <a:r>
              <a:rPr lang="en-US" sz="2000" b="1" dirty="0"/>
              <a:t>The Cayuse accessibility issue at Einstein: </a:t>
            </a:r>
            <a:r>
              <a:rPr lang="en-US" sz="2000" dirty="0"/>
              <a:t>Einstein-Montefiore IT and Cayuse support are still testing with the infrastructure group. Cayuse is working at the OGS office. We can help you to upload necessary documents into Cayuse SP for submission, but only IT will be able to fix the issue. </a:t>
            </a:r>
          </a:p>
          <a:p>
            <a:r>
              <a:rPr lang="en-US" sz="2000" dirty="0"/>
              <a:t>Clinical Trial or studies involving patient-related charges, two weeks are required for budget review and approval by OCT. </a:t>
            </a:r>
          </a:p>
          <a:p>
            <a:r>
              <a:rPr lang="en-US" sz="2000" dirty="0"/>
              <a:t>Please upload the revised Cayuse Supplemental Questions V3.1 </a:t>
            </a:r>
            <a:r>
              <a:rPr lang="en-US" sz="2000" u="sng" dirty="0">
                <a:hlinkClick r:id="rId2"/>
              </a:rPr>
              <a:t>form</a:t>
            </a:r>
            <a:r>
              <a:rPr lang="en-US" sz="2000" dirty="0"/>
              <a:t> completely filled up to Cayuse SP for all new, competing renewal, and supplement applications. Please email </a:t>
            </a:r>
            <a:r>
              <a:rPr lang="en-US" sz="2000" u="sng" dirty="0">
                <a:hlinkClick r:id="rId3"/>
              </a:rPr>
              <a:t>preaward@einsteinmed.edu</a:t>
            </a:r>
            <a:r>
              <a:rPr lang="en-US" sz="2000" dirty="0"/>
              <a:t> if you have any questions or concerns. </a:t>
            </a:r>
          </a:p>
          <a:p>
            <a:endParaRPr lang="en-US" sz="1850" dirty="0"/>
          </a:p>
          <a:p>
            <a:endParaRPr lang="en-US" sz="1850" dirty="0"/>
          </a:p>
        </p:txBody>
      </p:sp>
      <p:sp>
        <p:nvSpPr>
          <p:cNvPr id="4" name="Slide Number Placeholder 3">
            <a:extLst>
              <a:ext uri="{FF2B5EF4-FFF2-40B4-BE49-F238E27FC236}">
                <a16:creationId xmlns:a16="http://schemas.microsoft.com/office/drawing/2014/main" id="{27DCF538-C7B5-A46C-E5C5-2E2EC1BC3781}"/>
              </a:ext>
            </a:extLst>
          </p:cNvPr>
          <p:cNvSpPr>
            <a:spLocks noGrp="1"/>
          </p:cNvSpPr>
          <p:nvPr>
            <p:ph type="sldNum" sz="quarter" idx="10"/>
          </p:nvPr>
        </p:nvSpPr>
        <p:spPr/>
        <p:txBody>
          <a:bodyPr/>
          <a:lstStyle/>
          <a:p>
            <a:pPr>
              <a:defRPr/>
            </a:pPr>
            <a:r>
              <a:rPr lang="en-US" altLang="en-US"/>
              <a:t>  </a:t>
            </a:r>
            <a:r>
              <a:rPr lang="en-US" altLang="en-US">
                <a:solidFill>
                  <a:srgbClr val="8FBEDC"/>
                </a:solidFill>
              </a:rPr>
              <a:t>| </a:t>
            </a:r>
            <a:r>
              <a:rPr lang="en-US" altLang="en-US" sz="1100">
                <a:solidFill>
                  <a:schemeClr val="tx1"/>
                </a:solidFill>
              </a:rPr>
              <a:t> </a:t>
            </a:r>
            <a:fld id="{4D32706A-2C57-4F4A-9640-E1CC454F93C3}" type="slidenum">
              <a:rPr lang="en-US" altLang="en-US" sz="1100" smtClean="0"/>
              <a:pPr>
                <a:defRPr/>
              </a:pPr>
              <a:t>1</a:t>
            </a:fld>
            <a:endParaRPr lang="en-US" altLang="en-US" sz="1100">
              <a:solidFill>
                <a:srgbClr val="383272"/>
              </a:solidFill>
            </a:endParaRPr>
          </a:p>
        </p:txBody>
      </p:sp>
      <p:sp>
        <p:nvSpPr>
          <p:cNvPr id="5" name="Date Placeholder 4">
            <a:extLst>
              <a:ext uri="{FF2B5EF4-FFF2-40B4-BE49-F238E27FC236}">
                <a16:creationId xmlns:a16="http://schemas.microsoft.com/office/drawing/2014/main" id="{003C6F7E-24A8-0678-840B-E38D4858C39C}"/>
              </a:ext>
            </a:extLst>
          </p:cNvPr>
          <p:cNvSpPr>
            <a:spLocks noGrp="1"/>
          </p:cNvSpPr>
          <p:nvPr>
            <p:ph type="dt" sz="half" idx="11"/>
          </p:nvPr>
        </p:nvSpPr>
        <p:spPr/>
        <p:txBody>
          <a:bodyPr/>
          <a:lstStyle/>
          <a:p>
            <a:pPr>
              <a:defRPr/>
            </a:pPr>
            <a:fld id="{51005C71-D942-471B-B398-E3A368C79D5F}" type="datetime1">
              <a:rPr lang="en-US" smtClean="0"/>
              <a:pPr>
                <a:defRPr/>
              </a:pPr>
              <a:t>1/19/23</a:t>
            </a:fld>
            <a:endParaRPr lang="en-US" dirty="0"/>
          </a:p>
        </p:txBody>
      </p:sp>
      <p:sp>
        <p:nvSpPr>
          <p:cNvPr id="7" name="TextBox 6">
            <a:extLst>
              <a:ext uri="{FF2B5EF4-FFF2-40B4-BE49-F238E27FC236}">
                <a16:creationId xmlns:a16="http://schemas.microsoft.com/office/drawing/2014/main" id="{03BB7C17-F8BF-43BE-B7C1-1CAAEB46CBF1}"/>
              </a:ext>
            </a:extLst>
          </p:cNvPr>
          <p:cNvSpPr txBox="1"/>
          <p:nvPr/>
        </p:nvSpPr>
        <p:spPr>
          <a:xfrm>
            <a:off x="5410200"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extLst>
      <p:ext uri="{BB962C8B-B14F-4D97-AF65-F5344CB8AC3E}">
        <p14:creationId xmlns:p14="http://schemas.microsoft.com/office/powerpoint/2010/main" val="324080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E5E6153F-D717-1215-77AA-94F59A6A1ECC}"/>
              </a:ext>
            </a:extLst>
          </p:cNvPr>
          <p:cNvSpPr>
            <a:spLocks noGrp="1" noChangeArrowheads="1"/>
          </p:cNvSpPr>
          <p:nvPr>
            <p:ph type="title"/>
          </p:nvPr>
        </p:nvSpPr>
        <p:spPr/>
        <p:txBody>
          <a:bodyPr/>
          <a:lstStyle/>
          <a:p>
            <a:pPr algn="ctr"/>
            <a:r>
              <a:rPr lang="en-US" altLang="en-US"/>
              <a:t>Routing and Approval</a:t>
            </a:r>
          </a:p>
        </p:txBody>
      </p:sp>
      <p:sp>
        <p:nvSpPr>
          <p:cNvPr id="32771" name="Content Placeholder 2">
            <a:extLst>
              <a:ext uri="{FF2B5EF4-FFF2-40B4-BE49-F238E27FC236}">
                <a16:creationId xmlns:a16="http://schemas.microsoft.com/office/drawing/2014/main" id="{EA4808F1-3331-917F-B482-1D4825CCF358}"/>
              </a:ext>
            </a:extLst>
          </p:cNvPr>
          <p:cNvSpPr>
            <a:spLocks noGrp="1" noChangeArrowheads="1"/>
          </p:cNvSpPr>
          <p:nvPr>
            <p:ph idx="1"/>
          </p:nvPr>
        </p:nvSpPr>
        <p:spPr>
          <a:xfrm>
            <a:off x="685800" y="1752600"/>
            <a:ext cx="7924800" cy="4114800"/>
          </a:xfrm>
        </p:spPr>
        <p:txBody>
          <a:bodyPr/>
          <a:lstStyle/>
          <a:p>
            <a:r>
              <a:rPr lang="en-US" altLang="en-US"/>
              <a:t>The tab at the bottom of the left panel “Submit for Routing” will be active once every section is completed;</a:t>
            </a:r>
          </a:p>
          <a:p>
            <a:r>
              <a:rPr lang="en-US" altLang="en-US"/>
              <a:t>It will remain greyed out until every section is completed;</a:t>
            </a:r>
          </a:p>
          <a:p>
            <a:r>
              <a:rPr lang="en-US" altLang="en-US"/>
              <a:t>Click and it will start routing;</a:t>
            </a:r>
          </a:p>
          <a:p>
            <a:r>
              <a:rPr lang="en-US" altLang="en-US"/>
              <a:t>You will not be able to change the application in Cayuse SP once the routing has started. However, you will be able to make changes in Cayuse 424, which can be updated in Cayuse SP by the OGS.</a:t>
            </a:r>
          </a:p>
        </p:txBody>
      </p:sp>
      <p:sp>
        <p:nvSpPr>
          <p:cNvPr id="32772" name="Slide Number Placeholder 3">
            <a:extLst>
              <a:ext uri="{FF2B5EF4-FFF2-40B4-BE49-F238E27FC236}">
                <a16:creationId xmlns:a16="http://schemas.microsoft.com/office/drawing/2014/main" id="{2F8C81A8-B3EA-0138-BFDB-B2C2967E815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16FD1B84-35E6-A744-8942-762B0CF9F6EC}" type="slidenum">
              <a:rPr lang="en-US" altLang="en-US" sz="1100" smtClean="0">
                <a:solidFill>
                  <a:schemeClr val="bg1"/>
                </a:solidFill>
              </a:rPr>
              <a:pPr>
                <a:spcBef>
                  <a:spcPct val="0"/>
                </a:spcBef>
                <a:buClrTx/>
                <a:buFontTx/>
                <a:buNone/>
              </a:pPr>
              <a:t>19</a:t>
            </a:fld>
            <a:endParaRPr lang="en-US" altLang="en-US" sz="1100">
              <a:solidFill>
                <a:srgbClr val="383272"/>
              </a:solidFill>
            </a:endParaRPr>
          </a:p>
        </p:txBody>
      </p:sp>
      <p:sp>
        <p:nvSpPr>
          <p:cNvPr id="2" name="TextBox 1">
            <a:extLst>
              <a:ext uri="{FF2B5EF4-FFF2-40B4-BE49-F238E27FC236}">
                <a16:creationId xmlns:a16="http://schemas.microsoft.com/office/drawing/2014/main" id="{4A5981A3-AC46-548E-8306-142FF4EAFA24}"/>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7B958E7A-3DC5-A37A-7AE1-2AC6F99F6EFD}"/>
              </a:ext>
            </a:extLst>
          </p:cNvPr>
          <p:cNvSpPr>
            <a:spLocks noGrp="1" noChangeArrowheads="1"/>
          </p:cNvSpPr>
          <p:nvPr>
            <p:ph type="title"/>
          </p:nvPr>
        </p:nvSpPr>
        <p:spPr/>
        <p:txBody>
          <a:bodyPr/>
          <a:lstStyle/>
          <a:p>
            <a:pPr algn="ctr"/>
            <a:r>
              <a:rPr lang="en-US" altLang="en-US"/>
              <a:t>Routing and Approval (Budget)</a:t>
            </a:r>
          </a:p>
        </p:txBody>
      </p:sp>
      <p:sp>
        <p:nvSpPr>
          <p:cNvPr id="34819" name="Content Placeholder 2">
            <a:extLst>
              <a:ext uri="{FF2B5EF4-FFF2-40B4-BE49-F238E27FC236}">
                <a16:creationId xmlns:a16="http://schemas.microsoft.com/office/drawing/2014/main" id="{14F4BCA0-C800-63E1-71F5-0E4F8259EC7C}"/>
              </a:ext>
            </a:extLst>
          </p:cNvPr>
          <p:cNvSpPr>
            <a:spLocks noGrp="1"/>
          </p:cNvSpPr>
          <p:nvPr>
            <p:ph idx="1"/>
          </p:nvPr>
        </p:nvSpPr>
        <p:spPr>
          <a:xfrm>
            <a:off x="457200" y="1752600"/>
            <a:ext cx="8153400" cy="4114800"/>
          </a:xfrm>
        </p:spPr>
        <p:txBody>
          <a:bodyPr/>
          <a:lstStyle/>
          <a:p>
            <a:pPr marL="0" indent="0">
              <a:buFontTx/>
              <a:buNone/>
              <a:defRPr/>
            </a:pPr>
            <a:r>
              <a:rPr lang="en-US" sz="2000" dirty="0"/>
              <a:t>Please ensure this before routing:</a:t>
            </a:r>
          </a:p>
          <a:p>
            <a:pPr indent="-182880">
              <a:spcBef>
                <a:spcPts val="0"/>
              </a:spcBef>
              <a:defRPr/>
            </a:pPr>
            <a:r>
              <a:rPr lang="en-US" sz="2000" dirty="0"/>
              <a:t>Key personnel must be budgeted at their base salary with their percentage of effort = percentage of salary;</a:t>
            </a:r>
          </a:p>
          <a:p>
            <a:pPr indent="-182880">
              <a:spcBef>
                <a:spcPts val="0"/>
              </a:spcBef>
              <a:defRPr/>
            </a:pPr>
            <a:r>
              <a:rPr lang="en-US" sz="2000" dirty="0"/>
              <a:t>The NIH salary cap </a:t>
            </a:r>
            <a:r>
              <a:rPr lang="en-US" sz="2000" dirty="0">
                <a:solidFill>
                  <a:srgbClr val="0070C0"/>
                </a:solidFill>
              </a:rPr>
              <a:t>($203,700) </a:t>
            </a:r>
            <a:r>
              <a:rPr lang="en-US" sz="2000" dirty="0"/>
              <a:t>applies to certain Federal agencies including NIH and other grantors may have different cap;</a:t>
            </a:r>
          </a:p>
          <a:p>
            <a:pPr indent="-182880">
              <a:spcBef>
                <a:spcPts val="0"/>
              </a:spcBef>
              <a:defRPr/>
            </a:pPr>
            <a:r>
              <a:rPr lang="en-US" sz="2000" dirty="0"/>
              <a:t>If a Montefiore employee is named on the budget, please note this including their name and add MMC ORSP to the routing chain;</a:t>
            </a:r>
          </a:p>
          <a:p>
            <a:pPr indent="-182880">
              <a:spcBef>
                <a:spcPts val="0"/>
              </a:spcBef>
              <a:defRPr/>
            </a:pPr>
            <a:r>
              <a:rPr lang="en-US" sz="2000" dirty="0"/>
              <a:t>Always include a detailed budget for all subcontracts;</a:t>
            </a:r>
          </a:p>
          <a:p>
            <a:pPr indent="-182880">
              <a:spcBef>
                <a:spcPts val="0"/>
              </a:spcBef>
              <a:defRPr/>
            </a:pPr>
            <a:r>
              <a:rPr lang="en-US" sz="2000" dirty="0"/>
              <a:t>If the indirect cost rate is less than Einstein’s Federal negotiated rate, provide documentation from the sponsor, and attached a note.</a:t>
            </a:r>
          </a:p>
          <a:p>
            <a:pPr indent="-182880">
              <a:spcBef>
                <a:spcPts val="0"/>
              </a:spcBef>
              <a:defRPr/>
            </a:pPr>
            <a:r>
              <a:rPr lang="en-US" sz="2000" dirty="0"/>
              <a:t>If you change the budget while the application is routing, notify Gerard and he will Re-autofill the budget in Cayuse SP. </a:t>
            </a:r>
          </a:p>
          <a:p>
            <a:pPr marL="0" indent="0">
              <a:buFontTx/>
              <a:buNone/>
              <a:defRPr/>
            </a:pPr>
            <a:endParaRPr lang="en-US" dirty="0"/>
          </a:p>
        </p:txBody>
      </p:sp>
      <p:sp>
        <p:nvSpPr>
          <p:cNvPr id="33796" name="Slide Number Placeholder 3">
            <a:extLst>
              <a:ext uri="{FF2B5EF4-FFF2-40B4-BE49-F238E27FC236}">
                <a16:creationId xmlns:a16="http://schemas.microsoft.com/office/drawing/2014/main" id="{ED97F625-2BBF-6C2A-6217-78F0FAA4F8A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0187B2AA-D1C0-6648-AEC1-B9A70F382F84}" type="slidenum">
              <a:rPr lang="en-US" altLang="en-US" sz="1100" smtClean="0">
                <a:solidFill>
                  <a:schemeClr val="bg1"/>
                </a:solidFill>
              </a:rPr>
              <a:pPr>
                <a:spcBef>
                  <a:spcPct val="0"/>
                </a:spcBef>
                <a:buClrTx/>
                <a:buFontTx/>
                <a:buNone/>
              </a:pPr>
              <a:t>20</a:t>
            </a:fld>
            <a:endParaRPr lang="en-US" altLang="en-US" sz="1100">
              <a:solidFill>
                <a:srgbClr val="383272"/>
              </a:solidFill>
            </a:endParaRPr>
          </a:p>
        </p:txBody>
      </p:sp>
      <p:sp>
        <p:nvSpPr>
          <p:cNvPr id="2" name="TextBox 1">
            <a:extLst>
              <a:ext uri="{FF2B5EF4-FFF2-40B4-BE49-F238E27FC236}">
                <a16:creationId xmlns:a16="http://schemas.microsoft.com/office/drawing/2014/main" id="{2AFAC73E-898A-F672-5B9C-83C8EF77E9D8}"/>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D4AEF5A6-A054-BA54-BDC4-AC3538C5E8A6}"/>
              </a:ext>
            </a:extLst>
          </p:cNvPr>
          <p:cNvSpPr>
            <a:spLocks noGrp="1" noChangeArrowheads="1"/>
          </p:cNvSpPr>
          <p:nvPr>
            <p:ph type="title"/>
          </p:nvPr>
        </p:nvSpPr>
        <p:spPr/>
        <p:txBody>
          <a:bodyPr/>
          <a:lstStyle/>
          <a:p>
            <a:pPr algn="ctr"/>
            <a:r>
              <a:rPr lang="en-US" altLang="en-US"/>
              <a:t>Routing and Approval…</a:t>
            </a:r>
          </a:p>
        </p:txBody>
      </p:sp>
      <p:sp>
        <p:nvSpPr>
          <p:cNvPr id="34819" name="Content Placeholder 2">
            <a:extLst>
              <a:ext uri="{FF2B5EF4-FFF2-40B4-BE49-F238E27FC236}">
                <a16:creationId xmlns:a16="http://schemas.microsoft.com/office/drawing/2014/main" id="{59257209-8C55-F90F-CDEA-883EB892B7F3}"/>
              </a:ext>
            </a:extLst>
          </p:cNvPr>
          <p:cNvSpPr>
            <a:spLocks noGrp="1" noChangeArrowheads="1"/>
          </p:cNvSpPr>
          <p:nvPr>
            <p:ph idx="1"/>
          </p:nvPr>
        </p:nvSpPr>
        <p:spPr>
          <a:xfrm>
            <a:off x="685800" y="1752600"/>
            <a:ext cx="7924800" cy="4114800"/>
          </a:xfrm>
        </p:spPr>
        <p:txBody>
          <a:bodyPr/>
          <a:lstStyle/>
          <a:p>
            <a:r>
              <a:rPr lang="en-US" altLang="en-US"/>
              <a:t>The tab at the bottom of the left panel “Submit for Routing” will be active once every section is completed;</a:t>
            </a:r>
          </a:p>
          <a:p>
            <a:r>
              <a:rPr lang="en-US" altLang="en-US"/>
              <a:t>It will remain greyed out until every section is completed;</a:t>
            </a:r>
          </a:p>
          <a:p>
            <a:r>
              <a:rPr lang="en-US" altLang="en-US"/>
              <a:t>Click and it will start routing;</a:t>
            </a:r>
          </a:p>
          <a:p>
            <a:r>
              <a:rPr lang="en-US" altLang="en-US"/>
              <a:t>You will not be able to change the application in Cayuse SP once the routing has started. However, you will be able to make changes in Cayuse 424, which can be updated in Cayuse SP by the OGS.</a:t>
            </a:r>
          </a:p>
        </p:txBody>
      </p:sp>
      <p:sp>
        <p:nvSpPr>
          <p:cNvPr id="34820" name="Slide Number Placeholder 3">
            <a:extLst>
              <a:ext uri="{FF2B5EF4-FFF2-40B4-BE49-F238E27FC236}">
                <a16:creationId xmlns:a16="http://schemas.microsoft.com/office/drawing/2014/main" id="{300FABDA-F034-24CF-CB7C-E3025A5E2F32}"/>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8F2387F8-FBE4-DB44-8070-7168322EF3FE}" type="slidenum">
              <a:rPr lang="en-US" altLang="en-US" sz="1100" smtClean="0">
                <a:solidFill>
                  <a:schemeClr val="bg1"/>
                </a:solidFill>
              </a:rPr>
              <a:pPr>
                <a:spcBef>
                  <a:spcPct val="0"/>
                </a:spcBef>
                <a:buClrTx/>
                <a:buFontTx/>
                <a:buNone/>
              </a:pPr>
              <a:t>21</a:t>
            </a:fld>
            <a:endParaRPr lang="en-US" altLang="en-US" sz="1100">
              <a:solidFill>
                <a:srgbClr val="383272"/>
              </a:solidFill>
            </a:endParaRPr>
          </a:p>
        </p:txBody>
      </p:sp>
      <p:sp>
        <p:nvSpPr>
          <p:cNvPr id="2" name="TextBox 1">
            <a:extLst>
              <a:ext uri="{FF2B5EF4-FFF2-40B4-BE49-F238E27FC236}">
                <a16:creationId xmlns:a16="http://schemas.microsoft.com/office/drawing/2014/main" id="{CA895D75-166B-D513-2D37-039DB827867D}"/>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014A539B-38EC-96AF-2D86-14365E9683D4}"/>
              </a:ext>
            </a:extLst>
          </p:cNvPr>
          <p:cNvSpPr>
            <a:spLocks noGrp="1" noChangeArrowheads="1"/>
          </p:cNvSpPr>
          <p:nvPr>
            <p:ph type="title"/>
          </p:nvPr>
        </p:nvSpPr>
        <p:spPr/>
        <p:txBody>
          <a:bodyPr/>
          <a:lstStyle/>
          <a:p>
            <a:pPr algn="ctr"/>
            <a:r>
              <a:rPr lang="en-US" altLang="en-US"/>
              <a:t>PI Certification</a:t>
            </a:r>
          </a:p>
        </p:txBody>
      </p:sp>
      <p:sp>
        <p:nvSpPr>
          <p:cNvPr id="38915" name="Content Placeholder 2">
            <a:extLst>
              <a:ext uri="{FF2B5EF4-FFF2-40B4-BE49-F238E27FC236}">
                <a16:creationId xmlns:a16="http://schemas.microsoft.com/office/drawing/2014/main" id="{D405FF60-5ADF-C8AF-B3ED-BB36ED156F19}"/>
              </a:ext>
            </a:extLst>
          </p:cNvPr>
          <p:cNvSpPr>
            <a:spLocks noGrp="1"/>
          </p:cNvSpPr>
          <p:nvPr>
            <p:ph idx="1"/>
          </p:nvPr>
        </p:nvSpPr>
        <p:spPr>
          <a:xfrm>
            <a:off x="609600" y="1752600"/>
            <a:ext cx="7924800" cy="4038600"/>
          </a:xfrm>
        </p:spPr>
        <p:txBody>
          <a:bodyPr/>
          <a:lstStyle/>
          <a:p>
            <a:pPr marL="0" indent="0">
              <a:buFontTx/>
              <a:buNone/>
              <a:defRPr/>
            </a:pPr>
            <a:r>
              <a:rPr lang="en-US" altLang="en-US" sz="1600" dirty="0"/>
              <a:t>Applications will not be approved by the OGS without PI Certification. PIs must certify the Cayuse proposals either electronically or by signing a paper form (</a:t>
            </a:r>
            <a:r>
              <a:rPr lang="en-US" altLang="en-US" sz="1600" u="sng" dirty="0">
                <a:hlinkClick r:id="rId2"/>
              </a:rPr>
              <a:t>PI Certification Form</a:t>
            </a:r>
            <a:r>
              <a:rPr lang="en-US" altLang="en-US" sz="1600" u="sng" dirty="0"/>
              <a:t>)</a:t>
            </a:r>
            <a:r>
              <a:rPr lang="en-US" altLang="en-US" sz="1600" dirty="0"/>
              <a:t>, which needs to be uploaded to Cayuse SP; </a:t>
            </a:r>
          </a:p>
          <a:p>
            <a:pPr marL="365760" indent="-182880">
              <a:buFontTx/>
              <a:buAutoNum type="arabicPeriod"/>
              <a:defRPr/>
            </a:pPr>
            <a:r>
              <a:rPr lang="en-US" altLang="en-US" sz="1400" dirty="0"/>
              <a:t>You will receive an email from Cayuse;</a:t>
            </a:r>
          </a:p>
          <a:p>
            <a:pPr marL="365760" indent="-182880">
              <a:buFontTx/>
              <a:buAutoNum type="arabicPeriod"/>
              <a:defRPr/>
            </a:pPr>
            <a:r>
              <a:rPr lang="en-US" altLang="en-US" sz="1400" dirty="0"/>
              <a:t>Log in to Cayuse SP and on the left-hand menu, click on </a:t>
            </a:r>
            <a:r>
              <a:rPr lang="en-US" altLang="en-US" sz="1400" b="1" dirty="0"/>
              <a:t>PI Certification Inbox;</a:t>
            </a:r>
            <a:endParaRPr lang="en-US" altLang="en-US" sz="1400" dirty="0"/>
          </a:p>
          <a:p>
            <a:pPr marL="365760" indent="-182880">
              <a:buFontTx/>
              <a:buAutoNum type="arabicPeriod"/>
              <a:defRPr/>
            </a:pPr>
            <a:r>
              <a:rPr lang="en-US" altLang="en-US" sz="1400" dirty="0"/>
              <a:t>Beneath the “To be Certified” tab, click on the proposal number of the proposal you need to certify;</a:t>
            </a:r>
          </a:p>
          <a:p>
            <a:pPr marL="365760" indent="-182880">
              <a:buFontTx/>
              <a:buAutoNum type="arabicPeriod"/>
              <a:defRPr/>
            </a:pPr>
            <a:r>
              <a:rPr lang="en-US" altLang="en-US" sz="1400" dirty="0"/>
              <a:t>Review the proposal by clicking on the PDF icon or proposal number;</a:t>
            </a:r>
          </a:p>
          <a:p>
            <a:pPr marL="365760" indent="-182880">
              <a:buFontTx/>
              <a:buAutoNum type="arabicPeriod"/>
              <a:defRPr/>
            </a:pPr>
            <a:r>
              <a:rPr lang="en-US" altLang="en-US" sz="1400" dirty="0"/>
              <a:t>After reviewing the proposal, click on </a:t>
            </a:r>
            <a:r>
              <a:rPr lang="en-US" altLang="en-US" sz="1400" b="1" dirty="0"/>
              <a:t>Certify Proposal</a:t>
            </a:r>
            <a:r>
              <a:rPr lang="en-US" altLang="en-US" sz="1400" dirty="0"/>
              <a:t> beneath the Item List or on the Proposal Routing Status screen;</a:t>
            </a:r>
          </a:p>
          <a:p>
            <a:pPr marL="365760" indent="-182880">
              <a:buFontTx/>
              <a:buAutoNum type="arabicPeriod"/>
              <a:defRPr/>
            </a:pPr>
            <a:r>
              <a:rPr lang="en-US" altLang="en-US" sz="1400" dirty="0"/>
              <a:t>Enter comments regarding the proposal (required). These will be visible to the Research Team, and the Central Admin Office;</a:t>
            </a:r>
          </a:p>
          <a:p>
            <a:pPr marL="365760" indent="-182880">
              <a:buFontTx/>
              <a:buAutoNum type="arabicPeriod"/>
              <a:defRPr/>
            </a:pPr>
            <a:r>
              <a:rPr lang="en-US" altLang="en-US" sz="1400" dirty="0"/>
              <a:t>Click </a:t>
            </a:r>
            <a:r>
              <a:rPr lang="en-US" altLang="en-US" sz="1400" b="1" dirty="0"/>
              <a:t>Submit Certification</a:t>
            </a:r>
            <a:r>
              <a:rPr lang="en-US" altLang="en-US" sz="1400" dirty="0"/>
              <a:t> to acknowledge the certification statement.</a:t>
            </a:r>
          </a:p>
          <a:p>
            <a:pPr marL="0" indent="0">
              <a:buFontTx/>
              <a:buNone/>
              <a:defRPr/>
            </a:pPr>
            <a:endParaRPr lang="en-US" altLang="en-US" sz="1400" u="sng" dirty="0"/>
          </a:p>
          <a:p>
            <a:pPr marL="0" indent="0">
              <a:buFontTx/>
              <a:buNone/>
              <a:defRPr/>
            </a:pPr>
            <a:r>
              <a:rPr lang="en-US" altLang="en-US" sz="1400" u="sng" dirty="0"/>
              <a:t>https</a:t>
            </a:r>
            <a:r>
              <a:rPr lang="en-US" altLang="en-US" sz="1400" u="sng" dirty="0">
                <a:hlinkClick r:id="rId3"/>
              </a:rPr>
              <a:t>://einsteinmed.zoom.us/rec/share/g_oKaXIKAAUrS7kxXGpYGMmOKNUKbK07ldit8Rtb-GPi1AnCNBdcppi7l7Ysy2VC.ybFE4XxN9kwADo2K</a:t>
            </a:r>
            <a:endParaRPr lang="en-US" altLang="en-US" sz="1400" dirty="0"/>
          </a:p>
          <a:p>
            <a:pPr marL="0" indent="0">
              <a:buFontTx/>
              <a:buNone/>
              <a:defRPr/>
            </a:pPr>
            <a:endParaRPr lang="en-US" altLang="en-US" sz="1400" dirty="0"/>
          </a:p>
        </p:txBody>
      </p:sp>
      <p:sp>
        <p:nvSpPr>
          <p:cNvPr id="35844" name="Slide Number Placeholder 3">
            <a:extLst>
              <a:ext uri="{FF2B5EF4-FFF2-40B4-BE49-F238E27FC236}">
                <a16:creationId xmlns:a16="http://schemas.microsoft.com/office/drawing/2014/main" id="{DC89E63C-38CF-4269-00E3-55B6FDBA14CD}"/>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960FD52F-CB5C-5E47-9C78-AC2B3217744B}" type="slidenum">
              <a:rPr lang="en-US" altLang="en-US" sz="1100" smtClean="0">
                <a:solidFill>
                  <a:schemeClr val="bg1"/>
                </a:solidFill>
              </a:rPr>
              <a:pPr>
                <a:spcBef>
                  <a:spcPct val="0"/>
                </a:spcBef>
                <a:buClrTx/>
                <a:buFontTx/>
                <a:buNone/>
              </a:pPr>
              <a:t>22</a:t>
            </a:fld>
            <a:endParaRPr lang="en-US" altLang="en-US" sz="1100">
              <a:solidFill>
                <a:srgbClr val="383272"/>
              </a:solidFill>
            </a:endParaRPr>
          </a:p>
        </p:txBody>
      </p:sp>
      <p:sp>
        <p:nvSpPr>
          <p:cNvPr id="35845" name="Date Placeholder 4">
            <a:extLst>
              <a:ext uri="{FF2B5EF4-FFF2-40B4-BE49-F238E27FC236}">
                <a16:creationId xmlns:a16="http://schemas.microsoft.com/office/drawing/2014/main" id="{90C6A067-9723-034B-4A72-7D3525FF4813}"/>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fld id="{8D496BC3-CB90-A14C-94C3-7445E6421FD7}" type="datetime1">
              <a:rPr lang="en-US" altLang="en-US" sz="1200" smtClean="0">
                <a:solidFill>
                  <a:schemeClr val="bg1"/>
                </a:solidFill>
              </a:rPr>
              <a:pPr>
                <a:spcBef>
                  <a:spcPct val="0"/>
                </a:spcBef>
                <a:buClrTx/>
                <a:buFontTx/>
                <a:buNone/>
              </a:pPr>
              <a:t>1/19/23</a:t>
            </a:fld>
            <a:endParaRPr lang="en-US" altLang="en-US" sz="1200">
              <a:solidFill>
                <a:schemeClr val="bg1"/>
              </a:solidFill>
            </a:endParaRPr>
          </a:p>
        </p:txBody>
      </p:sp>
      <p:sp>
        <p:nvSpPr>
          <p:cNvPr id="2" name="TextBox 1">
            <a:extLst>
              <a:ext uri="{FF2B5EF4-FFF2-40B4-BE49-F238E27FC236}">
                <a16:creationId xmlns:a16="http://schemas.microsoft.com/office/drawing/2014/main" id="{ED37D5B8-1F8E-EA89-EC1B-1D9DC316F578}"/>
              </a:ext>
            </a:extLst>
          </p:cNvPr>
          <p:cNvSpPr txBox="1"/>
          <p:nvPr/>
        </p:nvSpPr>
        <p:spPr>
          <a:xfrm>
            <a:off x="5226482" y="6559406"/>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85F7D24-7E14-1795-DF46-63D68685172B}"/>
              </a:ext>
            </a:extLst>
          </p:cNvPr>
          <p:cNvSpPr>
            <a:spLocks noGrp="1" noChangeArrowheads="1"/>
          </p:cNvSpPr>
          <p:nvPr>
            <p:ph type="title"/>
          </p:nvPr>
        </p:nvSpPr>
        <p:spPr/>
        <p:txBody>
          <a:bodyPr/>
          <a:lstStyle/>
          <a:p>
            <a:pPr algn="ctr"/>
            <a:r>
              <a:rPr lang="en-US" altLang="en-US"/>
              <a:t>PI Certification</a:t>
            </a:r>
          </a:p>
        </p:txBody>
      </p:sp>
      <p:sp>
        <p:nvSpPr>
          <p:cNvPr id="36867" name="TextBox 7">
            <a:extLst>
              <a:ext uri="{FF2B5EF4-FFF2-40B4-BE49-F238E27FC236}">
                <a16:creationId xmlns:a16="http://schemas.microsoft.com/office/drawing/2014/main" id="{2B3B3EF0-977C-9034-CA86-222F9D728569}"/>
              </a:ext>
            </a:extLst>
          </p:cNvPr>
          <p:cNvSpPr txBox="1">
            <a:spLocks noChangeArrowheads="1"/>
          </p:cNvSpPr>
          <p:nvPr/>
        </p:nvSpPr>
        <p:spPr bwMode="auto">
          <a:xfrm>
            <a:off x="381000" y="1854200"/>
            <a:ext cx="838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b="1">
                <a:solidFill>
                  <a:srgbClr val="0070C0"/>
                </a:solidFill>
              </a:rPr>
              <a:t>Step 1</a:t>
            </a:r>
            <a:r>
              <a:rPr lang="en-US" altLang="en-US" sz="1800">
                <a:solidFill>
                  <a:schemeClr val="tx1"/>
                </a:solidFill>
              </a:rPr>
              <a:t>: PI receives an email alerting the PI Certification is required with a link to Cayuse. </a:t>
            </a:r>
          </a:p>
        </p:txBody>
      </p:sp>
      <p:sp>
        <p:nvSpPr>
          <p:cNvPr id="36868" name="TextBox 8">
            <a:extLst>
              <a:ext uri="{FF2B5EF4-FFF2-40B4-BE49-F238E27FC236}">
                <a16:creationId xmlns:a16="http://schemas.microsoft.com/office/drawing/2014/main" id="{31D3A853-CB75-E09A-C43D-B43F55BD7630}"/>
              </a:ext>
            </a:extLst>
          </p:cNvPr>
          <p:cNvSpPr txBox="1">
            <a:spLocks noChangeArrowheads="1"/>
          </p:cNvSpPr>
          <p:nvPr/>
        </p:nvSpPr>
        <p:spPr bwMode="auto">
          <a:xfrm>
            <a:off x="1954213" y="2962275"/>
            <a:ext cx="36925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800">
                <a:solidFill>
                  <a:schemeClr val="tx1"/>
                </a:solidFill>
              </a:rPr>
              <a:t>THIS SHOULD BE AN IMAGE OF THE EMAIL</a:t>
            </a:r>
          </a:p>
        </p:txBody>
      </p:sp>
      <p:pic>
        <p:nvPicPr>
          <p:cNvPr id="36869" name="Picture 1" descr="image003">
            <a:extLst>
              <a:ext uri="{FF2B5EF4-FFF2-40B4-BE49-F238E27FC236}">
                <a16:creationId xmlns:a16="http://schemas.microsoft.com/office/drawing/2014/main" id="{56FEBC97-D454-424E-12BA-976F6C4575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75" y="2500313"/>
            <a:ext cx="8048625" cy="382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B8389B7E-AF9E-EA8E-098F-103EA0369784}"/>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B6CB460C-8D9C-E0C7-3CE0-A7485E84572C}"/>
              </a:ext>
            </a:extLst>
          </p:cNvPr>
          <p:cNvSpPr>
            <a:spLocks noGrp="1" noChangeArrowheads="1"/>
          </p:cNvSpPr>
          <p:nvPr>
            <p:ph type="title"/>
          </p:nvPr>
        </p:nvSpPr>
        <p:spPr/>
        <p:txBody>
          <a:bodyPr/>
          <a:lstStyle/>
          <a:p>
            <a:pPr algn="ctr"/>
            <a:r>
              <a:rPr lang="en-US" altLang="en-US"/>
              <a:t>PI Certification …</a:t>
            </a:r>
          </a:p>
        </p:txBody>
      </p:sp>
      <p:sp>
        <p:nvSpPr>
          <p:cNvPr id="3" name="Content Placeholder 2">
            <a:extLst>
              <a:ext uri="{FF2B5EF4-FFF2-40B4-BE49-F238E27FC236}">
                <a16:creationId xmlns:a16="http://schemas.microsoft.com/office/drawing/2014/main" id="{A1CEFFF6-7EAC-528D-C957-BF0A96475379}"/>
              </a:ext>
            </a:extLst>
          </p:cNvPr>
          <p:cNvSpPr>
            <a:spLocks noGrp="1"/>
          </p:cNvSpPr>
          <p:nvPr>
            <p:ph idx="1"/>
          </p:nvPr>
        </p:nvSpPr>
        <p:spPr>
          <a:xfrm>
            <a:off x="685800" y="1794856"/>
            <a:ext cx="7924800" cy="4114800"/>
          </a:xfrm>
        </p:spPr>
        <p:txBody>
          <a:bodyPr/>
          <a:lstStyle/>
          <a:p>
            <a:pPr marL="0" indent="0">
              <a:buFontTx/>
              <a:buNone/>
              <a:defRPr/>
            </a:pPr>
            <a:r>
              <a:rPr lang="en-US" sz="1600" dirty="0"/>
              <a:t>Click on the Certification link from the email</a:t>
            </a:r>
          </a:p>
          <a:p>
            <a:pPr marL="0" indent="0">
              <a:buFontTx/>
              <a:buNone/>
              <a:defRPr/>
            </a:pPr>
            <a:r>
              <a:rPr lang="en-US" sz="1600" dirty="0"/>
              <a:t>2. 			3.</a:t>
            </a:r>
          </a:p>
          <a:p>
            <a:pPr>
              <a:defRPr/>
            </a:pPr>
            <a:endParaRPr lang="en-US" dirty="0"/>
          </a:p>
          <a:p>
            <a:pPr>
              <a:defRPr/>
            </a:pPr>
            <a:endParaRPr lang="en-US" dirty="0"/>
          </a:p>
          <a:p>
            <a:pPr>
              <a:defRPr/>
            </a:pPr>
            <a:endParaRPr lang="en-US" dirty="0"/>
          </a:p>
          <a:p>
            <a:pPr>
              <a:defRPr/>
            </a:pPr>
            <a:endParaRPr lang="en-US" dirty="0"/>
          </a:p>
          <a:p>
            <a:pPr marL="2743200" lvl="6" indent="0">
              <a:buFontTx/>
              <a:buNone/>
              <a:defRPr/>
            </a:pPr>
            <a:r>
              <a:rPr lang="en-US" sz="1600" dirty="0"/>
              <a:t>4. </a:t>
            </a:r>
          </a:p>
          <a:p>
            <a:pPr>
              <a:defRPr/>
            </a:pPr>
            <a:endParaRPr lang="en-US" sz="1600" dirty="0"/>
          </a:p>
        </p:txBody>
      </p:sp>
      <p:sp>
        <p:nvSpPr>
          <p:cNvPr id="37892" name="Slide Number Placeholder 3">
            <a:extLst>
              <a:ext uri="{FF2B5EF4-FFF2-40B4-BE49-F238E27FC236}">
                <a16:creationId xmlns:a16="http://schemas.microsoft.com/office/drawing/2014/main" id="{48AC0326-2D38-4C41-6D99-2D40D4F2B45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8DB610D7-C43A-4E4F-B468-EA8AB599B366}" type="slidenum">
              <a:rPr lang="en-US" altLang="en-US" sz="1100" smtClean="0">
                <a:solidFill>
                  <a:schemeClr val="bg1"/>
                </a:solidFill>
              </a:rPr>
              <a:pPr>
                <a:spcBef>
                  <a:spcPct val="0"/>
                </a:spcBef>
                <a:buClrTx/>
                <a:buFontTx/>
                <a:buNone/>
              </a:pPr>
              <a:t>24</a:t>
            </a:fld>
            <a:endParaRPr lang="en-US" altLang="en-US" sz="1100">
              <a:solidFill>
                <a:srgbClr val="383272"/>
              </a:solidFill>
            </a:endParaRPr>
          </a:p>
        </p:txBody>
      </p:sp>
      <p:sp>
        <p:nvSpPr>
          <p:cNvPr id="37893" name="Date Placeholder 4">
            <a:extLst>
              <a:ext uri="{FF2B5EF4-FFF2-40B4-BE49-F238E27FC236}">
                <a16:creationId xmlns:a16="http://schemas.microsoft.com/office/drawing/2014/main" id="{40AA24B0-9C14-3ED9-DE67-599631DFFEA3}"/>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fld id="{C0434474-815C-F243-A9FD-71E229152DC1}" type="datetime1">
              <a:rPr lang="en-US" altLang="en-US" sz="1200" smtClean="0">
                <a:solidFill>
                  <a:schemeClr val="bg1"/>
                </a:solidFill>
              </a:rPr>
              <a:pPr>
                <a:spcBef>
                  <a:spcPct val="0"/>
                </a:spcBef>
                <a:buClrTx/>
                <a:buFontTx/>
                <a:buNone/>
              </a:pPr>
              <a:t>1/19/23</a:t>
            </a:fld>
            <a:endParaRPr lang="en-US" altLang="en-US" sz="1200">
              <a:solidFill>
                <a:schemeClr val="bg1"/>
              </a:solidFill>
            </a:endParaRPr>
          </a:p>
        </p:txBody>
      </p:sp>
      <p:pic>
        <p:nvPicPr>
          <p:cNvPr id="37894" name="Picture 16">
            <a:extLst>
              <a:ext uri="{FF2B5EF4-FFF2-40B4-BE49-F238E27FC236}">
                <a16:creationId xmlns:a16="http://schemas.microsoft.com/office/drawing/2014/main" id="{33280016-495A-7547-D8B4-1F165B8AA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87575"/>
            <a:ext cx="17526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Picture 17">
            <a:extLst>
              <a:ext uri="{FF2B5EF4-FFF2-40B4-BE49-F238E27FC236}">
                <a16:creationId xmlns:a16="http://schemas.microsoft.com/office/drawing/2014/main" id="{95A347FB-13ED-EF5D-2F07-0AB37EDBA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3825" y="2159000"/>
            <a:ext cx="46767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18">
            <a:extLst>
              <a:ext uri="{FF2B5EF4-FFF2-40B4-BE49-F238E27FC236}">
                <a16:creationId xmlns:a16="http://schemas.microsoft.com/office/drawing/2014/main" id="{16D06C74-5549-410A-4609-CE14B831B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3700463"/>
            <a:ext cx="3449638"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9EDE5FFA-AD1A-B1EA-BDA9-C397E32AC361}"/>
              </a:ext>
            </a:extLst>
          </p:cNvPr>
          <p:cNvSpPr txBox="1"/>
          <p:nvPr/>
        </p:nvSpPr>
        <p:spPr>
          <a:xfrm>
            <a:off x="5467516" y="6559406"/>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6A1A604A-8B28-C15E-3FEB-FAA513990650}"/>
              </a:ext>
            </a:extLst>
          </p:cNvPr>
          <p:cNvSpPr>
            <a:spLocks noGrp="1" noChangeArrowheads="1"/>
          </p:cNvSpPr>
          <p:nvPr>
            <p:ph type="title"/>
          </p:nvPr>
        </p:nvSpPr>
        <p:spPr/>
        <p:txBody>
          <a:bodyPr/>
          <a:lstStyle/>
          <a:p>
            <a:pPr algn="ctr"/>
            <a:r>
              <a:rPr lang="en-US" altLang="en-US"/>
              <a:t>PI Certification …</a:t>
            </a:r>
          </a:p>
        </p:txBody>
      </p:sp>
      <p:sp>
        <p:nvSpPr>
          <p:cNvPr id="38915" name="Content Placeholder 2">
            <a:extLst>
              <a:ext uri="{FF2B5EF4-FFF2-40B4-BE49-F238E27FC236}">
                <a16:creationId xmlns:a16="http://schemas.microsoft.com/office/drawing/2014/main" id="{C2992A26-8ED2-7E47-E679-88BD970E8C1D}"/>
              </a:ext>
            </a:extLst>
          </p:cNvPr>
          <p:cNvSpPr>
            <a:spLocks noGrp="1" noChangeArrowheads="1"/>
          </p:cNvSpPr>
          <p:nvPr>
            <p:ph idx="1"/>
          </p:nvPr>
        </p:nvSpPr>
        <p:spPr>
          <a:xfrm>
            <a:off x="685800" y="1981200"/>
            <a:ext cx="7924800" cy="3657600"/>
          </a:xfrm>
        </p:spPr>
        <p:txBody>
          <a:bodyPr/>
          <a:lstStyle/>
          <a:p>
            <a:pPr marL="0" indent="0">
              <a:buFontTx/>
              <a:buNone/>
            </a:pPr>
            <a:r>
              <a:rPr lang="en-US" altLang="en-US" sz="1600"/>
              <a:t>5.</a:t>
            </a:r>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endParaRPr lang="en-US" altLang="en-US" sz="1600"/>
          </a:p>
          <a:p>
            <a:pPr marL="0" indent="0">
              <a:buFontTx/>
              <a:buNone/>
            </a:pPr>
            <a:r>
              <a:rPr lang="en-US" altLang="en-US" sz="1600"/>
              <a:t>6. Another page will appear with a comment box underneath and a </a:t>
            </a:r>
            <a:r>
              <a:rPr lang="en-US" altLang="en-US" sz="1600" b="1"/>
              <a:t>Submit Certification </a:t>
            </a:r>
            <a:r>
              <a:rPr lang="en-US" altLang="en-US" sz="1600"/>
              <a:t>tab below it. Enter comments (required). </a:t>
            </a:r>
            <a:r>
              <a:rPr lang="en-US" altLang="en-US" sz="1600">
                <a:solidFill>
                  <a:schemeClr val="tx1"/>
                </a:solidFill>
              </a:rPr>
              <a:t>These will be visible to the Research Team, proposal reviewers, and the Central Admin Office.</a:t>
            </a:r>
          </a:p>
          <a:p>
            <a:pPr marL="0" indent="0">
              <a:buFontTx/>
              <a:buNone/>
            </a:pPr>
            <a:endParaRPr lang="en-US" altLang="en-US" sz="1600">
              <a:solidFill>
                <a:schemeClr val="tx1"/>
              </a:solidFill>
            </a:endParaRPr>
          </a:p>
          <a:p>
            <a:pPr marL="0" indent="0">
              <a:buFontTx/>
              <a:buNone/>
            </a:pPr>
            <a:r>
              <a:rPr lang="en-US" altLang="en-US" sz="1600">
                <a:solidFill>
                  <a:schemeClr val="tx1"/>
                </a:solidFill>
              </a:rPr>
              <a:t>Note: For an MPI application, only the Contact PI needs to certify the application.</a:t>
            </a:r>
            <a:endParaRPr lang="en-US" altLang="en-US" sz="1600"/>
          </a:p>
          <a:p>
            <a:pPr marL="0" indent="0">
              <a:buFontTx/>
              <a:buNone/>
            </a:pPr>
            <a:r>
              <a:rPr lang="en-US" altLang="en-US" sz="1600"/>
              <a:t> </a:t>
            </a:r>
          </a:p>
        </p:txBody>
      </p:sp>
      <p:sp>
        <p:nvSpPr>
          <p:cNvPr id="38916" name="Slide Number Placeholder 3">
            <a:extLst>
              <a:ext uri="{FF2B5EF4-FFF2-40B4-BE49-F238E27FC236}">
                <a16:creationId xmlns:a16="http://schemas.microsoft.com/office/drawing/2014/main" id="{0A7059C9-854D-D3DA-0BC2-7CB0D0546F9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FAD7C9E1-CE4E-3748-8B9B-5A5BAA9DDA15}" type="slidenum">
              <a:rPr lang="en-US" altLang="en-US" sz="1100" smtClean="0">
                <a:solidFill>
                  <a:schemeClr val="bg1"/>
                </a:solidFill>
              </a:rPr>
              <a:pPr>
                <a:spcBef>
                  <a:spcPct val="0"/>
                </a:spcBef>
                <a:buClrTx/>
                <a:buFontTx/>
                <a:buNone/>
              </a:pPr>
              <a:t>25</a:t>
            </a:fld>
            <a:endParaRPr lang="en-US" altLang="en-US" sz="1100">
              <a:solidFill>
                <a:srgbClr val="383272"/>
              </a:solidFill>
            </a:endParaRPr>
          </a:p>
        </p:txBody>
      </p:sp>
      <p:sp>
        <p:nvSpPr>
          <p:cNvPr id="38917" name="Date Placeholder 4">
            <a:extLst>
              <a:ext uri="{FF2B5EF4-FFF2-40B4-BE49-F238E27FC236}">
                <a16:creationId xmlns:a16="http://schemas.microsoft.com/office/drawing/2014/main" id="{EE173002-6B75-A67D-D74B-0D8D5C7828D3}"/>
              </a:ext>
            </a:extLst>
          </p:cNvPr>
          <p:cNvSpPr>
            <a:spLocks noGrp="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fld id="{4ED00933-01C2-8B46-8634-621726D6A91C}" type="datetime1">
              <a:rPr lang="en-US" altLang="en-US" sz="1200" smtClean="0">
                <a:solidFill>
                  <a:schemeClr val="bg1"/>
                </a:solidFill>
              </a:rPr>
              <a:pPr>
                <a:spcBef>
                  <a:spcPct val="0"/>
                </a:spcBef>
                <a:buClrTx/>
                <a:buFontTx/>
                <a:buNone/>
              </a:pPr>
              <a:t>1/19/23</a:t>
            </a:fld>
            <a:endParaRPr lang="en-US" altLang="en-US" sz="1200">
              <a:solidFill>
                <a:schemeClr val="bg1"/>
              </a:solidFill>
            </a:endParaRPr>
          </a:p>
        </p:txBody>
      </p:sp>
      <p:pic>
        <p:nvPicPr>
          <p:cNvPr id="38918" name="Content Placeholder 5">
            <a:extLst>
              <a:ext uri="{FF2B5EF4-FFF2-40B4-BE49-F238E27FC236}">
                <a16:creationId xmlns:a16="http://schemas.microsoft.com/office/drawing/2014/main" id="{CA2217B7-E17B-BFFD-89E0-E6A3BC83BE95}"/>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95488"/>
            <a:ext cx="2895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D0A009-157C-8E9B-D730-A9AE80BA882E}"/>
              </a:ext>
            </a:extLst>
          </p:cNvPr>
          <p:cNvSpPr txBox="1"/>
          <p:nvPr/>
        </p:nvSpPr>
        <p:spPr>
          <a:xfrm>
            <a:off x="5410200"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5519BBB0-808A-CADC-1654-95EBC48CB9DA}"/>
              </a:ext>
            </a:extLst>
          </p:cNvPr>
          <p:cNvSpPr>
            <a:spLocks noGrp="1" noChangeArrowheads="1"/>
          </p:cNvSpPr>
          <p:nvPr>
            <p:ph type="title"/>
          </p:nvPr>
        </p:nvSpPr>
        <p:spPr/>
        <p:txBody>
          <a:bodyPr/>
          <a:lstStyle/>
          <a:p>
            <a:pPr algn="ctr"/>
            <a:r>
              <a:rPr lang="en-US" altLang="en-US"/>
              <a:t>PI Certification…</a:t>
            </a:r>
          </a:p>
        </p:txBody>
      </p:sp>
      <p:sp>
        <p:nvSpPr>
          <p:cNvPr id="39939" name="TextBox 5">
            <a:extLst>
              <a:ext uri="{FF2B5EF4-FFF2-40B4-BE49-F238E27FC236}">
                <a16:creationId xmlns:a16="http://schemas.microsoft.com/office/drawing/2014/main" id="{B77EAEEF-AD6A-541C-9815-7F228634CC05}"/>
              </a:ext>
            </a:extLst>
          </p:cNvPr>
          <p:cNvSpPr txBox="1">
            <a:spLocks noChangeArrowheads="1"/>
          </p:cNvSpPr>
          <p:nvPr/>
        </p:nvSpPr>
        <p:spPr bwMode="auto">
          <a:xfrm>
            <a:off x="301625" y="1905000"/>
            <a:ext cx="8509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b="1">
                <a:solidFill>
                  <a:srgbClr val="0070C0"/>
                </a:solidFill>
              </a:rPr>
              <a:t>Step 7</a:t>
            </a:r>
            <a:r>
              <a:rPr lang="en-US" altLang="en-US" sz="1400">
                <a:solidFill>
                  <a:schemeClr val="tx1"/>
                </a:solidFill>
              </a:rPr>
              <a:t>. Click </a:t>
            </a:r>
            <a:r>
              <a:rPr lang="en-US" altLang="en-US" sz="1400" b="1">
                <a:solidFill>
                  <a:schemeClr val="tx1"/>
                </a:solidFill>
              </a:rPr>
              <a:t>Submit Certification</a:t>
            </a:r>
            <a:r>
              <a:rPr lang="en-US" altLang="en-US" sz="1400">
                <a:solidFill>
                  <a:schemeClr val="tx1"/>
                </a:solidFill>
              </a:rPr>
              <a:t> to acknowledge the certification statement.</a:t>
            </a:r>
            <a:endParaRPr lang="en-US" altLang="en-US" sz="1800">
              <a:solidFill>
                <a:schemeClr val="tx1"/>
              </a:solidFill>
            </a:endParaRPr>
          </a:p>
        </p:txBody>
      </p:sp>
      <p:pic>
        <p:nvPicPr>
          <p:cNvPr id="39940" name="Picture 1" descr="image002">
            <a:extLst>
              <a:ext uri="{FF2B5EF4-FFF2-40B4-BE49-F238E27FC236}">
                <a16:creationId xmlns:a16="http://schemas.microsoft.com/office/drawing/2014/main" id="{325D8C22-94F7-AE21-6437-835CB352AE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3359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Down Arrow 6">
            <a:extLst>
              <a:ext uri="{FF2B5EF4-FFF2-40B4-BE49-F238E27FC236}">
                <a16:creationId xmlns:a16="http://schemas.microsoft.com/office/drawing/2014/main" id="{312183E7-75D3-776D-9A9B-6B9C9A7D0E05}"/>
              </a:ext>
            </a:extLst>
          </p:cNvPr>
          <p:cNvSpPr>
            <a:spLocks noChangeArrowheads="1"/>
          </p:cNvSpPr>
          <p:nvPr/>
        </p:nvSpPr>
        <p:spPr bwMode="auto">
          <a:xfrm>
            <a:off x="4035425" y="5057775"/>
            <a:ext cx="520700" cy="376238"/>
          </a:xfrm>
          <a:prstGeom prst="downArrow">
            <a:avLst>
              <a:gd name="adj1" fmla="val 50000"/>
              <a:gd name="adj2" fmla="val 50000"/>
            </a:avLst>
          </a:prstGeom>
          <a:solidFill>
            <a:schemeClr val="accent1"/>
          </a:solidFill>
          <a:ln w="9525" algn="ctr">
            <a:solidFill>
              <a:schemeClr val="tx1"/>
            </a:solidFill>
            <a:round/>
            <a:headEnd/>
            <a:tailEnd/>
          </a:ln>
        </p:spPr>
        <p:txBody>
          <a:bodyPr lIns="68580" tIns="34290" rIns="68580" bIns="34290"/>
          <a:lstStyle>
            <a:lvl1pPr defTabSz="685800">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defTabSz="68580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defTabSz="6858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defTabSz="6858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defTabSz="6858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defTabSz="6858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defTabSz="6858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defTabSz="6858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defTabSz="6858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US" altLang="en-US" sz="1800">
              <a:solidFill>
                <a:schemeClr val="tx1"/>
              </a:solidFill>
            </a:endParaRPr>
          </a:p>
        </p:txBody>
      </p:sp>
      <p:sp>
        <p:nvSpPr>
          <p:cNvPr id="2" name="TextBox 1">
            <a:extLst>
              <a:ext uri="{FF2B5EF4-FFF2-40B4-BE49-F238E27FC236}">
                <a16:creationId xmlns:a16="http://schemas.microsoft.com/office/drawing/2014/main" id="{449B66FE-6DB3-98B7-A5AE-842D9E6AF870}"/>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D424E6F4-4224-02E4-A7E3-A16370C18962}"/>
              </a:ext>
            </a:extLst>
          </p:cNvPr>
          <p:cNvSpPr>
            <a:spLocks noGrp="1" noChangeArrowheads="1"/>
          </p:cNvSpPr>
          <p:nvPr>
            <p:ph type="title"/>
          </p:nvPr>
        </p:nvSpPr>
        <p:spPr/>
        <p:txBody>
          <a:bodyPr/>
          <a:lstStyle/>
          <a:p>
            <a:pPr algn="ctr"/>
            <a:r>
              <a:rPr lang="en-US" altLang="en-US"/>
              <a:t>Submitting to the Sponsor</a:t>
            </a:r>
          </a:p>
        </p:txBody>
      </p:sp>
      <p:sp>
        <p:nvSpPr>
          <p:cNvPr id="40963" name="Slide Number Placeholder 3">
            <a:extLst>
              <a:ext uri="{FF2B5EF4-FFF2-40B4-BE49-F238E27FC236}">
                <a16:creationId xmlns:a16="http://schemas.microsoft.com/office/drawing/2014/main" id="{12E704EC-2335-D5F6-DBA0-9FC2E8DA91F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A7EE5ABD-63A8-4948-857E-795FC5CEA5E9}" type="slidenum">
              <a:rPr lang="en-US" altLang="en-US" sz="1100" smtClean="0">
                <a:solidFill>
                  <a:schemeClr val="bg1"/>
                </a:solidFill>
              </a:rPr>
              <a:pPr>
                <a:spcBef>
                  <a:spcPct val="0"/>
                </a:spcBef>
                <a:buClrTx/>
                <a:buFontTx/>
                <a:buNone/>
              </a:pPr>
              <a:t>27</a:t>
            </a:fld>
            <a:endParaRPr lang="en-US" altLang="en-US" sz="1100">
              <a:solidFill>
                <a:srgbClr val="383272"/>
              </a:solidFill>
            </a:endParaRPr>
          </a:p>
        </p:txBody>
      </p:sp>
      <p:sp>
        <p:nvSpPr>
          <p:cNvPr id="40964" name="Content Placeholder 2">
            <a:extLst>
              <a:ext uri="{FF2B5EF4-FFF2-40B4-BE49-F238E27FC236}">
                <a16:creationId xmlns:a16="http://schemas.microsoft.com/office/drawing/2014/main" id="{CDF4C333-FA20-9C28-3117-1F4E2A54BF86}"/>
              </a:ext>
            </a:extLst>
          </p:cNvPr>
          <p:cNvSpPr>
            <a:spLocks noGrp="1" noChangeArrowheads="1"/>
          </p:cNvSpPr>
          <p:nvPr>
            <p:ph idx="1"/>
          </p:nvPr>
        </p:nvSpPr>
        <p:spPr>
          <a:xfrm>
            <a:off x="685800" y="1828800"/>
            <a:ext cx="7924800" cy="4114800"/>
          </a:xfrm>
        </p:spPr>
        <p:txBody>
          <a:bodyPr/>
          <a:lstStyle/>
          <a:p>
            <a:r>
              <a:rPr lang="en-US" altLang="en-US" sz="2000"/>
              <a:t>Log in to Cayuse 424;</a:t>
            </a:r>
          </a:p>
          <a:p>
            <a:r>
              <a:rPr lang="en-US" altLang="en-US" sz="2000"/>
              <a:t>Find the application;</a:t>
            </a:r>
          </a:p>
          <a:p>
            <a:r>
              <a:rPr lang="en-US" altLang="en-US" sz="2000"/>
              <a:t>Click on Electronic Submission on Proposal Management (at the bottom of the left panel);</a:t>
            </a:r>
          </a:p>
          <a:p>
            <a:r>
              <a:rPr lang="en-US" altLang="en-US" sz="2000"/>
              <a:t>A new page appears;</a:t>
            </a:r>
          </a:p>
          <a:p>
            <a:r>
              <a:rPr lang="en-US" altLang="en-US" sz="2000"/>
              <a:t>Check off the button “Submit to Grants.gov after validation;”</a:t>
            </a:r>
          </a:p>
          <a:p>
            <a:r>
              <a:rPr lang="en-US" altLang="en-US" sz="2000"/>
              <a:t>Click validate and a new page appears;</a:t>
            </a:r>
          </a:p>
          <a:p>
            <a:r>
              <a:rPr lang="en-US" altLang="en-US" sz="2000"/>
              <a:t>Click the Submit button;</a:t>
            </a:r>
          </a:p>
          <a:p>
            <a:r>
              <a:rPr lang="en-US" altLang="en-US" sz="2000"/>
              <a:t>You may not have permission to submit if you see these buttons are greyed out – contact either Regina or Ray;</a:t>
            </a:r>
          </a:p>
          <a:p>
            <a:r>
              <a:rPr lang="en-US" altLang="en-US" sz="2000"/>
              <a:t>Other grants need to be submitted using their portals.</a:t>
            </a:r>
          </a:p>
          <a:p>
            <a:endParaRPr lang="en-US" altLang="en-US"/>
          </a:p>
        </p:txBody>
      </p:sp>
      <p:sp>
        <p:nvSpPr>
          <p:cNvPr id="2" name="TextBox 1">
            <a:extLst>
              <a:ext uri="{FF2B5EF4-FFF2-40B4-BE49-F238E27FC236}">
                <a16:creationId xmlns:a16="http://schemas.microsoft.com/office/drawing/2014/main" id="{A571C839-23CE-EC84-943F-5F79AB848634}"/>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DF02AC7-9DB3-59C6-704A-3EB77DB0BB43}"/>
              </a:ext>
            </a:extLst>
          </p:cNvPr>
          <p:cNvSpPr>
            <a:spLocks noGrp="1" noChangeArrowheads="1"/>
          </p:cNvSpPr>
          <p:nvPr>
            <p:ph type="title"/>
          </p:nvPr>
        </p:nvSpPr>
        <p:spPr/>
        <p:txBody>
          <a:bodyPr/>
          <a:lstStyle/>
          <a:p>
            <a:pPr algn="ctr"/>
            <a:r>
              <a:rPr lang="en-US" altLang="en-US"/>
              <a:t>Submitting to the Sponsor…</a:t>
            </a:r>
          </a:p>
        </p:txBody>
      </p:sp>
      <p:sp>
        <p:nvSpPr>
          <p:cNvPr id="41987" name="Slide Number Placeholder 3">
            <a:extLst>
              <a:ext uri="{FF2B5EF4-FFF2-40B4-BE49-F238E27FC236}">
                <a16:creationId xmlns:a16="http://schemas.microsoft.com/office/drawing/2014/main" id="{0E053AAC-9801-DD89-6698-6D42F32CC60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4438536A-91F6-8543-8975-25BF9C9DE214}" type="slidenum">
              <a:rPr lang="en-US" altLang="en-US" sz="1100" smtClean="0">
                <a:solidFill>
                  <a:schemeClr val="bg1"/>
                </a:solidFill>
              </a:rPr>
              <a:pPr>
                <a:spcBef>
                  <a:spcPct val="0"/>
                </a:spcBef>
                <a:buClrTx/>
                <a:buFontTx/>
                <a:buNone/>
              </a:pPr>
              <a:t>28</a:t>
            </a:fld>
            <a:endParaRPr lang="en-US" altLang="en-US" sz="1100">
              <a:solidFill>
                <a:srgbClr val="383272"/>
              </a:solidFill>
            </a:endParaRPr>
          </a:p>
        </p:txBody>
      </p:sp>
      <p:pic>
        <p:nvPicPr>
          <p:cNvPr id="41988" name="Content Placeholder 4">
            <a:extLst>
              <a:ext uri="{FF2B5EF4-FFF2-40B4-BE49-F238E27FC236}">
                <a16:creationId xmlns:a16="http://schemas.microsoft.com/office/drawing/2014/main" id="{EAC7484C-334A-0D4E-CB83-4501B25C6875}"/>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752600"/>
            <a:ext cx="8153400" cy="4648200"/>
          </a:xfrm>
        </p:spPr>
      </p:pic>
      <p:sp>
        <p:nvSpPr>
          <p:cNvPr id="2" name="TextBox 1">
            <a:extLst>
              <a:ext uri="{FF2B5EF4-FFF2-40B4-BE49-F238E27FC236}">
                <a16:creationId xmlns:a16="http://schemas.microsoft.com/office/drawing/2014/main" id="{81F10D9E-E893-95D1-C52B-C67B035C39C2}"/>
              </a:ext>
            </a:extLst>
          </p:cNvPr>
          <p:cNvSpPr txBox="1"/>
          <p:nvPr/>
        </p:nvSpPr>
        <p:spPr>
          <a:xfrm>
            <a:off x="6359241" y="6553200"/>
            <a:ext cx="1946559"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2E38F100-1824-3C2A-6CC3-FB152D0A24F2}"/>
              </a:ext>
            </a:extLst>
          </p:cNvPr>
          <p:cNvSpPr>
            <a:spLocks noGrp="1" noChangeArrowheads="1"/>
          </p:cNvSpPr>
          <p:nvPr>
            <p:ph type="title"/>
          </p:nvPr>
        </p:nvSpPr>
        <p:spPr/>
        <p:txBody>
          <a:bodyPr/>
          <a:lstStyle/>
          <a:p>
            <a:pPr algn="ctr"/>
            <a:r>
              <a:rPr lang="en-US" altLang="en-US" sz="3200" dirty="0"/>
              <a:t>Updates and Reminders…</a:t>
            </a:r>
          </a:p>
        </p:txBody>
      </p:sp>
      <p:sp>
        <p:nvSpPr>
          <p:cNvPr id="14339" name="Content Placeholder 2">
            <a:extLst>
              <a:ext uri="{FF2B5EF4-FFF2-40B4-BE49-F238E27FC236}">
                <a16:creationId xmlns:a16="http://schemas.microsoft.com/office/drawing/2014/main" id="{CA73E32D-6A96-4D6F-46CA-BAB3F27C2DD7}"/>
              </a:ext>
            </a:extLst>
          </p:cNvPr>
          <p:cNvSpPr>
            <a:spLocks noGrp="1" noChangeArrowheads="1"/>
          </p:cNvSpPr>
          <p:nvPr>
            <p:ph idx="1"/>
          </p:nvPr>
        </p:nvSpPr>
        <p:spPr>
          <a:xfrm>
            <a:off x="457200" y="1981200"/>
            <a:ext cx="8208963" cy="3733800"/>
          </a:xfrm>
        </p:spPr>
        <p:txBody>
          <a:bodyPr/>
          <a:lstStyle/>
          <a:p>
            <a:pPr marL="0" indent="0">
              <a:buFontTx/>
              <a:buNone/>
              <a:defRPr/>
            </a:pPr>
            <a:endParaRPr lang="en-US" altLang="en-US" sz="1800" dirty="0">
              <a:cs typeface="Times New Roman" panose="02020603050405020304" pitchFamily="18" charset="0"/>
            </a:endParaRPr>
          </a:p>
          <a:p>
            <a:pPr>
              <a:buFont typeface="Wingdings" panose="05000000000000000000" pitchFamily="2" charset="2"/>
              <a:buChar char="q"/>
              <a:defRPr/>
            </a:pPr>
            <a:r>
              <a:rPr lang="en-US" altLang="en-US" sz="1800" dirty="0"/>
              <a:t>New Other Support and Bio-sketch formats is now mandatory. We have made many presentations on this. </a:t>
            </a:r>
            <a:r>
              <a:rPr lang="en-US" altLang="en-US" sz="1800" dirty="0">
                <a:hlinkClick r:id="rId2"/>
              </a:rPr>
              <a:t>https://grants.nih.gov/grants/guide/notice-files/NOT-OD-21-073.html</a:t>
            </a:r>
            <a:r>
              <a:rPr lang="en-US" altLang="en-US" sz="1800" dirty="0"/>
              <a:t>;</a:t>
            </a:r>
          </a:p>
          <a:p>
            <a:pPr>
              <a:buFont typeface="Wingdings" panose="05000000000000000000" pitchFamily="2" charset="2"/>
              <a:buChar char="q"/>
              <a:defRPr/>
            </a:pPr>
            <a:endParaRPr lang="en-US" altLang="en-US" sz="1800" dirty="0"/>
          </a:p>
          <a:p>
            <a:pPr>
              <a:buFont typeface="Wingdings" panose="05000000000000000000" pitchFamily="2" charset="2"/>
              <a:buChar char="q"/>
              <a:defRPr/>
            </a:pPr>
            <a:r>
              <a:rPr lang="en-US" altLang="en-US" sz="1800" dirty="0"/>
              <a:t>NIH, AHRQ, and FDA require all Senior/Key Persons to have an eRA Commons username (Commons ID). </a:t>
            </a:r>
            <a:r>
              <a:rPr lang="en-US" altLang="en-US" sz="1800" u="sng" dirty="0">
                <a:hlinkClick r:id="rId3"/>
              </a:rPr>
              <a:t>https://grants.nih.gov/grants/guide/notice-files/NOT-OD-21-109.html</a:t>
            </a:r>
            <a:r>
              <a:rPr lang="en-US" altLang="en-US" sz="1800" u="sng" dirty="0"/>
              <a:t>;</a:t>
            </a:r>
          </a:p>
        </p:txBody>
      </p:sp>
      <p:sp>
        <p:nvSpPr>
          <p:cNvPr id="14340" name="Slide Number Placeholder 3">
            <a:extLst>
              <a:ext uri="{FF2B5EF4-FFF2-40B4-BE49-F238E27FC236}">
                <a16:creationId xmlns:a16="http://schemas.microsoft.com/office/drawing/2014/main" id="{2E48ACF0-4727-F11A-FC6F-0472F5E1CFC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59B761F4-14C9-1E44-99A1-84B328B71722}" type="slidenum">
              <a:rPr lang="en-US" altLang="en-US" sz="1100" smtClean="0">
                <a:solidFill>
                  <a:schemeClr val="bg1"/>
                </a:solidFill>
              </a:rPr>
              <a:pPr>
                <a:spcBef>
                  <a:spcPct val="0"/>
                </a:spcBef>
                <a:buClrTx/>
                <a:buFontTx/>
                <a:buNone/>
              </a:pPr>
              <a:t>2</a:t>
            </a:fld>
            <a:endParaRPr lang="en-US" altLang="en-US" sz="1100">
              <a:solidFill>
                <a:srgbClr val="383272"/>
              </a:solidFill>
            </a:endParaRPr>
          </a:p>
        </p:txBody>
      </p:sp>
      <p:sp>
        <p:nvSpPr>
          <p:cNvPr id="2" name="TextBox 1">
            <a:extLst>
              <a:ext uri="{FF2B5EF4-FFF2-40B4-BE49-F238E27FC236}">
                <a16:creationId xmlns:a16="http://schemas.microsoft.com/office/drawing/2014/main" id="{08E49584-1704-4A24-1A07-256962EBD062}"/>
              </a:ext>
            </a:extLst>
          </p:cNvPr>
          <p:cNvSpPr txBox="1"/>
          <p:nvPr/>
        </p:nvSpPr>
        <p:spPr>
          <a:xfrm>
            <a:off x="64819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AF2FD369-DB2A-FBCC-470C-2D1BB1914036}"/>
              </a:ext>
            </a:extLst>
          </p:cNvPr>
          <p:cNvSpPr>
            <a:spLocks noGrp="1" noChangeArrowheads="1"/>
          </p:cNvSpPr>
          <p:nvPr>
            <p:ph type="title"/>
          </p:nvPr>
        </p:nvSpPr>
        <p:spPr/>
        <p:txBody>
          <a:bodyPr/>
          <a:lstStyle/>
          <a:p>
            <a:pPr algn="ctr"/>
            <a:r>
              <a:rPr lang="en-US" altLang="en-US"/>
              <a:t>Submitting to the Sponsor…</a:t>
            </a:r>
          </a:p>
        </p:txBody>
      </p:sp>
      <p:pic>
        <p:nvPicPr>
          <p:cNvPr id="43011" name="Content Placeholder 4">
            <a:extLst>
              <a:ext uri="{FF2B5EF4-FFF2-40B4-BE49-F238E27FC236}">
                <a16:creationId xmlns:a16="http://schemas.microsoft.com/office/drawing/2014/main" id="{463A7D89-D215-D6F7-A724-A350F8558AD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981200"/>
            <a:ext cx="8153400" cy="4419600"/>
          </a:xfrm>
        </p:spPr>
      </p:pic>
      <p:sp>
        <p:nvSpPr>
          <p:cNvPr id="43012" name="Slide Number Placeholder 3">
            <a:extLst>
              <a:ext uri="{FF2B5EF4-FFF2-40B4-BE49-F238E27FC236}">
                <a16:creationId xmlns:a16="http://schemas.microsoft.com/office/drawing/2014/main" id="{7D0AD0D8-5356-CC30-4CDC-05CC39D50F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CB586FE8-CA8C-AF43-A3D4-BDFC5F7EB58D}" type="slidenum">
              <a:rPr lang="en-US" altLang="en-US" sz="1100" smtClean="0">
                <a:solidFill>
                  <a:schemeClr val="bg1"/>
                </a:solidFill>
              </a:rPr>
              <a:pPr>
                <a:spcBef>
                  <a:spcPct val="0"/>
                </a:spcBef>
                <a:buClrTx/>
                <a:buFontTx/>
                <a:buNone/>
              </a:pPr>
              <a:t>29</a:t>
            </a:fld>
            <a:endParaRPr lang="en-US" altLang="en-US" sz="1100">
              <a:solidFill>
                <a:srgbClr val="383272"/>
              </a:solidFill>
            </a:endParaRPr>
          </a:p>
        </p:txBody>
      </p:sp>
      <p:sp>
        <p:nvSpPr>
          <p:cNvPr id="2" name="TextBox 1">
            <a:extLst>
              <a:ext uri="{FF2B5EF4-FFF2-40B4-BE49-F238E27FC236}">
                <a16:creationId xmlns:a16="http://schemas.microsoft.com/office/drawing/2014/main" id="{5D4763BA-E0EA-5CA6-6C20-F0736B45A142}"/>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995559EA-F50B-8D7B-3E50-EE1251570EBB}"/>
              </a:ext>
            </a:extLst>
          </p:cNvPr>
          <p:cNvSpPr>
            <a:spLocks noGrp="1" noChangeArrowheads="1"/>
          </p:cNvSpPr>
          <p:nvPr>
            <p:ph type="title"/>
          </p:nvPr>
        </p:nvSpPr>
        <p:spPr/>
        <p:txBody>
          <a:bodyPr/>
          <a:lstStyle/>
          <a:p>
            <a:pPr algn="ctr"/>
            <a:r>
              <a:rPr lang="en-US" altLang="en-US"/>
              <a:t>Other Pre- or Post-Award Submissions (OPAS)</a:t>
            </a:r>
          </a:p>
        </p:txBody>
      </p:sp>
      <p:graphicFrame>
        <p:nvGraphicFramePr>
          <p:cNvPr id="7" name="Table 6">
            <a:extLst>
              <a:ext uri="{FF2B5EF4-FFF2-40B4-BE49-F238E27FC236}">
                <a16:creationId xmlns:a16="http://schemas.microsoft.com/office/drawing/2014/main" id="{2FFB6D58-67E3-DCDB-7F1F-4100E6B708A2}"/>
              </a:ext>
            </a:extLst>
          </p:cNvPr>
          <p:cNvGraphicFramePr>
            <a:graphicFrameLocks noGrp="1"/>
          </p:cNvGraphicFramePr>
          <p:nvPr>
            <p:extLst>
              <p:ext uri="{D42A27DB-BD31-4B8C-83A1-F6EECF244321}">
                <p14:modId xmlns:p14="http://schemas.microsoft.com/office/powerpoint/2010/main" val="719907244"/>
              </p:ext>
            </p:extLst>
          </p:nvPr>
        </p:nvGraphicFramePr>
        <p:xfrm>
          <a:off x="442913" y="1828800"/>
          <a:ext cx="8167687" cy="3832417"/>
        </p:xfrm>
        <a:graphic>
          <a:graphicData uri="http://schemas.openxmlformats.org/drawingml/2006/table">
            <a:tbl>
              <a:tblPr firstRow="1" firstCol="1" bandRow="1">
                <a:tableStyleId>{93296810-A885-4BE3-A3E7-6D5BEEA58F35}</a:tableStyleId>
              </a:tblPr>
              <a:tblGrid>
                <a:gridCol w="4682861">
                  <a:extLst>
                    <a:ext uri="{9D8B030D-6E8A-4147-A177-3AD203B41FA5}">
                      <a16:colId xmlns:a16="http://schemas.microsoft.com/office/drawing/2014/main" val="20000"/>
                    </a:ext>
                  </a:extLst>
                </a:gridCol>
                <a:gridCol w="3484826">
                  <a:extLst>
                    <a:ext uri="{9D8B030D-6E8A-4147-A177-3AD203B41FA5}">
                      <a16:colId xmlns:a16="http://schemas.microsoft.com/office/drawing/2014/main" val="20001"/>
                    </a:ext>
                  </a:extLst>
                </a:gridCol>
              </a:tblGrid>
              <a:tr h="310905">
                <a:tc>
                  <a:txBody>
                    <a:bodyPr/>
                    <a:lstStyle/>
                    <a:p>
                      <a:pPr marL="0" marR="0" algn="ctr">
                        <a:lnSpc>
                          <a:spcPct val="107000"/>
                        </a:lnSpc>
                        <a:spcBef>
                          <a:spcPts val="0"/>
                        </a:spcBef>
                        <a:spcAft>
                          <a:spcPts val="0"/>
                        </a:spcAft>
                      </a:pPr>
                      <a:r>
                        <a:rPr lang="en-US" sz="1600" dirty="0">
                          <a:effectLst/>
                        </a:rPr>
                        <a:t>OPAS Type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600" dirty="0">
                          <a:effectLst/>
                        </a:rPr>
                        <a:t>OGS Responsible Party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extLst>
                  <a:ext uri="{0D108BD9-81ED-4DB2-BD59-A6C34878D82A}">
                    <a16:rowId xmlns:a16="http://schemas.microsoft.com/office/drawing/2014/main" val="10000"/>
                  </a:ext>
                </a:extLst>
              </a:tr>
              <a:tr h="236473">
                <a:tc>
                  <a:txBody>
                    <a:bodyPr/>
                    <a:lstStyle/>
                    <a:p>
                      <a:pPr marL="0" marR="0" algn="ctr">
                        <a:lnSpc>
                          <a:spcPct val="107000"/>
                        </a:lnSpc>
                        <a:spcBef>
                          <a:spcPts val="0"/>
                        </a:spcBef>
                        <a:spcAft>
                          <a:spcPts val="0"/>
                        </a:spcAft>
                      </a:pPr>
                      <a:r>
                        <a:rPr lang="en-US" sz="1200" dirty="0">
                          <a:effectLst/>
                        </a:rPr>
                        <a:t>Post Submission Additional Material(s)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Regina Janicki</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1"/>
                  </a:ext>
                </a:extLst>
              </a:tr>
              <a:tr h="236473">
                <a:tc>
                  <a:txBody>
                    <a:bodyPr/>
                    <a:lstStyle/>
                    <a:p>
                      <a:pPr marL="0" marR="0" algn="ctr">
                        <a:lnSpc>
                          <a:spcPct val="107000"/>
                        </a:lnSpc>
                        <a:spcBef>
                          <a:spcPts val="0"/>
                        </a:spcBef>
                        <a:spcAft>
                          <a:spcPts val="0"/>
                        </a:spcAft>
                      </a:pPr>
                      <a:r>
                        <a:rPr lang="en-US" sz="1200" dirty="0">
                          <a:effectLst/>
                        </a:rPr>
                        <a:t>No Cost Extension (NCE)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ea typeface="Calibri" panose="020F0502020204030204" pitchFamily="34" charset="0"/>
                          <a:cs typeface="Arial" panose="020B0604020202020204" pitchFamily="34" charset="0"/>
                        </a:rPr>
                        <a:t>Indranil Basu</a:t>
                      </a:r>
                    </a:p>
                  </a:txBody>
                  <a:tcPr marL="51430" marR="51430" marT="0" marB="0"/>
                </a:tc>
                <a:extLst>
                  <a:ext uri="{0D108BD9-81ED-4DB2-BD59-A6C34878D82A}">
                    <a16:rowId xmlns:a16="http://schemas.microsoft.com/office/drawing/2014/main" val="10002"/>
                  </a:ext>
                </a:extLst>
              </a:tr>
              <a:tr h="236473">
                <a:tc>
                  <a:txBody>
                    <a:bodyPr/>
                    <a:lstStyle/>
                    <a:p>
                      <a:pPr marL="0" marR="0" algn="ctr">
                        <a:lnSpc>
                          <a:spcPct val="107000"/>
                        </a:lnSpc>
                        <a:spcBef>
                          <a:spcPts val="0"/>
                        </a:spcBef>
                        <a:spcAft>
                          <a:spcPts val="0"/>
                        </a:spcAft>
                      </a:pPr>
                      <a:r>
                        <a:rPr lang="en-US" sz="1200" dirty="0">
                          <a:effectLst/>
                        </a:rPr>
                        <a:t>Title change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Regina Janicki</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3"/>
                  </a:ext>
                </a:extLst>
              </a:tr>
              <a:tr h="236473">
                <a:tc>
                  <a:txBody>
                    <a:bodyPr/>
                    <a:lstStyle/>
                    <a:p>
                      <a:pPr marL="0" marR="0" algn="ctr">
                        <a:lnSpc>
                          <a:spcPct val="107000"/>
                        </a:lnSpc>
                        <a:spcBef>
                          <a:spcPts val="0"/>
                        </a:spcBef>
                        <a:spcAft>
                          <a:spcPts val="0"/>
                        </a:spcAft>
                      </a:pPr>
                      <a:r>
                        <a:rPr lang="en-US" sz="1200" dirty="0">
                          <a:effectLst/>
                        </a:rPr>
                        <a:t>Budget Modifications/Re-budget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Gerard McMorrow</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4"/>
                  </a:ext>
                </a:extLst>
              </a:tr>
              <a:tr h="236473">
                <a:tc>
                  <a:txBody>
                    <a:bodyPr/>
                    <a:lstStyle/>
                    <a:p>
                      <a:pPr marL="0" marR="0" algn="ctr">
                        <a:lnSpc>
                          <a:spcPct val="107000"/>
                        </a:lnSpc>
                        <a:spcBef>
                          <a:spcPts val="0"/>
                        </a:spcBef>
                        <a:spcAft>
                          <a:spcPts val="0"/>
                        </a:spcAft>
                      </a:pPr>
                      <a:r>
                        <a:rPr lang="en-US" sz="1200" dirty="0">
                          <a:effectLst/>
                        </a:rPr>
                        <a:t>Carryover request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Denise </a:t>
                      </a:r>
                      <a:r>
                        <a:rPr lang="en-US" sz="1200" dirty="0" err="1">
                          <a:effectLst/>
                          <a:latin typeface="+mn-lt"/>
                          <a:cs typeface="Arial" panose="020B0604020202020204" pitchFamily="34" charset="0"/>
                        </a:rPr>
                        <a:t>Giocondo</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5"/>
                  </a:ext>
                </a:extLst>
              </a:tr>
              <a:tr h="236473">
                <a:tc>
                  <a:txBody>
                    <a:bodyPr/>
                    <a:lstStyle/>
                    <a:p>
                      <a:pPr marL="0" marR="0" algn="ctr">
                        <a:lnSpc>
                          <a:spcPct val="107000"/>
                        </a:lnSpc>
                        <a:spcBef>
                          <a:spcPts val="0"/>
                        </a:spcBef>
                        <a:spcAft>
                          <a:spcPts val="0"/>
                        </a:spcAft>
                      </a:pPr>
                      <a:r>
                        <a:rPr lang="en-US" sz="1200" dirty="0">
                          <a:effectLst/>
                        </a:rPr>
                        <a:t>Face page – to be signed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Gerard McMorrow</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6"/>
                  </a:ext>
                </a:extLst>
              </a:tr>
              <a:tr h="236473">
                <a:tc>
                  <a:txBody>
                    <a:bodyPr/>
                    <a:lstStyle/>
                    <a:p>
                      <a:pPr marL="0" marR="0" algn="ctr">
                        <a:lnSpc>
                          <a:spcPct val="107000"/>
                        </a:lnSpc>
                        <a:spcBef>
                          <a:spcPts val="0"/>
                        </a:spcBef>
                        <a:spcAft>
                          <a:spcPts val="0"/>
                        </a:spcAft>
                      </a:pPr>
                      <a:r>
                        <a:rPr lang="en-US" sz="1200" dirty="0">
                          <a:effectLst/>
                        </a:rPr>
                        <a:t>Statement of Intent or </a:t>
                      </a:r>
                      <a:r>
                        <a:rPr lang="en-US" sz="1200" dirty="0">
                          <a:solidFill>
                            <a:schemeClr val="bg1"/>
                          </a:solidFill>
                          <a:effectLst/>
                        </a:rPr>
                        <a:t>Letter</a:t>
                      </a:r>
                      <a:r>
                        <a:rPr lang="en-US" sz="1200" baseline="0" dirty="0">
                          <a:solidFill>
                            <a:schemeClr val="bg1"/>
                          </a:solidFill>
                          <a:effectLst/>
                        </a:rPr>
                        <a:t> of Intent </a:t>
                      </a:r>
                      <a:r>
                        <a:rPr lang="en-US" sz="1200" dirty="0">
                          <a:effectLst/>
                        </a:rPr>
                        <a:t>- to be signed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Gerard McMorrow</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7"/>
                  </a:ext>
                </a:extLst>
              </a:tr>
              <a:tr h="252951">
                <a:tc>
                  <a:txBody>
                    <a:bodyPr/>
                    <a:lstStyle/>
                    <a:p>
                      <a:pPr marL="0" marR="0" algn="ctr">
                        <a:lnSpc>
                          <a:spcPct val="107000"/>
                        </a:lnSpc>
                        <a:spcBef>
                          <a:spcPts val="0"/>
                        </a:spcBef>
                        <a:spcAft>
                          <a:spcPts val="0"/>
                        </a:spcAft>
                      </a:pPr>
                      <a:r>
                        <a:rPr lang="en-US" sz="1200" dirty="0">
                          <a:effectLst/>
                        </a:rPr>
                        <a:t>Compliance Requirements – IACUC, IRB or COI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err="1">
                          <a:effectLst/>
                          <a:latin typeface="+mn-lt"/>
                          <a:cs typeface="Arial" panose="020B0604020202020204" pitchFamily="34" charset="0"/>
                        </a:rPr>
                        <a:t>Indranil</a:t>
                      </a:r>
                      <a:r>
                        <a:rPr lang="en-US" sz="1200" dirty="0">
                          <a:effectLst/>
                          <a:latin typeface="+mn-lt"/>
                          <a:cs typeface="Arial" panose="020B0604020202020204" pitchFamily="34" charset="0"/>
                        </a:rPr>
                        <a:t> </a:t>
                      </a:r>
                      <a:r>
                        <a:rPr lang="en-US" sz="1200" dirty="0" err="1">
                          <a:effectLst/>
                          <a:latin typeface="+mn-lt"/>
                          <a:cs typeface="Arial" panose="020B0604020202020204" pitchFamily="34" charset="0"/>
                        </a:rPr>
                        <a:t>Basu</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8"/>
                  </a:ext>
                </a:extLst>
              </a:tr>
              <a:tr h="236473">
                <a:tc>
                  <a:txBody>
                    <a:bodyPr/>
                    <a:lstStyle/>
                    <a:p>
                      <a:pPr marL="0" marR="0" algn="ctr">
                        <a:lnSpc>
                          <a:spcPct val="107000"/>
                        </a:lnSpc>
                        <a:spcBef>
                          <a:spcPts val="0"/>
                        </a:spcBef>
                        <a:spcAft>
                          <a:spcPts val="0"/>
                        </a:spcAft>
                      </a:pPr>
                      <a:r>
                        <a:rPr lang="en-US" sz="1200" dirty="0">
                          <a:effectLst/>
                        </a:rPr>
                        <a:t>Any other change or modification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Regina Janicki</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09"/>
                  </a:ext>
                </a:extLst>
              </a:tr>
              <a:tr h="236473">
                <a:tc>
                  <a:txBody>
                    <a:bodyPr/>
                    <a:lstStyle/>
                    <a:p>
                      <a:pPr marL="0" marR="0" algn="ctr">
                        <a:lnSpc>
                          <a:spcPct val="107000"/>
                        </a:lnSpc>
                        <a:spcBef>
                          <a:spcPts val="0"/>
                        </a:spcBef>
                        <a:spcAft>
                          <a:spcPts val="0"/>
                        </a:spcAft>
                      </a:pPr>
                      <a:r>
                        <a:rPr lang="en-US" sz="1200" dirty="0">
                          <a:effectLst/>
                        </a:rPr>
                        <a:t>Any update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Regina Janicki</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0"/>
                  </a:ext>
                </a:extLst>
              </a:tr>
              <a:tr h="245020">
                <a:tc>
                  <a:txBody>
                    <a:bodyPr/>
                    <a:lstStyle/>
                    <a:p>
                      <a:pPr marL="0" marR="0" algn="ctr">
                        <a:lnSpc>
                          <a:spcPct val="107000"/>
                        </a:lnSpc>
                        <a:spcBef>
                          <a:spcPts val="0"/>
                        </a:spcBef>
                        <a:spcAft>
                          <a:spcPts val="0"/>
                        </a:spcAft>
                      </a:pPr>
                      <a:r>
                        <a:rPr lang="en-US" sz="1200" dirty="0">
                          <a:effectLst/>
                        </a:rPr>
                        <a:t>Changing the funding opportunity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Regina Janicki</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1"/>
                  </a:ext>
                </a:extLst>
              </a:tr>
              <a:tr h="236473">
                <a:tc>
                  <a:txBody>
                    <a:bodyPr/>
                    <a:lstStyle/>
                    <a:p>
                      <a:pPr marL="0" marR="0" algn="ctr">
                        <a:lnSpc>
                          <a:spcPct val="107000"/>
                        </a:lnSpc>
                        <a:spcBef>
                          <a:spcPts val="0"/>
                        </a:spcBef>
                        <a:spcAft>
                          <a:spcPts val="0"/>
                        </a:spcAft>
                      </a:pPr>
                      <a:r>
                        <a:rPr lang="en-US" sz="1200" dirty="0">
                          <a:effectLst/>
                        </a:rPr>
                        <a:t>Withdraw an application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Regina Janicki</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2"/>
                  </a:ext>
                </a:extLst>
              </a:tr>
              <a:tr h="236473">
                <a:tc>
                  <a:txBody>
                    <a:bodyPr/>
                    <a:lstStyle/>
                    <a:p>
                      <a:pPr marL="0" marR="0" algn="ctr">
                        <a:lnSpc>
                          <a:spcPct val="107000"/>
                        </a:lnSpc>
                        <a:spcBef>
                          <a:spcPts val="0"/>
                        </a:spcBef>
                        <a:spcAft>
                          <a:spcPts val="0"/>
                        </a:spcAft>
                      </a:pPr>
                      <a:r>
                        <a:rPr lang="en-US" sz="1200" dirty="0">
                          <a:effectLst/>
                        </a:rPr>
                        <a:t>Relinquishing Statement (RS)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err="1">
                          <a:solidFill>
                            <a:schemeClr val="tx1"/>
                          </a:solidFill>
                          <a:effectLst/>
                          <a:latin typeface="+mn-lt"/>
                          <a:ea typeface="+mn-ea"/>
                          <a:cs typeface="Arial" panose="020B0604020202020204" pitchFamily="34" charset="0"/>
                        </a:rPr>
                        <a:t>Indranil</a:t>
                      </a:r>
                      <a:r>
                        <a:rPr lang="en-US" sz="1200" dirty="0">
                          <a:solidFill>
                            <a:schemeClr val="tx1"/>
                          </a:solidFill>
                          <a:effectLst/>
                          <a:latin typeface="+mn-lt"/>
                          <a:ea typeface="+mn-ea"/>
                          <a:cs typeface="Arial" panose="020B0604020202020204" pitchFamily="34" charset="0"/>
                        </a:rPr>
                        <a:t> </a:t>
                      </a:r>
                      <a:r>
                        <a:rPr lang="en-US" sz="1200" dirty="0" err="1">
                          <a:solidFill>
                            <a:schemeClr val="tx1"/>
                          </a:solidFill>
                          <a:effectLst/>
                          <a:latin typeface="+mn-lt"/>
                          <a:ea typeface="+mn-ea"/>
                          <a:cs typeface="Arial" panose="020B0604020202020204" pitchFamily="34" charset="0"/>
                        </a:rPr>
                        <a:t>Basu</a:t>
                      </a:r>
                      <a:endParaRPr lang="en-US" sz="1200" dirty="0">
                        <a:solidFill>
                          <a:schemeClr val="tx1"/>
                        </a:solidFill>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3"/>
                  </a:ext>
                </a:extLst>
              </a:tr>
              <a:tr h="0">
                <a:tc>
                  <a:txBody>
                    <a:bodyPr/>
                    <a:lstStyle/>
                    <a:p>
                      <a:pPr marL="0" marR="0" algn="ctr">
                        <a:lnSpc>
                          <a:spcPct val="107000"/>
                        </a:lnSpc>
                        <a:spcBef>
                          <a:spcPts val="0"/>
                        </a:spcBef>
                        <a:spcAft>
                          <a:spcPts val="0"/>
                        </a:spcAft>
                      </a:pPr>
                      <a:r>
                        <a:rPr lang="en-US" sz="1200" dirty="0">
                          <a:effectLst/>
                        </a:rPr>
                        <a:t>Final Invention Statement (FIS)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err="1">
                          <a:effectLst/>
                          <a:latin typeface="+mn-lt"/>
                          <a:ea typeface="Calibri" panose="020F0502020204030204" pitchFamily="34" charset="0"/>
                          <a:cs typeface="Arial" panose="020B0604020202020204" pitchFamily="34" charset="0"/>
                        </a:rPr>
                        <a:t>Indranil</a:t>
                      </a:r>
                      <a:r>
                        <a:rPr lang="en-US" sz="1200" dirty="0">
                          <a:effectLst/>
                          <a:latin typeface="+mn-lt"/>
                          <a:ea typeface="Calibri" panose="020F0502020204030204" pitchFamily="34" charset="0"/>
                          <a:cs typeface="Arial" panose="020B0604020202020204" pitchFamily="34" charset="0"/>
                        </a:rPr>
                        <a:t> </a:t>
                      </a:r>
                      <a:r>
                        <a:rPr lang="en-US" sz="1200" dirty="0" err="1">
                          <a:effectLst/>
                          <a:latin typeface="+mn-lt"/>
                          <a:ea typeface="Calibri" panose="020F0502020204030204" pitchFamily="34" charset="0"/>
                          <a:cs typeface="Arial" panose="020B0604020202020204" pitchFamily="34" charset="0"/>
                        </a:rPr>
                        <a:t>Basu</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4"/>
                  </a:ext>
                </a:extLst>
              </a:tr>
              <a:tr h="236473">
                <a:tc>
                  <a:txBody>
                    <a:bodyPr/>
                    <a:lstStyle/>
                    <a:p>
                      <a:pPr marL="0" marR="0" algn="ctr">
                        <a:lnSpc>
                          <a:spcPct val="107000"/>
                        </a:lnSpc>
                        <a:spcBef>
                          <a:spcPts val="0"/>
                        </a:spcBef>
                        <a:spcAft>
                          <a:spcPts val="0"/>
                        </a:spcAft>
                      </a:pPr>
                      <a:r>
                        <a:rPr lang="en-US" sz="1200" dirty="0">
                          <a:effectLst/>
                          <a:latin typeface="+mn-lt"/>
                          <a:ea typeface="+mn-ea"/>
                          <a:cs typeface="+mn-cs"/>
                        </a:rPr>
                        <a:t>RPPR, Interim and Final</a:t>
                      </a:r>
                      <a:r>
                        <a:rPr lang="en-US" sz="1200" baseline="0" dirty="0">
                          <a:effectLst/>
                          <a:latin typeface="+mn-lt"/>
                          <a:ea typeface="+mn-ea"/>
                          <a:cs typeface="+mn-cs"/>
                        </a:rPr>
                        <a:t> RPPR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430" marR="51430" marT="0" marB="0"/>
                </a:tc>
                <a:tc>
                  <a:txBody>
                    <a:bodyPr/>
                    <a:lstStyle/>
                    <a:p>
                      <a:pPr marL="0" marR="0" algn="ctr">
                        <a:lnSpc>
                          <a:spcPct val="107000"/>
                        </a:lnSpc>
                        <a:spcBef>
                          <a:spcPts val="0"/>
                        </a:spcBef>
                        <a:spcAft>
                          <a:spcPts val="0"/>
                        </a:spcAft>
                      </a:pPr>
                      <a:r>
                        <a:rPr lang="en-US" sz="1200" dirty="0">
                          <a:effectLst/>
                          <a:latin typeface="+mn-lt"/>
                          <a:cs typeface="Arial" panose="020B0604020202020204" pitchFamily="34" charset="0"/>
                        </a:rPr>
                        <a:t>Rose </a:t>
                      </a:r>
                      <a:r>
                        <a:rPr lang="en-US" sz="1200" dirty="0" err="1">
                          <a:effectLst/>
                          <a:latin typeface="+mn-lt"/>
                          <a:cs typeface="Arial" panose="020B0604020202020204" pitchFamily="34" charset="0"/>
                        </a:rPr>
                        <a:t>Ramunno</a:t>
                      </a:r>
                      <a:endParaRPr lang="en-US" sz="1200" dirty="0">
                        <a:effectLst/>
                        <a:latin typeface="+mn-lt"/>
                        <a:ea typeface="Calibri" panose="020F0502020204030204" pitchFamily="34" charset="0"/>
                        <a:cs typeface="Arial" panose="020B0604020202020204" pitchFamily="34" charset="0"/>
                      </a:endParaRPr>
                    </a:p>
                  </a:txBody>
                  <a:tcPr marL="51430" marR="51430" marT="0" marB="0"/>
                </a:tc>
                <a:extLst>
                  <a:ext uri="{0D108BD9-81ED-4DB2-BD59-A6C34878D82A}">
                    <a16:rowId xmlns:a16="http://schemas.microsoft.com/office/drawing/2014/main" val="10015"/>
                  </a:ext>
                </a:extLst>
              </a:tr>
            </a:tbl>
          </a:graphicData>
        </a:graphic>
      </p:graphicFrame>
      <p:sp>
        <p:nvSpPr>
          <p:cNvPr id="2" name="TextBox 1">
            <a:extLst>
              <a:ext uri="{FF2B5EF4-FFF2-40B4-BE49-F238E27FC236}">
                <a16:creationId xmlns:a16="http://schemas.microsoft.com/office/drawing/2014/main" id="{068A92C7-7F18-833D-755D-A455FBD0417B}"/>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2">
            <a:extLst>
              <a:ext uri="{FF2B5EF4-FFF2-40B4-BE49-F238E27FC236}">
                <a16:creationId xmlns:a16="http://schemas.microsoft.com/office/drawing/2014/main" id="{1D6D5748-D662-EB1B-9C9F-6688A18EECEC}"/>
              </a:ext>
            </a:extLst>
          </p:cNvPr>
          <p:cNvSpPr>
            <a:spLocks noGrp="1" noChangeArrowheads="1"/>
          </p:cNvSpPr>
          <p:nvPr>
            <p:ph type="title"/>
          </p:nvPr>
        </p:nvSpPr>
        <p:spPr/>
        <p:txBody>
          <a:bodyPr/>
          <a:lstStyle/>
          <a:p>
            <a:pPr algn="ctr"/>
            <a:r>
              <a:rPr lang="en-US" altLang="en-US"/>
              <a:t>OPAS Process</a:t>
            </a:r>
          </a:p>
        </p:txBody>
      </p:sp>
      <p:sp>
        <p:nvSpPr>
          <p:cNvPr id="46083" name="Content Placeholder 3">
            <a:extLst>
              <a:ext uri="{FF2B5EF4-FFF2-40B4-BE49-F238E27FC236}">
                <a16:creationId xmlns:a16="http://schemas.microsoft.com/office/drawing/2014/main" id="{8CA52B73-BBD1-4997-006E-F519EC09547D}"/>
              </a:ext>
            </a:extLst>
          </p:cNvPr>
          <p:cNvSpPr>
            <a:spLocks noGrp="1" noChangeArrowheads="1"/>
          </p:cNvSpPr>
          <p:nvPr>
            <p:ph idx="1"/>
          </p:nvPr>
        </p:nvSpPr>
        <p:spPr>
          <a:xfrm>
            <a:off x="685800" y="1828800"/>
            <a:ext cx="7924800" cy="4114800"/>
          </a:xfrm>
        </p:spPr>
        <p:txBody>
          <a:bodyPr/>
          <a:lstStyle/>
          <a:p>
            <a:r>
              <a:rPr lang="en-US" altLang="en-US" sz="1600" dirty="0"/>
              <a:t>OPAS Procedure - The OPAS routing procedure does not take place within new Cayuse.</a:t>
            </a:r>
          </a:p>
          <a:p>
            <a:r>
              <a:rPr lang="en-US" altLang="en-US" sz="1600" dirty="0"/>
              <a:t>Draft document(s) should be uploaded to the SP Proposal. Choose document type = OPAS. Please title the document using OPAS Types listed above. If there isn’t an SP record, please see Legacy-OPAS instructions below. </a:t>
            </a:r>
          </a:p>
          <a:p>
            <a:r>
              <a:rPr lang="en-US" altLang="en-US" sz="1600" dirty="0"/>
              <a:t>Emails OGS with the subject “OPAS-20-XXXX [Proposal #]-Proposal Type [from the list above]-Sponsor due date.</a:t>
            </a:r>
          </a:p>
          <a:p>
            <a:pPr lvl="1"/>
            <a:r>
              <a:rPr lang="en-US" altLang="en-US" sz="1600" dirty="0"/>
              <a:t>The email body should include the following:</a:t>
            </a:r>
          </a:p>
          <a:p>
            <a:pPr lvl="2"/>
            <a:r>
              <a:rPr lang="en-US" altLang="en-US" sz="1600" dirty="0"/>
              <a:t>If not in the subject:</a:t>
            </a:r>
          </a:p>
          <a:p>
            <a:pPr lvl="3"/>
            <a:r>
              <a:rPr lang="en-US" altLang="en-US" sz="1600" dirty="0"/>
              <a:t>Proposal #</a:t>
            </a:r>
          </a:p>
          <a:p>
            <a:pPr lvl="3"/>
            <a:r>
              <a:rPr lang="en-US" altLang="en-US" sz="1600" dirty="0"/>
              <a:t>Proposal Type</a:t>
            </a:r>
          </a:p>
          <a:p>
            <a:pPr lvl="3"/>
            <a:r>
              <a:rPr lang="en-US" altLang="en-US" sz="1600" dirty="0"/>
              <a:t>Sponsor due date</a:t>
            </a:r>
          </a:p>
          <a:p>
            <a:pPr lvl="2"/>
            <a:r>
              <a:rPr lang="en-US" altLang="en-US" sz="1600" dirty="0"/>
              <a:t>PI name</a:t>
            </a:r>
          </a:p>
          <a:p>
            <a:pPr lvl="2"/>
            <a:r>
              <a:rPr lang="en-US" altLang="en-US" sz="1600" dirty="0"/>
              <a:t>Describe the OPAS requested action</a:t>
            </a:r>
            <a:br>
              <a:rPr lang="en-US" altLang="en-US" sz="1800" dirty="0"/>
            </a:br>
            <a:r>
              <a:rPr lang="en-US" altLang="en-US" sz="1800" dirty="0"/>
              <a:t> </a:t>
            </a:r>
          </a:p>
          <a:p>
            <a:endParaRPr lang="en-US" altLang="en-US" sz="1800" dirty="0"/>
          </a:p>
          <a:p>
            <a:endParaRPr lang="en-US" altLang="en-US" sz="1800" dirty="0"/>
          </a:p>
        </p:txBody>
      </p:sp>
      <p:sp>
        <p:nvSpPr>
          <p:cNvPr id="2" name="TextBox 1">
            <a:extLst>
              <a:ext uri="{FF2B5EF4-FFF2-40B4-BE49-F238E27FC236}">
                <a16:creationId xmlns:a16="http://schemas.microsoft.com/office/drawing/2014/main" id="{AB5BC299-B3C2-EB67-BC94-A60BBD09E6B8}"/>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31ABDF1B-0C54-6B2E-036D-5976C31F4E21}"/>
              </a:ext>
            </a:extLst>
          </p:cNvPr>
          <p:cNvSpPr>
            <a:spLocks noGrp="1" noChangeArrowheads="1"/>
          </p:cNvSpPr>
          <p:nvPr>
            <p:ph type="title"/>
          </p:nvPr>
        </p:nvSpPr>
        <p:spPr/>
        <p:txBody>
          <a:bodyPr/>
          <a:lstStyle/>
          <a:p>
            <a:pPr algn="ctr"/>
            <a:r>
              <a:rPr lang="en-US" altLang="en-US"/>
              <a:t>Just in Time (JIT)</a:t>
            </a:r>
          </a:p>
        </p:txBody>
      </p:sp>
      <p:sp>
        <p:nvSpPr>
          <p:cNvPr id="38915" name="Content Placeholder 2">
            <a:extLst>
              <a:ext uri="{FF2B5EF4-FFF2-40B4-BE49-F238E27FC236}">
                <a16:creationId xmlns:a16="http://schemas.microsoft.com/office/drawing/2014/main" id="{D4A82DC7-1CA0-330D-5108-D1B362D839FF}"/>
              </a:ext>
            </a:extLst>
          </p:cNvPr>
          <p:cNvSpPr>
            <a:spLocks noGrp="1"/>
          </p:cNvSpPr>
          <p:nvPr>
            <p:ph idx="1"/>
          </p:nvPr>
        </p:nvSpPr>
        <p:spPr>
          <a:xfrm>
            <a:off x="533400" y="1828800"/>
            <a:ext cx="8077200" cy="4114800"/>
          </a:xfrm>
        </p:spPr>
        <p:txBody>
          <a:bodyPr/>
          <a:lstStyle/>
          <a:p>
            <a:pPr>
              <a:defRPr/>
            </a:pPr>
            <a:r>
              <a:rPr lang="en-US" sz="1800" dirty="0"/>
              <a:t>Select the Proposal in Cayuse SP. If the proposal is not in SP, you need to create a PDF of the  proposal from Cayuse 424 and attach to SP; </a:t>
            </a:r>
          </a:p>
          <a:p>
            <a:pPr>
              <a:defRPr/>
            </a:pPr>
            <a:r>
              <a:rPr lang="en-US" sz="1800" dirty="0"/>
              <a:t>Navigate to the Proposal Attachment section of the proposal (Click on the attachment Icon on top bar);</a:t>
            </a:r>
          </a:p>
          <a:p>
            <a:pPr>
              <a:defRPr/>
            </a:pPr>
            <a:r>
              <a:rPr lang="en-US" sz="1800" dirty="0"/>
              <a:t>Select the document type “JIT” from the dropdown list on the new page and upload all applicable documents. Name the documents appropriately such as Other Support Page, Bio-sketch, IACUC approval etc.;</a:t>
            </a:r>
          </a:p>
          <a:p>
            <a:pPr>
              <a:defRPr/>
            </a:pPr>
            <a:r>
              <a:rPr lang="en-US" sz="1800" dirty="0"/>
              <a:t>Email OGS (</a:t>
            </a:r>
            <a:r>
              <a:rPr lang="en-US" sz="1800" dirty="0" err="1"/>
              <a:t>Indranil</a:t>
            </a:r>
            <a:r>
              <a:rPr lang="en-US" sz="1800" dirty="0"/>
              <a:t> </a:t>
            </a:r>
            <a:r>
              <a:rPr lang="en-US" sz="1800" dirty="0" err="1"/>
              <a:t>Basu</a:t>
            </a:r>
            <a:r>
              <a:rPr lang="en-US" sz="1800" dirty="0"/>
              <a:t>) with the subject “JIT – 21-XXXX [proposal number] and the due date;”</a:t>
            </a:r>
          </a:p>
          <a:p>
            <a:pPr>
              <a:defRPr/>
            </a:pPr>
            <a:r>
              <a:rPr lang="en-US" sz="1800" dirty="0"/>
              <a:t>Administrator will upload, submits or routes the JIT to the sponsor using the sponsor’s portal, unless the sponsor requires the AOR, in which case, OGS will submit it to the sponsor, and CC the PI and the administrator(s).</a:t>
            </a:r>
          </a:p>
          <a:p>
            <a:pPr marL="0" indent="0">
              <a:buFontTx/>
              <a:buNone/>
              <a:defRPr/>
            </a:pPr>
            <a:r>
              <a:rPr lang="en-US" sz="1600" dirty="0">
                <a:hlinkClick r:id="rId2"/>
              </a:rPr>
              <a:t>https://einsteinmed.org/uploadedFiles/administration/OGS/ADP4E7.pdf</a:t>
            </a:r>
            <a:endParaRPr lang="en-US" sz="1600" dirty="0"/>
          </a:p>
          <a:p>
            <a:pPr marL="0" indent="0">
              <a:buFontTx/>
              <a:buNone/>
              <a:defRPr/>
            </a:pPr>
            <a:endParaRPr lang="en-US" sz="1800" dirty="0"/>
          </a:p>
        </p:txBody>
      </p:sp>
      <p:sp>
        <p:nvSpPr>
          <p:cNvPr id="2" name="TextBox 1">
            <a:extLst>
              <a:ext uri="{FF2B5EF4-FFF2-40B4-BE49-F238E27FC236}">
                <a16:creationId xmlns:a16="http://schemas.microsoft.com/office/drawing/2014/main" id="{977E196C-BA73-3BCF-470E-0898A7F05D31}"/>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C2EF8D85-156B-B45C-AC51-357A80655665}"/>
              </a:ext>
            </a:extLst>
          </p:cNvPr>
          <p:cNvSpPr>
            <a:spLocks noGrp="1" noChangeArrowheads="1"/>
          </p:cNvSpPr>
          <p:nvPr>
            <p:ph type="title"/>
          </p:nvPr>
        </p:nvSpPr>
        <p:spPr/>
        <p:txBody>
          <a:bodyPr/>
          <a:lstStyle/>
          <a:p>
            <a:pPr algn="ctr"/>
            <a:r>
              <a:rPr lang="en-US" altLang="en-US"/>
              <a:t>Account Set UP</a:t>
            </a:r>
          </a:p>
        </p:txBody>
      </p:sp>
      <p:sp>
        <p:nvSpPr>
          <p:cNvPr id="48131" name="Content Placeholder 2">
            <a:extLst>
              <a:ext uri="{FF2B5EF4-FFF2-40B4-BE49-F238E27FC236}">
                <a16:creationId xmlns:a16="http://schemas.microsoft.com/office/drawing/2014/main" id="{EF653318-DB97-4B36-7C34-A8ED86CAB7CB}"/>
              </a:ext>
            </a:extLst>
          </p:cNvPr>
          <p:cNvSpPr>
            <a:spLocks noGrp="1" noChangeArrowheads="1"/>
          </p:cNvSpPr>
          <p:nvPr>
            <p:ph idx="1"/>
          </p:nvPr>
        </p:nvSpPr>
        <p:spPr>
          <a:xfrm>
            <a:off x="457200" y="1981200"/>
            <a:ext cx="8153400" cy="4114800"/>
          </a:xfrm>
        </p:spPr>
        <p:txBody>
          <a:bodyPr/>
          <a:lstStyle/>
          <a:p>
            <a:r>
              <a:rPr lang="en-US" altLang="en-US" sz="2000"/>
              <a:t>Send emails to </a:t>
            </a:r>
            <a:r>
              <a:rPr lang="en-US" altLang="en-US" sz="1800" u="sng">
                <a:solidFill>
                  <a:srgbClr val="0563C1"/>
                </a:solidFill>
                <a:latin typeface="Times New Roman" panose="02020603050405020304" pitchFamily="18" charset="0"/>
                <a:cs typeface="Calibri" panose="020F0502020204030204" pitchFamily="34" charset="0"/>
                <a:hlinkClick r:id="rId2"/>
              </a:rPr>
              <a:t>RF.AwardSetup@einsteinmed.edu</a:t>
            </a:r>
            <a:r>
              <a:rPr lang="en-US" altLang="en-US" sz="2000"/>
              <a:t> for award set up template, with the Cayuse SP proposal name or number and the NOA, fully-executed agreement, or sponsor approval email (for advance accounts);</a:t>
            </a:r>
          </a:p>
          <a:p>
            <a:r>
              <a:rPr lang="en-US" altLang="en-US" sz="2000"/>
              <a:t>No legacy data was transferred over from Cayuse 424;</a:t>
            </a:r>
          </a:p>
          <a:p>
            <a:r>
              <a:rPr lang="en-US" altLang="en-US" sz="2000"/>
              <a:t>Only 2021 new grants, renewals, and continuation awards are being entered manually by the Award Set up team into Cayuse SP;</a:t>
            </a:r>
          </a:p>
          <a:p>
            <a:r>
              <a:rPr lang="en-US" altLang="en-US" sz="2000"/>
              <a:t>A Cayuse proposal must be entered into SP for all awards. The RF team will link the proposal to the award.</a:t>
            </a:r>
          </a:p>
          <a:p>
            <a:r>
              <a:rPr lang="en-US" altLang="en-US" sz="2000"/>
              <a:t>If this involves new agreement and contacts, contact Suzanne Locke at </a:t>
            </a:r>
            <a:r>
              <a:rPr lang="en-US" altLang="en-US" sz="2000">
                <a:hlinkClick r:id="rId3"/>
              </a:rPr>
              <a:t>Suzanne.locke@einsteinmed.edu</a:t>
            </a:r>
            <a:endParaRPr lang="en-US" altLang="en-US" sz="2000"/>
          </a:p>
        </p:txBody>
      </p:sp>
      <p:sp>
        <p:nvSpPr>
          <p:cNvPr id="48132" name="Slide Number Placeholder 3">
            <a:extLst>
              <a:ext uri="{FF2B5EF4-FFF2-40B4-BE49-F238E27FC236}">
                <a16:creationId xmlns:a16="http://schemas.microsoft.com/office/drawing/2014/main" id="{552A0FF3-90EC-585F-0B6C-A44F677498C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B424074F-C923-2E41-AC64-21C86882CA9C}" type="slidenum">
              <a:rPr lang="en-US" altLang="en-US" sz="1100" smtClean="0">
                <a:solidFill>
                  <a:schemeClr val="bg1"/>
                </a:solidFill>
              </a:rPr>
              <a:pPr>
                <a:spcBef>
                  <a:spcPct val="0"/>
                </a:spcBef>
                <a:buClrTx/>
                <a:buFontTx/>
                <a:buNone/>
              </a:pPr>
              <a:t>33</a:t>
            </a:fld>
            <a:endParaRPr lang="en-US" altLang="en-US" sz="1100">
              <a:solidFill>
                <a:srgbClr val="383272"/>
              </a:solidFill>
            </a:endParaRPr>
          </a:p>
        </p:txBody>
      </p:sp>
      <p:sp>
        <p:nvSpPr>
          <p:cNvPr id="2" name="TextBox 1">
            <a:extLst>
              <a:ext uri="{FF2B5EF4-FFF2-40B4-BE49-F238E27FC236}">
                <a16:creationId xmlns:a16="http://schemas.microsoft.com/office/drawing/2014/main" id="{5CE62100-6306-2669-65FC-F6135A5944FE}"/>
              </a:ext>
            </a:extLst>
          </p:cNvPr>
          <p:cNvSpPr txBox="1"/>
          <p:nvPr/>
        </p:nvSpPr>
        <p:spPr>
          <a:xfrm>
            <a:off x="6400800"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ECBD943-08AD-8FCA-34BD-25D305A6A86B}"/>
              </a:ext>
            </a:extLst>
          </p:cNvPr>
          <p:cNvSpPr>
            <a:spLocks noGrp="1" noChangeArrowheads="1"/>
          </p:cNvSpPr>
          <p:nvPr>
            <p:ph type="title"/>
          </p:nvPr>
        </p:nvSpPr>
        <p:spPr/>
        <p:txBody>
          <a:bodyPr/>
          <a:lstStyle/>
          <a:p>
            <a:pPr algn="ctr"/>
            <a:r>
              <a:rPr lang="en-US" altLang="en-US"/>
              <a:t>RPPR (Progress Report)</a:t>
            </a:r>
          </a:p>
        </p:txBody>
      </p:sp>
      <p:sp>
        <p:nvSpPr>
          <p:cNvPr id="52227" name="Content Placeholder 2">
            <a:extLst>
              <a:ext uri="{FF2B5EF4-FFF2-40B4-BE49-F238E27FC236}">
                <a16:creationId xmlns:a16="http://schemas.microsoft.com/office/drawing/2014/main" id="{1EB2DF2E-53E5-F01B-25F0-37C66EBE617E}"/>
              </a:ext>
            </a:extLst>
          </p:cNvPr>
          <p:cNvSpPr>
            <a:spLocks noGrp="1"/>
          </p:cNvSpPr>
          <p:nvPr>
            <p:ph idx="1"/>
          </p:nvPr>
        </p:nvSpPr>
        <p:spPr>
          <a:xfrm>
            <a:off x="533400" y="1828800"/>
            <a:ext cx="8077200" cy="4267200"/>
          </a:xfrm>
        </p:spPr>
        <p:txBody>
          <a:bodyPr/>
          <a:lstStyle/>
          <a:p>
            <a:pPr>
              <a:defRPr/>
            </a:pPr>
            <a:r>
              <a:rPr lang="en-US" altLang="en-US" sz="2000" dirty="0"/>
              <a:t>The RPPR review is utilizing a portion of the unit review functionality and a portion of the AOR approval functionality. </a:t>
            </a:r>
          </a:p>
          <a:p>
            <a:pPr marL="0" indent="0">
              <a:buFontTx/>
              <a:buNone/>
              <a:defRPr/>
            </a:pPr>
            <a:r>
              <a:rPr lang="en-US" altLang="en-US" sz="2000" dirty="0"/>
              <a:t> </a:t>
            </a:r>
          </a:p>
          <a:p>
            <a:pPr>
              <a:defRPr/>
            </a:pPr>
            <a:r>
              <a:rPr lang="en-US" altLang="en-US" sz="2000" dirty="0"/>
              <a:t>The RPPR unit doesn’t approve because we have a rigid hierarchy for review, and it will notify the next approver (Rose Ramunno) even though he is not required to review.  </a:t>
            </a:r>
          </a:p>
          <a:p>
            <a:pPr>
              <a:defRPr/>
            </a:pPr>
            <a:endParaRPr lang="en-US" altLang="en-US" sz="2000" dirty="0"/>
          </a:p>
          <a:p>
            <a:pPr>
              <a:defRPr/>
            </a:pPr>
            <a:r>
              <a:rPr lang="en-US" altLang="en-US" sz="2000" dirty="0"/>
              <a:t>We circumvent that by using the Proposal Approval Functionality.</a:t>
            </a:r>
          </a:p>
          <a:p>
            <a:pPr>
              <a:defRPr/>
            </a:pPr>
            <a:endParaRPr lang="en-US" altLang="en-US" sz="2000" dirty="0"/>
          </a:p>
          <a:p>
            <a:pPr marL="0" indent="0">
              <a:buFontTx/>
              <a:buNone/>
              <a:defRPr/>
            </a:pPr>
            <a:r>
              <a:rPr lang="en-US" altLang="en-US" sz="1800" dirty="0">
                <a:hlinkClick r:id="rId2"/>
              </a:rPr>
              <a:t>https://einsteinmed.org/administration/grant-support/default.aspx?id=58346</a:t>
            </a:r>
            <a:endParaRPr lang="en-US" altLang="en-US" sz="1800" dirty="0"/>
          </a:p>
          <a:p>
            <a:pPr>
              <a:defRPr/>
            </a:pPr>
            <a:endParaRPr lang="en-US" altLang="en-US" dirty="0"/>
          </a:p>
          <a:p>
            <a:pPr>
              <a:defRPr/>
            </a:pPr>
            <a:endParaRPr lang="en-US" altLang="en-US" dirty="0"/>
          </a:p>
        </p:txBody>
      </p:sp>
      <p:sp>
        <p:nvSpPr>
          <p:cNvPr id="2" name="TextBox 1">
            <a:extLst>
              <a:ext uri="{FF2B5EF4-FFF2-40B4-BE49-F238E27FC236}">
                <a16:creationId xmlns:a16="http://schemas.microsoft.com/office/drawing/2014/main" id="{AC37FE25-CD53-8D81-23EA-64FE3B3C9A98}"/>
              </a:ext>
            </a:extLst>
          </p:cNvPr>
          <p:cNvSpPr txBox="1"/>
          <p:nvPr/>
        </p:nvSpPr>
        <p:spPr>
          <a:xfrm>
            <a:off x="68629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8EA04EA7-245B-03FB-F817-EBEA0E07BA9A}"/>
              </a:ext>
            </a:extLst>
          </p:cNvPr>
          <p:cNvSpPr>
            <a:spLocks noGrp="1" noChangeArrowheads="1"/>
          </p:cNvSpPr>
          <p:nvPr>
            <p:ph type="title"/>
          </p:nvPr>
        </p:nvSpPr>
        <p:spPr/>
        <p:txBody>
          <a:bodyPr/>
          <a:lstStyle/>
          <a:p>
            <a:pPr algn="ctr"/>
            <a:r>
              <a:rPr lang="en-US" altLang="en-US"/>
              <a:t>RPPR (Progress Report)…</a:t>
            </a:r>
          </a:p>
        </p:txBody>
      </p:sp>
      <p:sp>
        <p:nvSpPr>
          <p:cNvPr id="50179" name="Content Placeholder 2">
            <a:extLst>
              <a:ext uri="{FF2B5EF4-FFF2-40B4-BE49-F238E27FC236}">
                <a16:creationId xmlns:a16="http://schemas.microsoft.com/office/drawing/2014/main" id="{EC438F0C-7094-52C4-9CE3-A40FE487776B}"/>
              </a:ext>
            </a:extLst>
          </p:cNvPr>
          <p:cNvSpPr>
            <a:spLocks noGrp="1" noChangeArrowheads="1"/>
          </p:cNvSpPr>
          <p:nvPr>
            <p:ph idx="1"/>
          </p:nvPr>
        </p:nvSpPr>
        <p:spPr>
          <a:xfrm>
            <a:off x="685800" y="1828800"/>
            <a:ext cx="7924800" cy="4267200"/>
          </a:xfrm>
        </p:spPr>
        <p:txBody>
          <a:bodyPr/>
          <a:lstStyle/>
          <a:p>
            <a:r>
              <a:rPr lang="en-US" altLang="en-US" sz="1800"/>
              <a:t>From eRA Commons draft the RPPR and copy and save the draft RPPR;</a:t>
            </a:r>
          </a:p>
          <a:p>
            <a:r>
              <a:rPr lang="en-US" altLang="en-US" sz="1800"/>
              <a:t>Copy the original proposal if within SP. If not, create as PDF from Cayuse 424 and attached it to the proposal in Cayuse SP;</a:t>
            </a:r>
          </a:p>
          <a:p>
            <a:r>
              <a:rPr lang="en-US" altLang="en-US" sz="1800"/>
              <a:t>Change the Proposal Type to Non-Competing Continuation / Progress Report;</a:t>
            </a:r>
          </a:p>
          <a:p>
            <a:r>
              <a:rPr lang="en-US" altLang="en-US" sz="1800"/>
              <a:t>Input the required fields; for example, key personnel, direct and indirect costs for the subsequent budget period, etc.;</a:t>
            </a:r>
          </a:p>
          <a:p>
            <a:r>
              <a:rPr lang="en-US" altLang="en-US" sz="1800"/>
              <a:t>Upload a document detailing the subsequent year detailed budget for internal review; </a:t>
            </a:r>
          </a:p>
          <a:p>
            <a:r>
              <a:rPr lang="en-US" altLang="en-US" sz="1800"/>
              <a:t>In the Proposal Attachment section, attach the draft RPPR from eRA Commons. Select Progress Report as the Attachment Type.</a:t>
            </a:r>
          </a:p>
          <a:p>
            <a:r>
              <a:rPr lang="en-US" altLang="en-US" sz="1800"/>
              <a:t>The IPF can’t be submitted for routing if the required fields are not populated. </a:t>
            </a:r>
            <a:endParaRPr lang="en-US" altLang="en-US"/>
          </a:p>
        </p:txBody>
      </p:sp>
      <p:sp>
        <p:nvSpPr>
          <p:cNvPr id="50180" name="Slide Number Placeholder 3">
            <a:extLst>
              <a:ext uri="{FF2B5EF4-FFF2-40B4-BE49-F238E27FC236}">
                <a16:creationId xmlns:a16="http://schemas.microsoft.com/office/drawing/2014/main" id="{F4EF2913-AA94-F80C-C754-813D7BEC3E49}"/>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86D807C3-E74C-6548-9C4F-EAB5B41F9BA5}" type="slidenum">
              <a:rPr lang="en-US" altLang="en-US" sz="1100" smtClean="0">
                <a:solidFill>
                  <a:schemeClr val="bg1"/>
                </a:solidFill>
              </a:rPr>
              <a:pPr>
                <a:spcBef>
                  <a:spcPct val="0"/>
                </a:spcBef>
                <a:buClrTx/>
                <a:buFontTx/>
                <a:buNone/>
              </a:pPr>
              <a:t>35</a:t>
            </a:fld>
            <a:endParaRPr lang="en-US" altLang="en-US" sz="1100">
              <a:solidFill>
                <a:srgbClr val="383272"/>
              </a:solidFill>
            </a:endParaRPr>
          </a:p>
        </p:txBody>
      </p:sp>
      <p:sp>
        <p:nvSpPr>
          <p:cNvPr id="2" name="TextBox 1">
            <a:extLst>
              <a:ext uri="{FF2B5EF4-FFF2-40B4-BE49-F238E27FC236}">
                <a16:creationId xmlns:a16="http://schemas.microsoft.com/office/drawing/2014/main" id="{C4B31E17-B57B-9050-318B-CF35FB4306A6}"/>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9C3B6661-8027-E5DB-E056-DF184E57EC04}"/>
              </a:ext>
            </a:extLst>
          </p:cNvPr>
          <p:cNvSpPr>
            <a:spLocks noGrp="1" noChangeArrowheads="1"/>
          </p:cNvSpPr>
          <p:nvPr>
            <p:ph type="title"/>
          </p:nvPr>
        </p:nvSpPr>
        <p:spPr/>
        <p:txBody>
          <a:bodyPr/>
          <a:lstStyle/>
          <a:p>
            <a:pPr algn="ctr"/>
            <a:r>
              <a:rPr lang="en-US" altLang="en-US"/>
              <a:t>RPPRs (Progress Reports)…</a:t>
            </a:r>
          </a:p>
        </p:txBody>
      </p:sp>
      <p:sp>
        <p:nvSpPr>
          <p:cNvPr id="51203" name="Content Placeholder 2">
            <a:extLst>
              <a:ext uri="{FF2B5EF4-FFF2-40B4-BE49-F238E27FC236}">
                <a16:creationId xmlns:a16="http://schemas.microsoft.com/office/drawing/2014/main" id="{5F37CC13-5D9D-C5C0-624D-63C7D118C9CC}"/>
              </a:ext>
            </a:extLst>
          </p:cNvPr>
          <p:cNvSpPr>
            <a:spLocks noGrp="1" noChangeArrowheads="1"/>
          </p:cNvSpPr>
          <p:nvPr>
            <p:ph idx="1"/>
          </p:nvPr>
        </p:nvSpPr>
        <p:spPr/>
        <p:txBody>
          <a:bodyPr/>
          <a:lstStyle/>
          <a:p>
            <a:r>
              <a:rPr lang="en-US" altLang="en-US" sz="1800"/>
              <a:t>Regina Janicki is added (in the routing chain) and should be at the same level as EH&amp;S and Human and Animal subjects involved; </a:t>
            </a:r>
          </a:p>
          <a:p>
            <a:r>
              <a:rPr lang="en-US" altLang="en-US" sz="1800"/>
              <a:t>If NIH, please add “RPPR – NIH Only”, which will trigger Rose Ramunno’s review. “OGS Budget” will automatically be added, please ensure “RPPR – NIH Only“ should be listed as the last approver;</a:t>
            </a:r>
          </a:p>
          <a:p>
            <a:r>
              <a:rPr lang="en-US" altLang="en-US" sz="1800"/>
              <a:t>If </a:t>
            </a:r>
            <a:r>
              <a:rPr lang="en-US" altLang="en-US" sz="1800" b="1"/>
              <a:t>not</a:t>
            </a:r>
            <a:r>
              <a:rPr lang="en-US" altLang="en-US" sz="1800"/>
              <a:t> NIH, “OGS Budget” is automatically added, which will trigger Gerard Mcmorrow’s review;</a:t>
            </a:r>
          </a:p>
          <a:p>
            <a:r>
              <a:rPr lang="en-US" altLang="en-US" sz="1800"/>
              <a:t>Once you receive the approval alert from eRA commons, please download and add the approved RPPR as an attachment in Cayuse. </a:t>
            </a:r>
          </a:p>
          <a:p>
            <a:r>
              <a:rPr lang="en-US" altLang="en-US" sz="1800"/>
              <a:t>The alert from eRA commons may go directly to the PI, therefore, alert OGS/RF. </a:t>
            </a:r>
            <a:endParaRPr lang="en-US" altLang="en-US"/>
          </a:p>
          <a:p>
            <a:endParaRPr lang="en-US" altLang="en-US"/>
          </a:p>
        </p:txBody>
      </p:sp>
      <p:sp>
        <p:nvSpPr>
          <p:cNvPr id="51204" name="Slide Number Placeholder 3">
            <a:extLst>
              <a:ext uri="{FF2B5EF4-FFF2-40B4-BE49-F238E27FC236}">
                <a16:creationId xmlns:a16="http://schemas.microsoft.com/office/drawing/2014/main" id="{27875C15-4753-6BB6-DDDD-12861F5E0C58}"/>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BE6CFF47-64EA-C14D-8F84-C2CD7F70FC45}" type="slidenum">
              <a:rPr lang="en-US" altLang="en-US" sz="1100" smtClean="0">
                <a:solidFill>
                  <a:schemeClr val="bg1"/>
                </a:solidFill>
              </a:rPr>
              <a:pPr>
                <a:spcBef>
                  <a:spcPct val="0"/>
                </a:spcBef>
                <a:buClrTx/>
                <a:buFontTx/>
                <a:buNone/>
              </a:pPr>
              <a:t>36</a:t>
            </a:fld>
            <a:endParaRPr lang="en-US" altLang="en-US" sz="1100">
              <a:solidFill>
                <a:srgbClr val="383272"/>
              </a:solidFill>
            </a:endParaRPr>
          </a:p>
        </p:txBody>
      </p:sp>
      <p:sp>
        <p:nvSpPr>
          <p:cNvPr id="2" name="TextBox 1">
            <a:extLst>
              <a:ext uri="{FF2B5EF4-FFF2-40B4-BE49-F238E27FC236}">
                <a16:creationId xmlns:a16="http://schemas.microsoft.com/office/drawing/2014/main" id="{859CE453-2A82-5D2D-1E81-C5F95AD21A31}"/>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637D648-D66D-005D-EBFB-7224D107CF8B}"/>
              </a:ext>
            </a:extLst>
          </p:cNvPr>
          <p:cNvSpPr>
            <a:spLocks noGrp="1" noChangeArrowheads="1"/>
          </p:cNvSpPr>
          <p:nvPr>
            <p:ph type="title"/>
          </p:nvPr>
        </p:nvSpPr>
        <p:spPr/>
        <p:txBody>
          <a:bodyPr/>
          <a:lstStyle/>
          <a:p>
            <a:pPr algn="ctr"/>
            <a:r>
              <a:rPr lang="en-US" altLang="en-US"/>
              <a:t>Final Report and Close Outs</a:t>
            </a:r>
          </a:p>
        </p:txBody>
      </p:sp>
      <p:sp>
        <p:nvSpPr>
          <p:cNvPr id="3" name="Content Placeholder 2">
            <a:extLst>
              <a:ext uri="{FF2B5EF4-FFF2-40B4-BE49-F238E27FC236}">
                <a16:creationId xmlns:a16="http://schemas.microsoft.com/office/drawing/2014/main" id="{B92BC435-A754-14C5-4BF3-3B98E8DA7083}"/>
              </a:ext>
            </a:extLst>
          </p:cNvPr>
          <p:cNvSpPr>
            <a:spLocks noGrp="1"/>
          </p:cNvSpPr>
          <p:nvPr>
            <p:ph idx="1"/>
          </p:nvPr>
        </p:nvSpPr>
        <p:spPr/>
        <p:txBody>
          <a:bodyPr/>
          <a:lstStyle/>
          <a:p>
            <a:pPr>
              <a:defRPr/>
            </a:pPr>
            <a:r>
              <a:rPr lang="en-US" sz="2000" dirty="0"/>
              <a:t>Contact Rose Ramunno for FRPPR (</a:t>
            </a:r>
            <a:r>
              <a:rPr lang="en-US" sz="2000" dirty="0">
                <a:hlinkClick r:id="rId2"/>
              </a:rPr>
              <a:t>rose.ramunno@einsteinmed.edu</a:t>
            </a:r>
            <a:r>
              <a:rPr lang="en-US" sz="2000" dirty="0"/>
              <a:t>); follow the same process as before (create an OPAS);</a:t>
            </a:r>
          </a:p>
          <a:p>
            <a:pPr>
              <a:defRPr/>
            </a:pPr>
            <a:endParaRPr lang="en-US" sz="2000" dirty="0"/>
          </a:p>
          <a:p>
            <a:pPr>
              <a:defRPr/>
            </a:pPr>
            <a:r>
              <a:rPr lang="en-US" sz="2000" dirty="0"/>
              <a:t>Contact </a:t>
            </a:r>
            <a:r>
              <a:rPr lang="en-US" sz="2000" dirty="0" err="1"/>
              <a:t>Indranil</a:t>
            </a:r>
            <a:r>
              <a:rPr lang="en-US" sz="2000" dirty="0"/>
              <a:t> </a:t>
            </a:r>
            <a:r>
              <a:rPr lang="en-US" sz="2000" dirty="0" err="1"/>
              <a:t>Basu</a:t>
            </a:r>
            <a:r>
              <a:rPr lang="en-US" sz="2000" dirty="0"/>
              <a:t> for Final Invention Statement at </a:t>
            </a:r>
            <a:r>
              <a:rPr lang="en-US" sz="2000" dirty="0">
                <a:hlinkClick r:id="rId3"/>
              </a:rPr>
              <a:t>indranil.basu@einsteinmed.edu</a:t>
            </a:r>
            <a:r>
              <a:rPr lang="en-US" sz="2000" dirty="0"/>
              <a:t>;</a:t>
            </a:r>
          </a:p>
          <a:p>
            <a:pPr>
              <a:defRPr/>
            </a:pPr>
            <a:endParaRPr lang="en-US" sz="2000" dirty="0"/>
          </a:p>
          <a:p>
            <a:pPr>
              <a:defRPr/>
            </a:pPr>
            <a:r>
              <a:rPr lang="en-US" sz="2000" dirty="0"/>
              <a:t>Contact Denise Giocondo for FFR at </a:t>
            </a:r>
            <a:r>
              <a:rPr lang="en-US" sz="2000" dirty="0">
                <a:hlinkClick r:id="rId4"/>
              </a:rPr>
              <a:t>Denise.giocondo@einsteinmed.edu</a:t>
            </a:r>
            <a:r>
              <a:rPr lang="en-US" sz="2000" dirty="0"/>
              <a:t>. She uploads the FFR into Cayuse SP and submits it to the sponsor.</a:t>
            </a:r>
          </a:p>
          <a:p>
            <a:pPr marL="0" indent="0">
              <a:buFontTx/>
              <a:buNone/>
              <a:defRPr/>
            </a:pPr>
            <a:endParaRPr lang="en-US" dirty="0"/>
          </a:p>
        </p:txBody>
      </p:sp>
      <p:sp>
        <p:nvSpPr>
          <p:cNvPr id="52228" name="Slide Number Placeholder 3">
            <a:extLst>
              <a:ext uri="{FF2B5EF4-FFF2-40B4-BE49-F238E27FC236}">
                <a16:creationId xmlns:a16="http://schemas.microsoft.com/office/drawing/2014/main" id="{4C4E0929-1ED5-50C4-47FC-9EF0F83EADC1}"/>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155FEE65-890E-CA48-B421-9405F04052B0}" type="slidenum">
              <a:rPr lang="en-US" altLang="en-US" sz="1100" smtClean="0">
                <a:solidFill>
                  <a:schemeClr val="bg1"/>
                </a:solidFill>
              </a:rPr>
              <a:pPr>
                <a:spcBef>
                  <a:spcPct val="0"/>
                </a:spcBef>
                <a:buClrTx/>
                <a:buFontTx/>
                <a:buNone/>
              </a:pPr>
              <a:t>37</a:t>
            </a:fld>
            <a:endParaRPr lang="en-US" altLang="en-US" sz="1100">
              <a:solidFill>
                <a:srgbClr val="383272"/>
              </a:solidFill>
            </a:endParaRPr>
          </a:p>
        </p:txBody>
      </p:sp>
      <p:sp>
        <p:nvSpPr>
          <p:cNvPr id="2" name="TextBox 1">
            <a:extLst>
              <a:ext uri="{FF2B5EF4-FFF2-40B4-BE49-F238E27FC236}">
                <a16:creationId xmlns:a16="http://schemas.microsoft.com/office/drawing/2014/main" id="{2239DF04-03B6-B3AA-E382-DCAAB37EF5F3}"/>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FCEB0128-5F8F-DFBD-67D1-3B0D584D8C3F}"/>
              </a:ext>
            </a:extLst>
          </p:cNvPr>
          <p:cNvSpPr>
            <a:spLocks noGrp="1" noChangeArrowheads="1"/>
          </p:cNvSpPr>
          <p:nvPr>
            <p:ph type="title"/>
          </p:nvPr>
        </p:nvSpPr>
        <p:spPr>
          <a:xfrm>
            <a:off x="457200" y="533400"/>
            <a:ext cx="8229600" cy="685800"/>
          </a:xfrm>
        </p:spPr>
        <p:txBody>
          <a:bodyPr/>
          <a:lstStyle/>
          <a:p>
            <a:pPr algn="ctr"/>
            <a:br>
              <a:rPr lang="en-US" altLang="en-US" sz="3200"/>
            </a:br>
            <a:r>
              <a:rPr lang="en-US" altLang="en-US" sz="3200"/>
              <a:t>Thank You</a:t>
            </a:r>
            <a:br>
              <a:rPr lang="en-US" altLang="en-US" sz="3200"/>
            </a:br>
            <a:endParaRPr lang="en-US" altLang="en-US" sz="3200"/>
          </a:p>
        </p:txBody>
      </p:sp>
      <p:sp>
        <p:nvSpPr>
          <p:cNvPr id="3" name="Content Placeholder 2">
            <a:extLst>
              <a:ext uri="{FF2B5EF4-FFF2-40B4-BE49-F238E27FC236}">
                <a16:creationId xmlns:a16="http://schemas.microsoft.com/office/drawing/2014/main" id="{4986EC9A-B41F-D978-1FED-BCC75104DC53}"/>
              </a:ext>
            </a:extLst>
          </p:cNvPr>
          <p:cNvSpPr>
            <a:spLocks noGrp="1"/>
          </p:cNvSpPr>
          <p:nvPr>
            <p:ph idx="1"/>
          </p:nvPr>
        </p:nvSpPr>
        <p:spPr>
          <a:xfrm>
            <a:off x="457200" y="1828800"/>
            <a:ext cx="8229600" cy="4327525"/>
          </a:xfrm>
        </p:spPr>
        <p:txBody>
          <a:bodyPr>
            <a:normAutofit fontScale="77500" lnSpcReduction="20000"/>
          </a:bodyPr>
          <a:lstStyle/>
          <a:p>
            <a:pPr>
              <a:buFont typeface="Wingdings" panose="05000000000000000000" pitchFamily="2" charset="2"/>
              <a:buChar char="q"/>
              <a:defRPr/>
            </a:pPr>
            <a:r>
              <a:rPr lang="en-US" sz="2200" dirty="0"/>
              <a:t>For general information, please contact the Office of Grant Support at (718) 430-3643 or </a:t>
            </a:r>
            <a:r>
              <a:rPr lang="en-US" sz="2200" dirty="0">
                <a:hlinkClick r:id="rId2"/>
              </a:rPr>
              <a:t>preaward@einsteinmed.edu</a:t>
            </a:r>
            <a:endParaRPr lang="en-US" sz="2200" dirty="0"/>
          </a:p>
          <a:p>
            <a:pPr>
              <a:buFont typeface="Wingdings" panose="05000000000000000000" pitchFamily="2" charset="2"/>
              <a:buChar char="q"/>
              <a:defRPr/>
            </a:pPr>
            <a:r>
              <a:rPr lang="en-US" sz="2200" dirty="0"/>
              <a:t>For pre-award budget - Gerard McMorrow at (718) 430-3580 or </a:t>
            </a:r>
            <a:r>
              <a:rPr lang="en-US" sz="2200" dirty="0">
                <a:hlinkClick r:id="rId3"/>
              </a:rPr>
              <a:t>gerard.mcmorrow@einsteinmed.edu</a:t>
            </a:r>
            <a:endParaRPr lang="en-US" sz="2200" dirty="0"/>
          </a:p>
          <a:p>
            <a:pPr>
              <a:buFont typeface="Wingdings" panose="05000000000000000000" pitchFamily="2" charset="2"/>
              <a:buChar char="q"/>
              <a:defRPr/>
            </a:pPr>
            <a:r>
              <a:rPr lang="en-US" sz="2200" dirty="0"/>
              <a:t>For Cayuse, eRA Commons and any other help - Regina Janicki at (718) 430-3643 or </a:t>
            </a:r>
            <a:r>
              <a:rPr lang="en-US" sz="2200" u="sng" dirty="0">
                <a:hlinkClick r:id="rId4"/>
              </a:rPr>
              <a:t>Regina.janicki@einsteinmed.edu</a:t>
            </a:r>
            <a:endParaRPr lang="en-US" sz="2200" u="sng" dirty="0"/>
          </a:p>
          <a:p>
            <a:pPr>
              <a:buFont typeface="Wingdings" panose="05000000000000000000" pitchFamily="2" charset="2"/>
              <a:buChar char="q"/>
              <a:defRPr/>
            </a:pPr>
            <a:r>
              <a:rPr lang="en-US" altLang="en-US" sz="2200" dirty="0"/>
              <a:t>For Cayuse system-related support or issues - Ray Hosein (</a:t>
            </a:r>
            <a:r>
              <a:rPr lang="en-US" altLang="en-US" sz="2200" dirty="0">
                <a:hlinkClick r:id="rId5"/>
              </a:rPr>
              <a:t>rhosein@montefiore.org</a:t>
            </a:r>
            <a:r>
              <a:rPr lang="en-US" altLang="en-US" sz="2200" dirty="0"/>
              <a:t>)</a:t>
            </a:r>
            <a:endParaRPr lang="en-US" sz="2200" u="sng" dirty="0"/>
          </a:p>
          <a:p>
            <a:pPr>
              <a:buFont typeface="Wingdings" panose="05000000000000000000" pitchFamily="2" charset="2"/>
              <a:buChar char="q"/>
              <a:defRPr/>
            </a:pPr>
            <a:r>
              <a:rPr lang="en-US" sz="2200" dirty="0"/>
              <a:t>For RPPR - Rose Ramunno at (718) 430-8846 or </a:t>
            </a:r>
            <a:r>
              <a:rPr lang="en-US" sz="2200" u="sng" dirty="0">
                <a:hlinkClick r:id="rId6"/>
              </a:rPr>
              <a:t>rose.ramunno@einsteinmed.edu</a:t>
            </a:r>
            <a:endParaRPr lang="en-US" sz="2200" u="sng" dirty="0"/>
          </a:p>
          <a:p>
            <a:pPr>
              <a:buFont typeface="Wingdings" panose="05000000000000000000" pitchFamily="2" charset="2"/>
              <a:buChar char="q"/>
              <a:defRPr/>
            </a:pPr>
            <a:r>
              <a:rPr lang="en-US" sz="2200" dirty="0"/>
              <a:t>For Carryover – Denise Giocondo at (718) 430-2201 or </a:t>
            </a:r>
            <a:r>
              <a:rPr lang="en-US" sz="2200" u="sng" dirty="0">
                <a:hlinkClick r:id="rId7"/>
              </a:rPr>
              <a:t>Denise.Giocondo@einsteinmed.edu</a:t>
            </a:r>
            <a:r>
              <a:rPr lang="en-US" sz="2200" u="sng" dirty="0"/>
              <a:t>. </a:t>
            </a:r>
          </a:p>
          <a:p>
            <a:pPr>
              <a:buFont typeface="Wingdings" panose="05000000000000000000" pitchFamily="2" charset="2"/>
              <a:buChar char="q"/>
              <a:defRPr/>
            </a:pPr>
            <a:r>
              <a:rPr lang="en-US" altLang="en-US" sz="2200" dirty="0"/>
              <a:t>For agreements and contracts and financial issues - Suzanne Locke at (718) 430-2688 or </a:t>
            </a:r>
            <a:r>
              <a:rPr lang="en-US" altLang="en-US" sz="2200" dirty="0">
                <a:hlinkClick r:id="rId8"/>
              </a:rPr>
              <a:t>Suzanne.locke@einsteinmed.edu</a:t>
            </a:r>
            <a:r>
              <a:rPr lang="en-US" altLang="en-US" sz="2200" dirty="0"/>
              <a:t> </a:t>
            </a:r>
          </a:p>
          <a:p>
            <a:pPr>
              <a:buFont typeface="Wingdings" panose="05000000000000000000" pitchFamily="2" charset="2"/>
              <a:buChar char="q"/>
              <a:defRPr/>
            </a:pPr>
            <a:r>
              <a:rPr lang="en-US" sz="2200" dirty="0"/>
              <a:t>For any other help – please contact: Indranil Basu at (718) 430-2238 or </a:t>
            </a:r>
            <a:r>
              <a:rPr lang="en-US" sz="2200" u="sng" dirty="0">
                <a:hlinkClick r:id="rId9"/>
              </a:rPr>
              <a:t>indranil.basu@einsteinmed.edu</a:t>
            </a:r>
            <a:r>
              <a:rPr lang="en-US" sz="2200" u="sng" dirty="0"/>
              <a:t>;</a:t>
            </a:r>
            <a:r>
              <a:rPr lang="en-US" sz="2200" dirty="0"/>
              <a:t> D. C. Saha at (718</a:t>
            </a:r>
            <a:r>
              <a:rPr lang="en-US" sz="2200"/>
              <a:t>) 430-3642 or </a:t>
            </a:r>
            <a:r>
              <a:rPr lang="en-US" sz="2200" dirty="0">
                <a:hlinkClick r:id="rId10"/>
              </a:rPr>
              <a:t>dhanonjoy.saha@einsteinmed.edu</a:t>
            </a:r>
            <a:endParaRPr lang="en-US" sz="2200" dirty="0"/>
          </a:p>
          <a:p>
            <a:pPr marL="137160" indent="0">
              <a:buFontTx/>
              <a:buNone/>
              <a:defRPr/>
            </a:pPr>
            <a:endParaRPr lang="en-US" dirty="0"/>
          </a:p>
        </p:txBody>
      </p:sp>
      <p:sp>
        <p:nvSpPr>
          <p:cNvPr id="53252" name="Slide Number Placeholder 3">
            <a:extLst>
              <a:ext uri="{FF2B5EF4-FFF2-40B4-BE49-F238E27FC236}">
                <a16:creationId xmlns:a16="http://schemas.microsoft.com/office/drawing/2014/main" id="{E5745578-7100-2335-FB99-A26068B428C4}"/>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13710D36-CD47-4644-8A7E-6E488AEAC79C}" type="slidenum">
              <a:rPr lang="en-US" altLang="en-US" sz="1100" smtClean="0">
                <a:solidFill>
                  <a:schemeClr val="bg1"/>
                </a:solidFill>
              </a:rPr>
              <a:pPr>
                <a:spcBef>
                  <a:spcPct val="0"/>
                </a:spcBef>
                <a:buClrTx/>
                <a:buFontTx/>
                <a:buNone/>
              </a:pPr>
              <a:t>38</a:t>
            </a:fld>
            <a:endParaRPr lang="en-US" altLang="en-US" sz="1100">
              <a:solidFill>
                <a:srgbClr val="383272"/>
              </a:solidFill>
            </a:endParaRPr>
          </a:p>
        </p:txBody>
      </p:sp>
      <p:sp>
        <p:nvSpPr>
          <p:cNvPr id="2" name="TextBox 1">
            <a:extLst>
              <a:ext uri="{FF2B5EF4-FFF2-40B4-BE49-F238E27FC236}">
                <a16:creationId xmlns:a16="http://schemas.microsoft.com/office/drawing/2014/main" id="{844C9CB3-E9E2-EFF9-7788-05A0DDA6F37D}"/>
              </a:ext>
            </a:extLst>
          </p:cNvPr>
          <p:cNvSpPr txBox="1"/>
          <p:nvPr/>
        </p:nvSpPr>
        <p:spPr>
          <a:xfrm>
            <a:off x="64057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6C27E502-0296-BBD2-B77B-044457874E83}"/>
              </a:ext>
            </a:extLst>
          </p:cNvPr>
          <p:cNvSpPr>
            <a:spLocks noGrp="1" noChangeArrowheads="1"/>
          </p:cNvSpPr>
          <p:nvPr>
            <p:ph type="title"/>
          </p:nvPr>
        </p:nvSpPr>
        <p:spPr/>
        <p:txBody>
          <a:bodyPr/>
          <a:lstStyle/>
          <a:p>
            <a:pPr algn="ctr"/>
            <a:r>
              <a:rPr lang="en-US" altLang="en-US" sz="3200" dirty="0"/>
              <a:t>Updates and Reminders…</a:t>
            </a:r>
          </a:p>
        </p:txBody>
      </p:sp>
      <p:sp>
        <p:nvSpPr>
          <p:cNvPr id="3" name="Content Placeholder 2">
            <a:extLst>
              <a:ext uri="{FF2B5EF4-FFF2-40B4-BE49-F238E27FC236}">
                <a16:creationId xmlns:a16="http://schemas.microsoft.com/office/drawing/2014/main" id="{4402C009-E71F-20F4-7D43-418C8644BB56}"/>
              </a:ext>
            </a:extLst>
          </p:cNvPr>
          <p:cNvSpPr>
            <a:spLocks noGrp="1"/>
          </p:cNvSpPr>
          <p:nvPr>
            <p:ph idx="1"/>
          </p:nvPr>
        </p:nvSpPr>
        <p:spPr>
          <a:xfrm>
            <a:off x="685800" y="1981200"/>
            <a:ext cx="7924800" cy="3810000"/>
          </a:xfrm>
        </p:spPr>
        <p:txBody>
          <a:bodyPr/>
          <a:lstStyle/>
          <a:p>
            <a:pPr>
              <a:spcBef>
                <a:spcPts val="0"/>
              </a:spcBef>
              <a:spcAft>
                <a:spcPts val="0"/>
              </a:spcAft>
              <a:buFont typeface="Wingdings" panose="05000000000000000000" pitchFamily="2" charset="2"/>
              <a:buChar char="q"/>
              <a:defRPr/>
            </a:pPr>
            <a:r>
              <a:rPr lang="en-US" altLang="en-US" sz="1800" dirty="0"/>
              <a:t>Investigators need to create an ORCID account and link it to eRA Commons. </a:t>
            </a:r>
            <a:r>
              <a:rPr lang="en-US" altLang="en-US" sz="1800" dirty="0">
                <a:hlinkClick r:id="rId2"/>
              </a:rPr>
              <a:t>https://orcid.org/register</a:t>
            </a:r>
            <a:r>
              <a:rPr lang="en-US" altLang="en-US" sz="1800" dirty="0"/>
              <a:t>; </a:t>
            </a:r>
            <a:r>
              <a:rPr lang="en-US" altLang="en-US" sz="1800" dirty="0">
                <a:solidFill>
                  <a:srgbClr val="002060"/>
                </a:solidFill>
                <a:hlinkClick r:id="rId3"/>
              </a:rPr>
              <a:t>https://era.nih.gov/erahelp/ppf/default.htm#PPF_Help/8_2_orcid.htm%3FTocPath%3D_____13</a:t>
            </a:r>
            <a:r>
              <a:rPr lang="en-US" altLang="en-US" sz="1800" dirty="0">
                <a:solidFill>
                  <a:srgbClr val="002060"/>
                </a:solidFill>
              </a:rPr>
              <a:t>;</a:t>
            </a:r>
          </a:p>
          <a:p>
            <a:pPr marL="0" indent="0">
              <a:spcBef>
                <a:spcPts val="0"/>
              </a:spcBef>
              <a:spcAft>
                <a:spcPts val="0"/>
              </a:spcAft>
              <a:buFontTx/>
              <a:buNone/>
              <a:defRPr/>
            </a:pPr>
            <a:endParaRPr lang="en-US" altLang="en-US" sz="1800" dirty="0"/>
          </a:p>
          <a:p>
            <a:pPr>
              <a:spcBef>
                <a:spcPts val="0"/>
              </a:spcBef>
              <a:spcAft>
                <a:spcPts val="0"/>
              </a:spcAft>
              <a:buFont typeface="Wingdings" panose="05000000000000000000" pitchFamily="2" charset="2"/>
              <a:buChar char="q"/>
              <a:defRPr/>
            </a:pPr>
            <a:r>
              <a:rPr lang="en-US" altLang="en-US" sz="1800" dirty="0"/>
              <a:t>Create Login.gov account and link it to other accounts such as Grants.gov, eRA Commons, Grant Solutions, eBRAP. </a:t>
            </a:r>
            <a:r>
              <a:rPr lang="en-US" altLang="en-US" sz="1800" u="sng" dirty="0">
                <a:hlinkClick r:id="rId4"/>
              </a:rPr>
              <a:t>https://nexus.od.nih.gov/all/2021/02/24/reminder-switch-early-to-the-new-secure-two-factor-authentication-required-to-access-era-modules/</a:t>
            </a:r>
            <a:r>
              <a:rPr lang="en-US" altLang="en-US" sz="1800" u="sng" dirty="0"/>
              <a:t>;</a:t>
            </a:r>
          </a:p>
          <a:p>
            <a:pPr marL="0" indent="0">
              <a:spcBef>
                <a:spcPts val="0"/>
              </a:spcBef>
              <a:spcAft>
                <a:spcPts val="0"/>
              </a:spcAft>
              <a:buFontTx/>
              <a:buNone/>
              <a:defRPr/>
            </a:pPr>
            <a:endParaRPr lang="en-US" sz="1800" dirty="0">
              <a:ea typeface="Times New Roman" panose="02020603050405020304" pitchFamily="18" charset="0"/>
            </a:endParaRPr>
          </a:p>
          <a:p>
            <a:pPr>
              <a:spcBef>
                <a:spcPts val="0"/>
              </a:spcBef>
              <a:spcAft>
                <a:spcPts val="0"/>
              </a:spcAft>
              <a:buFont typeface="Wingdings" panose="05000000000000000000" pitchFamily="2" charset="2"/>
              <a:buChar char="q"/>
              <a:defRPr/>
            </a:pPr>
            <a:r>
              <a:rPr lang="en-US" sz="1800" dirty="0">
                <a:ea typeface="Times New Roman" panose="02020603050405020304" pitchFamily="18" charset="0"/>
              </a:rPr>
              <a:t>ESIs can request eligibility extension due to COVID. </a:t>
            </a:r>
            <a:r>
              <a:rPr lang="en-US" sz="1800" u="sng" dirty="0">
                <a:hlinkClick r:id="rId5"/>
              </a:rPr>
              <a:t>https://nexus.od.nih.gov/all/2020/04/09/can-esi-status-be-extended-due-to-disruptions-from-covid-19/</a:t>
            </a:r>
            <a:endParaRPr lang="en-US" sz="1800" dirty="0"/>
          </a:p>
          <a:p>
            <a:pPr>
              <a:spcBef>
                <a:spcPts val="0"/>
              </a:spcBef>
              <a:spcAft>
                <a:spcPts val="0"/>
              </a:spcAft>
              <a:buFont typeface="Wingdings" panose="05000000000000000000" pitchFamily="2" charset="2"/>
              <a:buChar char="q"/>
              <a:defRPr/>
            </a:pPr>
            <a:endParaRPr lang="en-US" sz="1800" b="1" dirty="0">
              <a:ea typeface="Times New Roman" panose="02020603050405020304" pitchFamily="18" charset="0"/>
            </a:endParaRPr>
          </a:p>
          <a:p>
            <a:pPr marL="0" indent="0">
              <a:buFontTx/>
              <a:buNone/>
              <a:defRPr/>
            </a:pPr>
            <a:endParaRPr lang="en-US" dirty="0"/>
          </a:p>
        </p:txBody>
      </p:sp>
      <p:sp>
        <p:nvSpPr>
          <p:cNvPr id="16388" name="Slide Number Placeholder 3">
            <a:extLst>
              <a:ext uri="{FF2B5EF4-FFF2-40B4-BE49-F238E27FC236}">
                <a16:creationId xmlns:a16="http://schemas.microsoft.com/office/drawing/2014/main" id="{BDB8B684-6DAB-5F98-06EE-AAE21FECBABD}"/>
              </a:ext>
            </a:extLst>
          </p:cNvPr>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E556CA9A-0899-A44D-A02B-497447FAA18B}" type="slidenum">
              <a:rPr lang="en-US" altLang="en-US" sz="1100" smtClean="0">
                <a:solidFill>
                  <a:schemeClr val="bg1"/>
                </a:solidFill>
              </a:rPr>
              <a:pPr>
                <a:spcBef>
                  <a:spcPct val="0"/>
                </a:spcBef>
                <a:buClrTx/>
                <a:buFontTx/>
                <a:buNone/>
              </a:pPr>
              <a:t>3</a:t>
            </a:fld>
            <a:endParaRPr lang="en-US" altLang="en-US" sz="1100">
              <a:solidFill>
                <a:srgbClr val="383272"/>
              </a:solidFill>
            </a:endParaRPr>
          </a:p>
        </p:txBody>
      </p:sp>
      <p:sp>
        <p:nvSpPr>
          <p:cNvPr id="16389" name="Date Placeholder 4">
            <a:extLst>
              <a:ext uri="{FF2B5EF4-FFF2-40B4-BE49-F238E27FC236}">
                <a16:creationId xmlns:a16="http://schemas.microsoft.com/office/drawing/2014/main" id="{984B2EFF-726B-CA55-E598-793D950BF837}"/>
              </a:ext>
            </a:extLst>
          </p:cNvPr>
          <p:cNvSpPr>
            <a:spLocks noGrp="1" noChangeArrowheads="1"/>
          </p:cNvSpPr>
          <p:nvPr>
            <p:ph type="dt"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fld id="{74D5D7B8-3201-2444-A527-30215136F7CC}" type="datetime1">
              <a:rPr lang="en-US" altLang="en-US" sz="1200" smtClean="0">
                <a:solidFill>
                  <a:schemeClr val="bg1"/>
                </a:solidFill>
              </a:rPr>
              <a:pPr>
                <a:spcBef>
                  <a:spcPct val="0"/>
                </a:spcBef>
                <a:buClrTx/>
                <a:buFontTx/>
                <a:buNone/>
              </a:pPr>
              <a:t>1/19/23</a:t>
            </a:fld>
            <a:endParaRPr lang="en-US" altLang="en-US" sz="1200">
              <a:solidFill>
                <a:schemeClr val="bg1"/>
              </a:solidFill>
            </a:endParaRPr>
          </a:p>
        </p:txBody>
      </p:sp>
      <p:sp>
        <p:nvSpPr>
          <p:cNvPr id="2" name="TextBox 1">
            <a:extLst>
              <a:ext uri="{FF2B5EF4-FFF2-40B4-BE49-F238E27FC236}">
                <a16:creationId xmlns:a16="http://schemas.microsoft.com/office/drawing/2014/main" id="{CB42FC48-49CF-63B5-D1F3-BCC8405702FD}"/>
              </a:ext>
            </a:extLst>
          </p:cNvPr>
          <p:cNvSpPr txBox="1"/>
          <p:nvPr/>
        </p:nvSpPr>
        <p:spPr>
          <a:xfrm>
            <a:off x="5059528" y="65913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8476909-9251-6735-E01F-F7FF1EFDCBFD}"/>
              </a:ext>
            </a:extLst>
          </p:cNvPr>
          <p:cNvSpPr>
            <a:spLocks noGrp="1" noChangeArrowheads="1"/>
          </p:cNvSpPr>
          <p:nvPr>
            <p:ph type="title"/>
          </p:nvPr>
        </p:nvSpPr>
        <p:spPr/>
        <p:txBody>
          <a:bodyPr/>
          <a:lstStyle/>
          <a:p>
            <a:pPr algn="ctr"/>
            <a:r>
              <a:rPr lang="en-US" altLang="en-US" dirty="0"/>
              <a:t>Updates and Reminders…</a:t>
            </a:r>
          </a:p>
        </p:txBody>
      </p:sp>
      <p:sp>
        <p:nvSpPr>
          <p:cNvPr id="17411" name="Content Placeholder 2">
            <a:extLst>
              <a:ext uri="{FF2B5EF4-FFF2-40B4-BE49-F238E27FC236}">
                <a16:creationId xmlns:a16="http://schemas.microsoft.com/office/drawing/2014/main" id="{8BA2DB0B-E29E-C3F7-42C2-17E5FDE50E33}"/>
              </a:ext>
            </a:extLst>
          </p:cNvPr>
          <p:cNvSpPr>
            <a:spLocks noGrp="1" noChangeArrowheads="1"/>
          </p:cNvSpPr>
          <p:nvPr>
            <p:ph idx="1"/>
          </p:nvPr>
        </p:nvSpPr>
        <p:spPr>
          <a:xfrm>
            <a:off x="685800" y="1828800"/>
            <a:ext cx="7924800" cy="3733800"/>
          </a:xfrm>
        </p:spPr>
        <p:txBody>
          <a:bodyPr/>
          <a:lstStyle/>
          <a:p>
            <a:r>
              <a:rPr lang="en-US" altLang="en-US" sz="1800" dirty="0"/>
              <a:t>Ray Hosein (</a:t>
            </a:r>
            <a:r>
              <a:rPr lang="en-US" altLang="en-US" sz="1800" dirty="0">
                <a:hlinkClick r:id="rId2"/>
              </a:rPr>
              <a:t>rhosein@montefiore.org</a:t>
            </a:r>
            <a:r>
              <a:rPr lang="en-US" altLang="en-US" sz="1800" dirty="0"/>
              <a:t>) is our technical support for Cayuse system-related issues;</a:t>
            </a:r>
          </a:p>
          <a:p>
            <a:r>
              <a:rPr lang="en-US" altLang="en-US" sz="1800" dirty="0"/>
              <a:t>All eRA portals profile creation, login ID or password management will be handled by Regina Janicki;</a:t>
            </a:r>
          </a:p>
          <a:p>
            <a:r>
              <a:rPr lang="en-US" altLang="en-US" sz="1800" dirty="0"/>
              <a:t>When write to OGS please address it to one person for better services. You can CC others if you like;</a:t>
            </a:r>
          </a:p>
          <a:p>
            <a:r>
              <a:rPr lang="en-US" altLang="en-US" sz="1800" dirty="0"/>
              <a:t>Please submit your applications even it is not complete a day before the deadline. You can submit Changed/Corrected application before the deadline without any penalty.</a:t>
            </a:r>
          </a:p>
          <a:p>
            <a:r>
              <a:rPr lang="en-US" altLang="en-US" sz="1800" dirty="0"/>
              <a:t>Please log in to all external portals such as Login.gov, grants.gov, eRA Commons, eBRAP or Proposal Central, and change your email address.</a:t>
            </a:r>
          </a:p>
          <a:p>
            <a:r>
              <a:rPr lang="en-US" altLang="en-US" sz="1800" dirty="0"/>
              <a:t>eBRAP has a warning that we need to update our UEI. It is done.</a:t>
            </a:r>
          </a:p>
        </p:txBody>
      </p:sp>
      <p:sp>
        <p:nvSpPr>
          <p:cNvPr id="17412" name="Slide Number Placeholder 3">
            <a:extLst>
              <a:ext uri="{FF2B5EF4-FFF2-40B4-BE49-F238E27FC236}">
                <a16:creationId xmlns:a16="http://schemas.microsoft.com/office/drawing/2014/main" id="{497E7878-F8EC-ED4A-34C4-D2F50EBB6CF0}"/>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A42094D6-78C3-FC4E-A1EF-DB92C2F7C6B1}" type="slidenum">
              <a:rPr lang="en-US" altLang="en-US" sz="1100" smtClean="0">
                <a:solidFill>
                  <a:schemeClr val="bg1"/>
                </a:solidFill>
              </a:rPr>
              <a:pPr>
                <a:spcBef>
                  <a:spcPct val="0"/>
                </a:spcBef>
                <a:buClrTx/>
                <a:buFontTx/>
                <a:buNone/>
              </a:pPr>
              <a:t>4</a:t>
            </a:fld>
            <a:endParaRPr lang="en-US" altLang="en-US" sz="1100">
              <a:solidFill>
                <a:srgbClr val="383272"/>
              </a:solidFill>
            </a:endParaRPr>
          </a:p>
        </p:txBody>
      </p:sp>
      <p:sp>
        <p:nvSpPr>
          <p:cNvPr id="2" name="TextBox 1">
            <a:extLst>
              <a:ext uri="{FF2B5EF4-FFF2-40B4-BE49-F238E27FC236}">
                <a16:creationId xmlns:a16="http://schemas.microsoft.com/office/drawing/2014/main" id="{29FD678D-1D5B-BFD5-2A15-57E210A862E8}"/>
              </a:ext>
            </a:extLst>
          </p:cNvPr>
          <p:cNvSpPr txBox="1"/>
          <p:nvPr/>
        </p:nvSpPr>
        <p:spPr>
          <a:xfrm>
            <a:off x="64819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8A125D7-D862-423A-EDC3-7D320338AF5E}"/>
              </a:ext>
            </a:extLst>
          </p:cNvPr>
          <p:cNvSpPr>
            <a:spLocks noGrp="1" noChangeArrowheads="1"/>
          </p:cNvSpPr>
          <p:nvPr>
            <p:ph type="title"/>
          </p:nvPr>
        </p:nvSpPr>
        <p:spPr/>
        <p:txBody>
          <a:bodyPr/>
          <a:lstStyle/>
          <a:p>
            <a:pPr algn="ctr"/>
            <a:r>
              <a:rPr lang="en-US" altLang="en-US"/>
              <a:t>What we will Cover</a:t>
            </a:r>
          </a:p>
        </p:txBody>
      </p:sp>
      <p:sp>
        <p:nvSpPr>
          <p:cNvPr id="3" name="Content Placeholder 2">
            <a:extLst>
              <a:ext uri="{FF2B5EF4-FFF2-40B4-BE49-F238E27FC236}">
                <a16:creationId xmlns:a16="http://schemas.microsoft.com/office/drawing/2014/main" id="{B0A1F710-17E3-4D9C-D6E1-B3C081B328E6}"/>
              </a:ext>
            </a:extLst>
          </p:cNvPr>
          <p:cNvSpPr>
            <a:spLocks noGrp="1"/>
          </p:cNvSpPr>
          <p:nvPr>
            <p:ph idx="1"/>
          </p:nvPr>
        </p:nvSpPr>
        <p:spPr>
          <a:xfrm>
            <a:off x="457200" y="1828800"/>
            <a:ext cx="8153400" cy="4038600"/>
          </a:xfrm>
        </p:spPr>
        <p:txBody>
          <a:bodyPr/>
          <a:lstStyle/>
          <a:p>
            <a:pPr marL="0" indent="0">
              <a:buFontTx/>
              <a:buNone/>
              <a:defRPr/>
            </a:pPr>
            <a:r>
              <a:rPr lang="en-US" sz="2000" dirty="0"/>
              <a:t>Pre-submission:</a:t>
            </a:r>
          </a:p>
          <a:p>
            <a:pPr indent="-182880">
              <a:defRPr/>
            </a:pPr>
            <a:r>
              <a:rPr lang="en-US" sz="1800" dirty="0"/>
              <a:t>Cayuse profile, User ID and Password;</a:t>
            </a:r>
          </a:p>
          <a:p>
            <a:pPr indent="-182880">
              <a:defRPr/>
            </a:pPr>
            <a:r>
              <a:rPr lang="en-US" sz="1800" dirty="0"/>
              <a:t>Log in to Cayuse;</a:t>
            </a:r>
          </a:p>
          <a:p>
            <a:pPr indent="-182880">
              <a:defRPr/>
            </a:pPr>
            <a:r>
              <a:rPr lang="en-US" sz="1800" dirty="0"/>
              <a:t>Creating an application in Cayuse (Proposals 424 and Cayuse SP);</a:t>
            </a:r>
          </a:p>
          <a:p>
            <a:pPr indent="-182880">
              <a:defRPr/>
            </a:pPr>
            <a:r>
              <a:rPr lang="en-US" altLang="en-US" sz="1800" dirty="0"/>
              <a:t>Adding a New Person to Cause SP; </a:t>
            </a:r>
            <a:endParaRPr lang="en-US" sz="1800" dirty="0"/>
          </a:p>
          <a:p>
            <a:pPr indent="-182880">
              <a:defRPr/>
            </a:pPr>
            <a:r>
              <a:rPr lang="en-US" sz="1800" dirty="0"/>
              <a:t>Creating a new sponsor;</a:t>
            </a:r>
          </a:p>
          <a:p>
            <a:pPr indent="-182880">
              <a:defRPr/>
            </a:pPr>
            <a:r>
              <a:rPr lang="en-US" sz="1800" dirty="0"/>
              <a:t>Attaching documents;</a:t>
            </a:r>
          </a:p>
          <a:p>
            <a:pPr indent="-182880">
              <a:defRPr/>
            </a:pPr>
            <a:r>
              <a:rPr lang="en-US" sz="1800" dirty="0"/>
              <a:t>Add a note to an application;</a:t>
            </a:r>
          </a:p>
          <a:p>
            <a:pPr indent="-182880">
              <a:defRPr/>
            </a:pPr>
            <a:r>
              <a:rPr lang="en-US" sz="1800" dirty="0"/>
              <a:t>Link applications (Cayuse/Proposals 424 and Cayuse SP);</a:t>
            </a:r>
          </a:p>
          <a:p>
            <a:pPr indent="-182880">
              <a:defRPr/>
            </a:pPr>
            <a:r>
              <a:rPr lang="en-US" sz="1800" dirty="0"/>
              <a:t>Routing and approvals;</a:t>
            </a:r>
          </a:p>
          <a:p>
            <a:pPr indent="-182880">
              <a:defRPr/>
            </a:pPr>
            <a:r>
              <a:rPr lang="en-US" sz="1800" dirty="0"/>
              <a:t>PI Certification;</a:t>
            </a:r>
          </a:p>
          <a:p>
            <a:pPr indent="-182880">
              <a:defRPr/>
            </a:pPr>
            <a:r>
              <a:rPr lang="en-US" sz="1800" dirty="0"/>
              <a:t>Submitting to the sponsors.</a:t>
            </a:r>
          </a:p>
        </p:txBody>
      </p:sp>
      <p:sp>
        <p:nvSpPr>
          <p:cNvPr id="18436" name="Slide Number Placeholder 3">
            <a:extLst>
              <a:ext uri="{FF2B5EF4-FFF2-40B4-BE49-F238E27FC236}">
                <a16:creationId xmlns:a16="http://schemas.microsoft.com/office/drawing/2014/main" id="{BBCAAF27-D25D-E231-2CBB-2026103DE31C}"/>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8E07AFDD-0759-434B-8613-71EE611BDBAA}" type="slidenum">
              <a:rPr lang="en-US" altLang="en-US" sz="1100" smtClean="0">
                <a:solidFill>
                  <a:schemeClr val="bg1"/>
                </a:solidFill>
              </a:rPr>
              <a:pPr>
                <a:spcBef>
                  <a:spcPct val="0"/>
                </a:spcBef>
                <a:buClrTx/>
                <a:buFontTx/>
                <a:buNone/>
              </a:pPr>
              <a:t>5</a:t>
            </a:fld>
            <a:endParaRPr lang="en-US" altLang="en-US" sz="1100">
              <a:solidFill>
                <a:srgbClr val="383272"/>
              </a:solidFill>
            </a:endParaRPr>
          </a:p>
        </p:txBody>
      </p:sp>
      <p:sp>
        <p:nvSpPr>
          <p:cNvPr id="2" name="TextBox 1">
            <a:extLst>
              <a:ext uri="{FF2B5EF4-FFF2-40B4-BE49-F238E27FC236}">
                <a16:creationId xmlns:a16="http://schemas.microsoft.com/office/drawing/2014/main" id="{CD84FA41-A7A2-98FE-B3C6-018DD926B780}"/>
              </a:ext>
            </a:extLst>
          </p:cNvPr>
          <p:cNvSpPr txBox="1"/>
          <p:nvPr/>
        </p:nvSpPr>
        <p:spPr>
          <a:xfrm>
            <a:off x="64819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88C06735-A91B-C469-F19C-EF5C5F48D089}"/>
              </a:ext>
            </a:extLst>
          </p:cNvPr>
          <p:cNvSpPr>
            <a:spLocks noGrp="1" noChangeArrowheads="1"/>
          </p:cNvSpPr>
          <p:nvPr>
            <p:ph type="title"/>
          </p:nvPr>
        </p:nvSpPr>
        <p:spPr/>
        <p:txBody>
          <a:bodyPr/>
          <a:lstStyle/>
          <a:p>
            <a:pPr algn="ctr"/>
            <a:r>
              <a:rPr lang="en-US" altLang="en-US"/>
              <a:t>What we will Cover…</a:t>
            </a:r>
          </a:p>
        </p:txBody>
      </p:sp>
      <p:sp>
        <p:nvSpPr>
          <p:cNvPr id="3" name="Content Placeholder 2">
            <a:extLst>
              <a:ext uri="{FF2B5EF4-FFF2-40B4-BE49-F238E27FC236}">
                <a16:creationId xmlns:a16="http://schemas.microsoft.com/office/drawing/2014/main" id="{646C504E-D8A8-BB21-A199-5F3ACA60EA9E}"/>
              </a:ext>
            </a:extLst>
          </p:cNvPr>
          <p:cNvSpPr>
            <a:spLocks noGrp="1"/>
          </p:cNvSpPr>
          <p:nvPr>
            <p:ph idx="1"/>
          </p:nvPr>
        </p:nvSpPr>
        <p:spPr>
          <a:xfrm>
            <a:off x="685800" y="1981200"/>
            <a:ext cx="7924800" cy="3733800"/>
          </a:xfrm>
        </p:spPr>
        <p:txBody>
          <a:bodyPr/>
          <a:lstStyle/>
          <a:p>
            <a:pPr marL="0" indent="0">
              <a:buFontTx/>
              <a:buNone/>
              <a:defRPr/>
            </a:pPr>
            <a:r>
              <a:rPr lang="en-US" dirty="0"/>
              <a:t>Post-submission:</a:t>
            </a:r>
          </a:p>
          <a:p>
            <a:pPr marL="365760" indent="-182880">
              <a:defRPr/>
            </a:pPr>
            <a:r>
              <a:rPr lang="en-US" sz="2000" dirty="0"/>
              <a:t>Other pre- and post-award submission (OPAS)</a:t>
            </a:r>
          </a:p>
          <a:p>
            <a:pPr marL="765810" lvl="2" indent="-182880">
              <a:defRPr/>
            </a:pPr>
            <a:r>
              <a:rPr lang="en-US" sz="1800" dirty="0"/>
              <a:t>Attaching or uploading documents</a:t>
            </a:r>
          </a:p>
          <a:p>
            <a:pPr marL="765810" lvl="2" indent="-182880">
              <a:defRPr/>
            </a:pPr>
            <a:r>
              <a:rPr lang="en-US" sz="1800" dirty="0"/>
              <a:t>Not routing, but emailing the appropriate person at OGS or RF;</a:t>
            </a:r>
          </a:p>
          <a:p>
            <a:pPr marL="365760" indent="-182880">
              <a:defRPr/>
            </a:pPr>
            <a:r>
              <a:rPr lang="en-US" sz="2000" dirty="0"/>
              <a:t>Just-in-Time information submission;</a:t>
            </a:r>
          </a:p>
          <a:p>
            <a:pPr marL="365760" indent="-182880">
              <a:defRPr/>
            </a:pPr>
            <a:r>
              <a:rPr lang="en-US" sz="2000" dirty="0"/>
              <a:t>Account Set up</a:t>
            </a:r>
          </a:p>
          <a:p>
            <a:pPr marL="765810" lvl="2" indent="-182880">
              <a:defRPr/>
            </a:pPr>
            <a:r>
              <a:rPr lang="en-US" sz="1800" dirty="0"/>
              <a:t>IACUC, IRB approvals, agreement and contracts;</a:t>
            </a:r>
          </a:p>
          <a:p>
            <a:pPr marL="365760" indent="-182880">
              <a:defRPr/>
            </a:pPr>
            <a:r>
              <a:rPr lang="en-US" sz="2000" dirty="0"/>
              <a:t>Research Performance Progress Report (RPPR);</a:t>
            </a:r>
          </a:p>
          <a:p>
            <a:pPr marL="365760" indent="-182880">
              <a:defRPr/>
            </a:pPr>
            <a:r>
              <a:rPr lang="en-US" sz="2000" dirty="0"/>
              <a:t>Final reports and close outs.</a:t>
            </a:r>
          </a:p>
          <a:p>
            <a:pPr>
              <a:defRPr/>
            </a:pPr>
            <a:endParaRPr lang="en-US" dirty="0"/>
          </a:p>
        </p:txBody>
      </p:sp>
      <p:sp>
        <p:nvSpPr>
          <p:cNvPr id="19460" name="Slide Number Placeholder 3">
            <a:extLst>
              <a:ext uri="{FF2B5EF4-FFF2-40B4-BE49-F238E27FC236}">
                <a16:creationId xmlns:a16="http://schemas.microsoft.com/office/drawing/2014/main" id="{1995B5BF-F071-4AA1-169D-F78C99D8F1F5}"/>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6CA5DC"/>
              </a:buClr>
              <a:buChar char="•"/>
              <a:defRPr sz="2400">
                <a:solidFill>
                  <a:srgbClr val="193567"/>
                </a:solidFill>
                <a:latin typeface="Arial" panose="020B0604020202020204" pitchFamily="34" charset="0"/>
                <a:ea typeface="ＭＳ Ｐゴシック" panose="020B0600070205080204" pitchFamily="34" charset="-128"/>
              </a:defRPr>
            </a:lvl1pPr>
            <a:lvl2pPr marL="742950" indent="-285750">
              <a:spcBef>
                <a:spcPct val="20000"/>
              </a:spcBef>
              <a:buClr>
                <a:srgbClr val="6CA5DC"/>
              </a:buClr>
              <a:buSzPct val="90000"/>
              <a:buChar char="&gt;"/>
              <a:defRPr sz="2200">
                <a:solidFill>
                  <a:srgbClr val="193567"/>
                </a:solidFill>
                <a:latin typeface="Arial" panose="020B0604020202020204" pitchFamily="34" charset="0"/>
                <a:ea typeface="ＭＳ Ｐゴシック" panose="020B0600070205080204" pitchFamily="34" charset="-128"/>
              </a:defRPr>
            </a:lvl2pPr>
            <a:lvl3pPr marL="1143000" indent="-228600">
              <a:spcBef>
                <a:spcPct val="20000"/>
              </a:spcBef>
              <a:buClr>
                <a:srgbClr val="6CA5DC"/>
              </a:buClr>
              <a:buChar char="•"/>
              <a:defRPr sz="2200">
                <a:solidFill>
                  <a:srgbClr val="193567"/>
                </a:solidFill>
                <a:latin typeface="Arial" panose="020B0604020202020204" pitchFamily="34" charset="0"/>
                <a:ea typeface="ＭＳ Ｐゴシック" panose="020B0600070205080204" pitchFamily="34" charset="-128"/>
              </a:defRPr>
            </a:lvl3pPr>
            <a:lvl4pPr marL="16002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4pPr>
            <a:lvl5pPr marL="2057400" indent="-228600">
              <a:spcBef>
                <a:spcPct val="20000"/>
              </a:spcBef>
              <a:buClr>
                <a:srgbClr val="6CA5DC"/>
              </a:buClr>
              <a:buChar char="»"/>
              <a:defRPr sz="2000">
                <a:solidFill>
                  <a:srgbClr val="193567"/>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6CA5DC"/>
              </a:buClr>
              <a:buChar char="»"/>
              <a:defRPr sz="2000">
                <a:solidFill>
                  <a:srgbClr val="193567"/>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en-US" sz="1400">
                <a:solidFill>
                  <a:schemeClr val="bg1"/>
                </a:solidFill>
              </a:rPr>
              <a:t>  </a:t>
            </a:r>
            <a:r>
              <a:rPr lang="en-US" altLang="en-US" sz="1400">
                <a:solidFill>
                  <a:srgbClr val="8FBEDC"/>
                </a:solidFill>
              </a:rPr>
              <a:t>| </a:t>
            </a:r>
            <a:r>
              <a:rPr lang="en-US" altLang="en-US" sz="1100">
                <a:solidFill>
                  <a:schemeClr val="tx1"/>
                </a:solidFill>
              </a:rPr>
              <a:t> </a:t>
            </a:r>
            <a:fld id="{AFDA011F-FCE3-354C-BC8D-AB9689E49941}" type="slidenum">
              <a:rPr lang="en-US" altLang="en-US" sz="1100" smtClean="0">
                <a:solidFill>
                  <a:schemeClr val="bg1"/>
                </a:solidFill>
              </a:rPr>
              <a:pPr>
                <a:spcBef>
                  <a:spcPct val="0"/>
                </a:spcBef>
                <a:buClrTx/>
                <a:buFontTx/>
                <a:buNone/>
              </a:pPr>
              <a:t>6</a:t>
            </a:fld>
            <a:endParaRPr lang="en-US" altLang="en-US" sz="1100">
              <a:solidFill>
                <a:srgbClr val="383272"/>
              </a:solidFill>
            </a:endParaRPr>
          </a:p>
        </p:txBody>
      </p:sp>
      <p:sp>
        <p:nvSpPr>
          <p:cNvPr id="2" name="TextBox 1">
            <a:extLst>
              <a:ext uri="{FF2B5EF4-FFF2-40B4-BE49-F238E27FC236}">
                <a16:creationId xmlns:a16="http://schemas.microsoft.com/office/drawing/2014/main" id="{1CBE7B78-296F-02DA-2D3A-60C805343F74}"/>
              </a:ext>
            </a:extLst>
          </p:cNvPr>
          <p:cNvSpPr txBox="1"/>
          <p:nvPr/>
        </p:nvSpPr>
        <p:spPr>
          <a:xfrm>
            <a:off x="64819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C2EBA9F-401F-C862-47CD-D7DAC51DFB58}"/>
              </a:ext>
            </a:extLst>
          </p:cNvPr>
          <p:cNvSpPr>
            <a:spLocks noGrp="1" noChangeArrowheads="1"/>
          </p:cNvSpPr>
          <p:nvPr>
            <p:ph type="title"/>
          </p:nvPr>
        </p:nvSpPr>
        <p:spPr>
          <a:xfrm>
            <a:off x="457200" y="533400"/>
            <a:ext cx="8229600" cy="685800"/>
          </a:xfrm>
        </p:spPr>
        <p:txBody>
          <a:bodyPr/>
          <a:lstStyle/>
          <a:p>
            <a:pPr algn="ctr"/>
            <a:r>
              <a:rPr lang="en-US" altLang="en-US"/>
              <a:t>Updated Cayuse</a:t>
            </a:r>
          </a:p>
        </p:txBody>
      </p:sp>
      <p:sp>
        <p:nvSpPr>
          <p:cNvPr id="3" name="Content Placeholder 2">
            <a:extLst>
              <a:ext uri="{FF2B5EF4-FFF2-40B4-BE49-F238E27FC236}">
                <a16:creationId xmlns:a16="http://schemas.microsoft.com/office/drawing/2014/main" id="{F601FBDB-58AC-E72B-A4DE-1C810618D46D}"/>
              </a:ext>
            </a:extLst>
          </p:cNvPr>
          <p:cNvSpPr>
            <a:spLocks noGrp="1"/>
          </p:cNvSpPr>
          <p:nvPr>
            <p:ph idx="1"/>
          </p:nvPr>
        </p:nvSpPr>
        <p:spPr>
          <a:xfrm>
            <a:off x="609600" y="1828800"/>
            <a:ext cx="7848600" cy="3962400"/>
          </a:xfrm>
        </p:spPr>
        <p:txBody>
          <a:bodyPr>
            <a:noAutofit/>
          </a:bodyPr>
          <a:lstStyle/>
          <a:p>
            <a:pPr>
              <a:defRPr/>
            </a:pPr>
            <a:r>
              <a:rPr lang="en-US" sz="2000" b="1" dirty="0">
                <a:solidFill>
                  <a:schemeClr val="tx1"/>
                </a:solidFill>
              </a:rPr>
              <a:t>Cayuse</a:t>
            </a:r>
            <a:r>
              <a:rPr lang="en-US" sz="2000" dirty="0"/>
              <a:t> now has two components: </a:t>
            </a:r>
          </a:p>
          <a:p>
            <a:pPr lvl="1">
              <a:defRPr/>
            </a:pPr>
            <a:r>
              <a:rPr lang="en-US" sz="1800" dirty="0"/>
              <a:t>(I) Proposals 424 (Cayuse 424) and; </a:t>
            </a:r>
          </a:p>
          <a:p>
            <a:pPr lvl="1">
              <a:defRPr/>
            </a:pPr>
            <a:r>
              <a:rPr lang="en-US" sz="1800" dirty="0"/>
              <a:t>(II) Cayuse SP;</a:t>
            </a:r>
          </a:p>
          <a:p>
            <a:pPr lvl="1">
              <a:defRPr/>
            </a:pPr>
            <a:endParaRPr lang="en-US" sz="1800" dirty="0"/>
          </a:p>
          <a:p>
            <a:pPr>
              <a:defRPr/>
            </a:pPr>
            <a:r>
              <a:rPr lang="en-US" sz="2000" dirty="0"/>
              <a:t>For usual help, contact </a:t>
            </a:r>
            <a:r>
              <a:rPr lang="en-US" sz="2000" dirty="0">
                <a:solidFill>
                  <a:srgbClr val="002060"/>
                </a:solidFill>
              </a:rPr>
              <a:t>Regina Janicki </a:t>
            </a:r>
            <a:r>
              <a:rPr lang="en-US" sz="2000" dirty="0"/>
              <a:t>at (718) 430-3643 or </a:t>
            </a:r>
            <a:r>
              <a:rPr lang="en-US" sz="2000" u="sng" dirty="0">
                <a:hlinkClick r:id="rId2"/>
              </a:rPr>
              <a:t>Regina.janicki@einsteinmed.edu</a:t>
            </a:r>
            <a:r>
              <a:rPr lang="en-US" sz="2000" u="sng" dirty="0"/>
              <a:t>;</a:t>
            </a:r>
          </a:p>
          <a:p>
            <a:pPr>
              <a:defRPr/>
            </a:pPr>
            <a:r>
              <a:rPr lang="en-US" sz="2000" dirty="0"/>
              <a:t>For system-related help contact Ray Hosein at </a:t>
            </a:r>
            <a:r>
              <a:rPr lang="en-US" sz="2000" dirty="0">
                <a:hlinkClick r:id="rId3"/>
              </a:rPr>
              <a:t>rhosein@montefiore.org</a:t>
            </a:r>
            <a:r>
              <a:rPr lang="en-US" sz="2000" dirty="0"/>
              <a:t>;</a:t>
            </a:r>
          </a:p>
          <a:p>
            <a:pPr>
              <a:defRPr/>
            </a:pPr>
            <a:r>
              <a:rPr lang="en-US" sz="2000" dirty="0"/>
              <a:t>For urgent help (when we are not available) you may call (503) 297-2108 Ex 201 or email at </a:t>
            </a:r>
            <a:r>
              <a:rPr lang="en-US" sz="2000" dirty="0">
                <a:hlinkClick r:id="rId4"/>
              </a:rPr>
              <a:t>Support@cayuse.com</a:t>
            </a:r>
            <a:r>
              <a:rPr lang="en-US" sz="2000" dirty="0"/>
              <a:t>.</a:t>
            </a:r>
          </a:p>
          <a:p>
            <a:pPr marL="137160" indent="0">
              <a:buFontTx/>
              <a:buNone/>
              <a:defRPr/>
            </a:pPr>
            <a:endParaRPr lang="en-US" dirty="0"/>
          </a:p>
        </p:txBody>
      </p:sp>
      <p:sp>
        <p:nvSpPr>
          <p:cNvPr id="2" name="TextBox 1">
            <a:extLst>
              <a:ext uri="{FF2B5EF4-FFF2-40B4-BE49-F238E27FC236}">
                <a16:creationId xmlns:a16="http://schemas.microsoft.com/office/drawing/2014/main" id="{45BBC45A-0D08-0430-82E5-DA7CE65C9E7B}"/>
              </a:ext>
            </a:extLst>
          </p:cNvPr>
          <p:cNvSpPr txBox="1"/>
          <p:nvPr/>
        </p:nvSpPr>
        <p:spPr>
          <a:xfrm>
            <a:off x="6546291" y="6565612"/>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F1D5-866A-1E52-0B64-E1742DB3BF56}"/>
              </a:ext>
            </a:extLst>
          </p:cNvPr>
          <p:cNvSpPr>
            <a:spLocks noGrp="1"/>
          </p:cNvSpPr>
          <p:nvPr>
            <p:ph type="title"/>
          </p:nvPr>
        </p:nvSpPr>
        <p:spPr>
          <a:xfrm>
            <a:off x="457200" y="457200"/>
            <a:ext cx="8229600" cy="685800"/>
          </a:xfrm>
        </p:spPr>
        <p:txBody>
          <a:bodyPr>
            <a:normAutofit fontScale="90000"/>
          </a:bodyPr>
          <a:lstStyle/>
          <a:p>
            <a:pPr algn="ctr">
              <a:defRPr/>
            </a:pPr>
            <a:br>
              <a:rPr lang="en-US" sz="3100" dirty="0"/>
            </a:br>
            <a:r>
              <a:rPr lang="en-US" sz="3100" dirty="0"/>
              <a:t>Features of Cayuse SP</a:t>
            </a:r>
            <a:br>
              <a:rPr lang="en-US" dirty="0"/>
            </a:br>
            <a:endParaRPr lang="en-US" dirty="0"/>
          </a:p>
        </p:txBody>
      </p:sp>
      <p:sp>
        <p:nvSpPr>
          <p:cNvPr id="3" name="Content Placeholder 2">
            <a:extLst>
              <a:ext uri="{FF2B5EF4-FFF2-40B4-BE49-F238E27FC236}">
                <a16:creationId xmlns:a16="http://schemas.microsoft.com/office/drawing/2014/main" id="{44251F74-BCF9-6E13-EC42-108D7CCD74F4}"/>
              </a:ext>
            </a:extLst>
          </p:cNvPr>
          <p:cNvSpPr>
            <a:spLocks noGrp="1"/>
          </p:cNvSpPr>
          <p:nvPr>
            <p:ph idx="1"/>
          </p:nvPr>
        </p:nvSpPr>
        <p:spPr>
          <a:xfrm>
            <a:off x="762000" y="1905000"/>
            <a:ext cx="7696200" cy="3657600"/>
          </a:xfrm>
        </p:spPr>
        <p:txBody>
          <a:bodyPr>
            <a:normAutofit/>
          </a:bodyPr>
          <a:lstStyle/>
          <a:p>
            <a:pPr>
              <a:lnSpc>
                <a:spcPct val="115000"/>
              </a:lnSpc>
              <a:spcBef>
                <a:spcPct val="0"/>
              </a:spcBef>
              <a:defRPr/>
            </a:pPr>
            <a:r>
              <a:rPr lang="en-US" altLang="en-US" sz="2000" b="1" dirty="0">
                <a:solidFill>
                  <a:schemeClr val="tx2">
                    <a:lumMod val="75000"/>
                  </a:schemeClr>
                </a:solidFill>
              </a:rPr>
              <a:t>Automatically creates</a:t>
            </a:r>
            <a:r>
              <a:rPr lang="en-US" altLang="en-US" sz="2000" dirty="0"/>
              <a:t> routing chain and helps routing the application for approval;</a:t>
            </a:r>
          </a:p>
          <a:p>
            <a:pPr>
              <a:lnSpc>
                <a:spcPct val="115000"/>
              </a:lnSpc>
              <a:spcBef>
                <a:spcPct val="0"/>
              </a:spcBef>
              <a:defRPr/>
            </a:pPr>
            <a:r>
              <a:rPr lang="en-US" altLang="en-US" sz="2000" b="1" dirty="0">
                <a:solidFill>
                  <a:schemeClr val="tx2">
                    <a:lumMod val="75000"/>
                  </a:schemeClr>
                </a:solidFill>
              </a:rPr>
              <a:t>Stores data, files and </a:t>
            </a:r>
            <a:r>
              <a:rPr lang="en-US" altLang="en-US" sz="2000" dirty="0"/>
              <a:t>any information that is necessary for routing and approval, but are not going to the sponsor;</a:t>
            </a:r>
          </a:p>
          <a:p>
            <a:pPr>
              <a:lnSpc>
                <a:spcPct val="115000"/>
              </a:lnSpc>
              <a:spcBef>
                <a:spcPct val="0"/>
              </a:spcBef>
              <a:defRPr/>
            </a:pPr>
            <a:r>
              <a:rPr lang="en-US" altLang="en-US" sz="2000" b="1" dirty="0">
                <a:solidFill>
                  <a:schemeClr val="tx2">
                    <a:lumMod val="75000"/>
                  </a:schemeClr>
                </a:solidFill>
              </a:rPr>
              <a:t>Enables users </a:t>
            </a:r>
            <a:r>
              <a:rPr lang="en-US" altLang="en-US" sz="2000" dirty="0"/>
              <a:t>to prepare application reports based on specific criteria;</a:t>
            </a:r>
          </a:p>
          <a:p>
            <a:pPr>
              <a:lnSpc>
                <a:spcPct val="115000"/>
              </a:lnSpc>
              <a:spcBef>
                <a:spcPct val="0"/>
              </a:spcBef>
              <a:defRPr/>
            </a:pPr>
            <a:r>
              <a:rPr lang="en-US" altLang="en-US" sz="2000" b="1" dirty="0">
                <a:solidFill>
                  <a:schemeClr val="tx2">
                    <a:lumMod val="75000"/>
                  </a:schemeClr>
                </a:solidFill>
              </a:rPr>
              <a:t>Can prepare reports </a:t>
            </a:r>
            <a:r>
              <a:rPr lang="en-US" altLang="en-US" sz="2000" dirty="0"/>
              <a:t>about submissions and awards</a:t>
            </a:r>
            <a:endParaRPr lang="en-US" sz="2000" dirty="0"/>
          </a:p>
          <a:p>
            <a:pPr>
              <a:lnSpc>
                <a:spcPct val="115000"/>
              </a:lnSpc>
              <a:spcBef>
                <a:spcPct val="0"/>
              </a:spcBef>
              <a:defRPr/>
            </a:pPr>
            <a:endParaRPr lang="en-US" altLang="en-US" sz="2000" dirty="0"/>
          </a:p>
        </p:txBody>
      </p:sp>
      <p:sp>
        <p:nvSpPr>
          <p:cNvPr id="4" name="TextBox 3">
            <a:extLst>
              <a:ext uri="{FF2B5EF4-FFF2-40B4-BE49-F238E27FC236}">
                <a16:creationId xmlns:a16="http://schemas.microsoft.com/office/drawing/2014/main" id="{8B45C567-B7B2-1C98-DF17-1513EFF2DB7A}"/>
              </a:ext>
            </a:extLst>
          </p:cNvPr>
          <p:cNvSpPr txBox="1"/>
          <p:nvPr/>
        </p:nvSpPr>
        <p:spPr>
          <a:xfrm>
            <a:off x="6939128" y="6553200"/>
            <a:ext cx="1900072" cy="292388"/>
          </a:xfrm>
          <a:prstGeom prst="rect">
            <a:avLst/>
          </a:prstGeom>
          <a:noFill/>
        </p:spPr>
        <p:txBody>
          <a:bodyPr wrap="none" rtlCol="0">
            <a:spAutoFit/>
          </a:bodyPr>
          <a:lstStyle/>
          <a:p>
            <a:r>
              <a:rPr lang="en-US" sz="1300" dirty="0">
                <a:solidFill>
                  <a:srgbClr val="FFFF00"/>
                </a:solidFill>
              </a:rPr>
              <a:t>Office of Grant Support</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19208</TotalTime>
  <Words>3347</Words>
  <Application>Microsoft Macintosh PowerPoint</Application>
  <PresentationFormat>On-screen Show (4:3)</PresentationFormat>
  <Paragraphs>349</Paragraphs>
  <Slides>39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Bold</vt:lpstr>
      <vt:lpstr>Calibri</vt:lpstr>
      <vt:lpstr>Times New Roman</vt:lpstr>
      <vt:lpstr>Wingdings</vt:lpstr>
      <vt:lpstr>Blank Presentation</vt:lpstr>
      <vt:lpstr>All About Cayuse: Portals for Grant Proposal Development, Routing and Submission </vt:lpstr>
      <vt:lpstr>Updates and Reminders</vt:lpstr>
      <vt:lpstr>Updates and Reminders…</vt:lpstr>
      <vt:lpstr>Updates and Reminders…</vt:lpstr>
      <vt:lpstr>Updates and Reminders…</vt:lpstr>
      <vt:lpstr>What we will Cover</vt:lpstr>
      <vt:lpstr>What we will Cover…</vt:lpstr>
      <vt:lpstr>Updated Cayuse</vt:lpstr>
      <vt:lpstr> Features of Cayuse SP </vt:lpstr>
      <vt:lpstr>Creating Profile, Obtaining User ID and Password</vt:lpstr>
      <vt:lpstr>Log in to Cayuse</vt:lpstr>
      <vt:lpstr>Creating an Application in Cayuse</vt:lpstr>
      <vt:lpstr>Adding a New Person to Cause SP </vt:lpstr>
      <vt:lpstr>Creating a New Sponsor</vt:lpstr>
      <vt:lpstr>Attaching a Document to Cayuse SP</vt:lpstr>
      <vt:lpstr>Adding a Note to an Application</vt:lpstr>
      <vt:lpstr>Adding a Note to an Application…</vt:lpstr>
      <vt:lpstr>Linking Cayuse SP to Cayuse/Proposals 424 Proposals</vt:lpstr>
      <vt:lpstr>Routing and Approval</vt:lpstr>
      <vt:lpstr>Routing and Approval</vt:lpstr>
      <vt:lpstr>Routing and Approval (Budget)</vt:lpstr>
      <vt:lpstr>Routing and Approval…</vt:lpstr>
      <vt:lpstr>PI Certification</vt:lpstr>
      <vt:lpstr>PI Certification</vt:lpstr>
      <vt:lpstr>PI Certification …</vt:lpstr>
      <vt:lpstr>PI Certification …</vt:lpstr>
      <vt:lpstr>PI Certification…</vt:lpstr>
      <vt:lpstr>Submitting to the Sponsor</vt:lpstr>
      <vt:lpstr>Submitting to the Sponsor…</vt:lpstr>
      <vt:lpstr>Submitting to the Sponsor…</vt:lpstr>
      <vt:lpstr>Other Pre- or Post-Award Submissions (OPAS)</vt:lpstr>
      <vt:lpstr>OPAS Process</vt:lpstr>
      <vt:lpstr>Just in Time (JIT)</vt:lpstr>
      <vt:lpstr>Account Set UP</vt:lpstr>
      <vt:lpstr>RPPR (Progress Report)</vt:lpstr>
      <vt:lpstr>RPPR (Progress Report)…</vt:lpstr>
      <vt:lpstr>RPPRs (Progress Reports)…</vt:lpstr>
      <vt:lpstr>Final Report and Close Outs</vt:lpstr>
      <vt:lpstr> Thank You </vt:lpstr>
    </vt:vector>
  </TitlesOfParts>
  <Company>獫票楧栮捯洀鉭曮㞱Û뜰⠲쎔딁烊皭〼፥ᙼ䕸忤઱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Stiles</dc:creator>
  <cp:lastModifiedBy>Melanie Bourghol</cp:lastModifiedBy>
  <cp:revision>525</cp:revision>
  <cp:lastPrinted>2021-06-28T14:30:08Z</cp:lastPrinted>
  <dcterms:created xsi:type="dcterms:W3CDTF">2008-09-04T14:03:20Z</dcterms:created>
  <dcterms:modified xsi:type="dcterms:W3CDTF">2023-01-19T16:35:49Z</dcterms:modified>
</cp:coreProperties>
</file>