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625" r:id="rId3"/>
    <p:sldId id="626" r:id="rId4"/>
    <p:sldId id="627" r:id="rId5"/>
    <p:sldId id="628" r:id="rId6"/>
    <p:sldId id="619" r:id="rId7"/>
    <p:sldId id="644" r:id="rId8"/>
    <p:sldId id="629" r:id="rId9"/>
    <p:sldId id="639" r:id="rId10"/>
    <p:sldId id="640" r:id="rId11"/>
    <p:sldId id="645" r:id="rId12"/>
    <p:sldId id="642" r:id="rId13"/>
    <p:sldId id="646" r:id="rId14"/>
    <p:sldId id="643" r:id="rId15"/>
    <p:sldId id="647" r:id="rId16"/>
    <p:sldId id="636" r:id="rId17"/>
    <p:sldId id="648" r:id="rId18"/>
    <p:sldId id="622" r:id="rId19"/>
    <p:sldId id="274" r:id="rId20"/>
    <p:sldId id="637" r:id="rId21"/>
    <p:sldId id="649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3645" autoAdjust="0"/>
  </p:normalViewPr>
  <p:slideViewPr>
    <p:cSldViewPr>
      <p:cViewPr varScale="1">
        <p:scale>
          <a:sx n="105" d="100"/>
          <a:sy n="105" d="100"/>
        </p:scale>
        <p:origin x="16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34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4696B7-C6BE-48CA-B4B2-D9A740DD7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21281-BC57-2A4C-2CD6-B2298F6A72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2EE0C8-BC70-5447-923F-1C17C8715B1B}" type="datetimeFigureOut">
              <a:rPr lang="en-US"/>
              <a:pPr>
                <a:defRPr/>
              </a:pPr>
              <a:t>1/19/23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3CE15-70A4-4BE3-2C35-DBB98A5DC4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4672C-7265-BE93-AFBD-A0BDB2F127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5EA107-CDEC-0548-85C5-865D4153B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A2B979A-FC4F-6125-CDD0-37C1B23F26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62EE816-02E0-7BA2-AB4D-D40D61DE7E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20F621C4-2C23-2BCA-C8DA-DD70B21020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750B2C3-7B2F-B34E-79F6-753887C701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6AC0BC1-2DC8-36B8-DF08-9393F04449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A55F373-B072-9AF4-BA39-A3E2EA252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BC62F1-F2CE-074F-8FEE-11EFC46E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419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SIRB Letter of Support/Reliance Form(issued</a:t>
            </a:r>
            <a:r>
              <a:rPr lang="en-US" baseline="0" dirty="0"/>
              <a:t> by Einstein IRB) is required if SIRB is used regardless of which institution is the IRB of record</a:t>
            </a:r>
          </a:p>
          <a:p>
            <a:r>
              <a:rPr lang="en-US" baseline="0" dirty="0"/>
              <a:t>On line G, fill in which outside institution is the IRB of Record.</a:t>
            </a:r>
          </a:p>
          <a:p>
            <a:r>
              <a:rPr lang="en-US" baseline="0" dirty="0"/>
              <a:t>On line b, fill in how much the outside IRB will bill us or none or $0.</a:t>
            </a:r>
          </a:p>
          <a:p>
            <a:r>
              <a:rPr lang="en-US" baseline="0" dirty="0"/>
              <a:t>If SIRB fees will be charged, they must be added as a direct cost on the budget.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9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$1,000 per protocol fee must be budgeted if Redcap is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79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90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Clinical Resources questions must be answered. If either one is Yes, Monte Office of Clinical Trials Must be added to the routing chain with two weeks lead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4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29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PI or someone else fills in the form, please look over it for completeness before</a:t>
            </a:r>
            <a:r>
              <a:rPr lang="en-US" baseline="0" dirty="0"/>
              <a:t> routing.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809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862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270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21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208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84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2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46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9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30A98E38-0661-9F2E-5564-280C5EDFE5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5900"/>
            <a:ext cx="9144000" cy="304800"/>
          </a:xfrm>
          <a:prstGeom prst="rect">
            <a:avLst/>
          </a:prstGeom>
          <a:solidFill>
            <a:srgbClr val="183465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09AB8C7A-2074-1C20-FB81-21F88EC6A2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28600"/>
            <a:ext cx="9144000" cy="4800600"/>
          </a:xfrm>
          <a:prstGeom prst="rect">
            <a:avLst/>
          </a:prstGeom>
          <a:gradFill rotWithShape="0">
            <a:gsLst>
              <a:gs pos="0">
                <a:srgbClr val="183465"/>
              </a:gs>
              <a:gs pos="100000">
                <a:srgbClr val="498DBD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E0EE20E9-A430-D523-EFC6-8C6EB1D56F1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3175" y="163513"/>
            <a:ext cx="9134475" cy="25400"/>
          </a:xfrm>
          <a:prstGeom prst="line">
            <a:avLst/>
          </a:prstGeom>
          <a:noFill/>
          <a:ln w="44450">
            <a:solidFill>
              <a:srgbClr val="BBBC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F03849E5-4509-387C-3564-3B02BB2574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510338"/>
            <a:ext cx="9144000" cy="0"/>
          </a:xfrm>
          <a:prstGeom prst="line">
            <a:avLst/>
          </a:prstGeom>
          <a:noFill/>
          <a:ln w="38100">
            <a:solidFill>
              <a:srgbClr val="BBBC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7" descr="EinsteinMontefioreRGB.png">
            <a:extLst>
              <a:ext uri="{FF2B5EF4-FFF2-40B4-BE49-F238E27FC236}">
                <a16:creationId xmlns:a16="http://schemas.microsoft.com/office/drawing/2014/main" id="{E28B859C-6CD9-BC85-9DD1-747B84202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502275"/>
            <a:ext cx="528161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 algn="ctr">
              <a:defRPr sz="3600">
                <a:latin typeface="Arial Bold" pitchFamily="-3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5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BD5A2-22CB-80FB-A8C1-64500A2E8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6AC39EC0-7137-CB45-9CF1-02ED3E4C2AC6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6B5C1D0A-DDD3-BBF0-2AB3-415E41F3A0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AF134-873D-996E-F9CD-58EC36707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33A95BCF-0CB8-9B43-9F61-FFA2BC810FD2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AC132C2E-12FF-8755-4EF9-3B5DDE6B4F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AE3B9-100F-CBCE-C179-48FF0061E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850FFDA3-893C-0C45-BE80-1B6A0EFE5411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E941626C-BFB5-47D5-32EA-4ED46F57AC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C4CA-3910-91EA-1CED-941D46F3E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B6C80CB9-5C8C-AC4F-8CD1-6DC105553BD1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56816EC6-7C65-6954-7EE2-1110E8D92A4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573F60-E1EF-166C-51E7-6A26F4536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A528876E-BA36-804E-9120-F4BFFB321730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67B7868-8864-305B-6619-D6D2DB913E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0D96F-883D-489B-A651-5D3305DB5E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B8A03EEC-18D6-E846-904F-89F9B79DC448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7D4A71A-48AC-367C-EC6F-009968374B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74C0B-5D8A-0767-D0B0-12A40C3852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433A8860-C3BB-7D43-B0B4-FD5BA718533D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7F33C6E-A713-690D-E212-1A8725C2EE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40667-AC26-6E01-C055-D6E33CD2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6DF3E2B4-ECF8-214E-BEF8-51680C52E18D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A4C972B-BF71-5A31-A07F-E769669E0D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5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54A95AD2-E4E0-BA59-4AA3-58D27A5609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183465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7" name="Line 27">
            <a:extLst>
              <a:ext uri="{FF2B5EF4-FFF2-40B4-BE49-F238E27FC236}">
                <a16:creationId xmlns:a16="http://schemas.microsoft.com/office/drawing/2014/main" id="{107A36DD-0C58-997E-203D-4F20FAF7005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497638"/>
            <a:ext cx="9144000" cy="0"/>
          </a:xfrm>
          <a:prstGeom prst="line">
            <a:avLst/>
          </a:prstGeom>
          <a:noFill/>
          <a:ln w="38100">
            <a:solidFill>
              <a:srgbClr val="BBBC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6">
            <a:extLst>
              <a:ext uri="{FF2B5EF4-FFF2-40B4-BE49-F238E27FC236}">
                <a16:creationId xmlns:a16="http://schemas.microsoft.com/office/drawing/2014/main" id="{0703C7F1-1487-158C-536D-3612A58FB9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28600"/>
            <a:ext cx="9144000" cy="1524000"/>
          </a:xfrm>
          <a:prstGeom prst="rect">
            <a:avLst/>
          </a:prstGeom>
          <a:gradFill rotWithShape="0">
            <a:gsLst>
              <a:gs pos="0">
                <a:srgbClr val="193567"/>
              </a:gs>
              <a:gs pos="100000">
                <a:srgbClr val="498DBD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BC28C9F4-09B7-4B19-8B2F-23D1FAD67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95300"/>
            <a:ext cx="7924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CFD39FC9-D170-7F14-3180-C9DFDA706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89FC436-77C4-537F-7543-59148312EA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/>
              <a:t> </a:t>
            </a:r>
            <a:fld id="{12923F4F-D473-A743-9995-ADD7E28109AE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1032" name="Line 9">
            <a:extLst>
              <a:ext uri="{FF2B5EF4-FFF2-40B4-BE49-F238E27FC236}">
                <a16:creationId xmlns:a16="http://schemas.microsoft.com/office/drawing/2014/main" id="{2E77ADFC-9B3C-7927-4B72-715EAB6A9FD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163513"/>
            <a:ext cx="9144000" cy="20637"/>
          </a:xfrm>
          <a:prstGeom prst="line">
            <a:avLst/>
          </a:prstGeom>
          <a:noFill/>
          <a:ln w="50800">
            <a:solidFill>
              <a:srgbClr val="BCB3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1AB632DC-8EBD-87E4-57DD-96E0020916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76900" y="6591300"/>
            <a:ext cx="2565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4" name="Picture 11" descr="EinsteinMontefioreRGB.png">
            <a:extLst>
              <a:ext uri="{FF2B5EF4-FFF2-40B4-BE49-F238E27FC236}">
                <a16:creationId xmlns:a16="http://schemas.microsoft.com/office/drawing/2014/main" id="{E6845EA5-73CA-6EFA-419C-8695B27951B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865813"/>
            <a:ext cx="2971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97" r:id="rId1"/>
    <p:sldLayoutId id="2147485898" r:id="rId2"/>
    <p:sldLayoutId id="2147485899" r:id="rId3"/>
    <p:sldLayoutId id="2147485900" r:id="rId4"/>
    <p:sldLayoutId id="2147485901" r:id="rId5"/>
    <p:sldLayoutId id="2147485902" r:id="rId6"/>
    <p:sldLayoutId id="2147485903" r:id="rId7"/>
    <p:sldLayoutId id="2147485904" r:id="rId8"/>
    <p:sldLayoutId id="2147485905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Char char="•"/>
        <a:defRPr sz="2400">
          <a:solidFill>
            <a:srgbClr val="19356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SzPct val="90000"/>
        <a:buChar char="&gt;"/>
        <a:defRPr sz="2200">
          <a:solidFill>
            <a:srgbClr val="19356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Char char="•"/>
        <a:defRPr sz="2200">
          <a:solidFill>
            <a:srgbClr val="19356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Char char="–"/>
        <a:defRPr sz="2000">
          <a:solidFill>
            <a:srgbClr val="19356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biotech@einsteinmed.edu" TargetMode="External"/><Relationship Id="rId3" Type="http://schemas.openxmlformats.org/officeDocument/2006/relationships/hyperlink" Target="mailto:preaward@einsteinmed.edu" TargetMode="External"/><Relationship Id="rId7" Type="http://schemas.openxmlformats.org/officeDocument/2006/relationships/hyperlink" Target="mailto:COI@einsteinmed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rb@einsteinmed.edu" TargetMode="External"/><Relationship Id="rId5" Type="http://schemas.openxmlformats.org/officeDocument/2006/relationships/hyperlink" Target="mailto:silvia.racedo@einsteinmed.edu" TargetMode="External"/><Relationship Id="rId10" Type="http://schemas.openxmlformats.org/officeDocument/2006/relationships/hyperlink" Target="mailto:gebrowne@Montefiore.org" TargetMode="External"/><Relationship Id="rId4" Type="http://schemas.openxmlformats.org/officeDocument/2006/relationships/hyperlink" Target="mailto:delia.vieira-cruz@einsteinmed.edu" TargetMode="External"/><Relationship Id="rId9" Type="http://schemas.openxmlformats.org/officeDocument/2006/relationships/hyperlink" Target="mailto:OCT@Montefiore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gina.janicki@einsteinmed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insteinmed.zoom.us/meeting/register/tJUuduyqrT8qEtAdCPSBjXaTZngbJWUV0g-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erard.mcmorrow@einsteinmed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dranil.basu@einsteinmed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hanonjoy.saha@einsteinmed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nsteinmed.edu/docs/administration/grant-support/cayuse-supplemental-form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einsteinmed.edu/administration/grant-suppor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lia.vieira-cruz@einsteinmed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ilvia.racedo@einsteinmed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rb@einsteinmed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einsteinmed.edu/administration/human-research-affai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5486400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fill out the Cayuse Supplemental Form Version 3.1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effectLst/>
              </a:rPr>
            </a:br>
            <a:br>
              <a:rPr lang="en-US" sz="3200" dirty="0">
                <a:effectLst/>
              </a:rPr>
            </a:br>
            <a:br>
              <a:rPr lang="en-US" sz="2400" dirty="0"/>
            </a:br>
            <a:r>
              <a:rPr lang="en-US" sz="2400" dirty="0"/>
              <a:t>Indranil Basu, Assistant Director, OGS</a:t>
            </a:r>
            <a:br>
              <a:rPr lang="en-US" sz="2400" dirty="0"/>
            </a:br>
            <a:r>
              <a:rPr lang="en-US" sz="2400" dirty="0"/>
              <a:t>Gerard McMorrow, Pre-Award Analyst. OGS</a:t>
            </a:r>
            <a:br>
              <a:rPr lang="en-US" sz="2400" dirty="0"/>
            </a:br>
            <a:r>
              <a:rPr lang="en-US" sz="2400" dirty="0"/>
              <a:t>Dhanonjoy Saha, Director, OGS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Stefanie Juell, Executive Director, OHRA</a:t>
            </a:r>
            <a:br>
              <a:rPr lang="en-US" sz="3200" dirty="0"/>
            </a:br>
            <a:br>
              <a:rPr lang="en-US" sz="3200" dirty="0"/>
            </a:br>
            <a:r>
              <a:rPr lang="en-US" sz="2200" b="1" cap="small" dirty="0"/>
              <a:t>December 14, 2022</a:t>
            </a:r>
            <a:br>
              <a:rPr lang="en-US" sz="4400" b="1" cap="small" dirty="0"/>
            </a:br>
            <a:r>
              <a:rPr lang="en-US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462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Human Subjects…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C74E-77E7-CB15-B505-1F5E1663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1752600"/>
            <a:ext cx="9042400" cy="4114800"/>
          </a:xfrm>
        </p:spPr>
        <p:txBody>
          <a:bodyPr/>
          <a:lstStyle/>
          <a:p>
            <a:endParaRPr lang="en-US" sz="1800" dirty="0"/>
          </a:p>
          <a:p>
            <a:endParaRPr lang="en-US" dirty="0"/>
          </a:p>
        </p:txBody>
      </p:sp>
      <p:pic>
        <p:nvPicPr>
          <p:cNvPr id="6" name="Picture 5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05EA5FE2-0E0C-0B76-9429-11B0CCD62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43709"/>
            <a:ext cx="7620000" cy="40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6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Human Subjects...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68358A-7831-AFCA-8C39-E16ED91A6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903"/>
          <a:stretch/>
        </p:blipFill>
        <p:spPr>
          <a:xfrm>
            <a:off x="838200" y="2236734"/>
            <a:ext cx="7467600" cy="29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3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Human Subjects....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C74E-77E7-CB15-B505-1F5E1663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45757"/>
            <a:ext cx="5207000" cy="4114800"/>
          </a:xfrm>
        </p:spPr>
        <p:txBody>
          <a:bodyPr/>
          <a:lstStyle/>
          <a:p>
            <a:endParaRPr lang="en-US" sz="1800" dirty="0"/>
          </a:p>
          <a:p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047DB3B-0CE3-19A4-8C19-97855430B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097" b="1"/>
          <a:stretch/>
        </p:blipFill>
        <p:spPr>
          <a:xfrm>
            <a:off x="736600" y="1850581"/>
            <a:ext cx="7569200" cy="39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 err="1"/>
              <a:t>RedCAP</a:t>
            </a:r>
            <a:r>
              <a:rPr lang="en-US" altLang="en-US" sz="2400" dirty="0"/>
              <a:t> and Conflict of Interest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C74E-77E7-CB15-B505-1F5E1663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2362200"/>
            <a:ext cx="6502400" cy="3505200"/>
          </a:xfrm>
        </p:spPr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9BAC55-9D18-2002-9082-B2C83F673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077"/>
          <a:stretch/>
        </p:blipFill>
        <p:spPr>
          <a:xfrm>
            <a:off x="762000" y="1828800"/>
            <a:ext cx="75819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160" y="5375701"/>
            <a:ext cx="269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3881" y="5435025"/>
            <a:ext cx="779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(Not in the form) If </a:t>
            </a:r>
            <a:r>
              <a:rPr lang="en-US" sz="1600" dirty="0" err="1"/>
              <a:t>RedCAP</a:t>
            </a:r>
            <a:r>
              <a:rPr lang="en-US" sz="1600" dirty="0"/>
              <a:t> will be used but we won’t be charged, please explain with a note in Cayuse.</a:t>
            </a:r>
          </a:p>
        </p:txBody>
      </p:sp>
    </p:spTree>
    <p:extLst>
      <p:ext uri="{BB962C8B-B14F-4D97-AF65-F5344CB8AC3E}">
        <p14:creationId xmlns:p14="http://schemas.microsoft.com/office/powerpoint/2010/main" val="386538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Materials from Outside Organizations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9BAC55-9D18-2002-9082-B2C83F673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526"/>
          <a:stretch/>
        </p:blipFill>
        <p:spPr>
          <a:xfrm>
            <a:off x="816716" y="2438400"/>
            <a:ext cx="7620000" cy="236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F706C2-1A7A-A7D7-DEAB-4931F144CED0}"/>
              </a:ext>
            </a:extLst>
          </p:cNvPr>
          <p:cNvSpPr txBox="1"/>
          <p:nvPr/>
        </p:nvSpPr>
        <p:spPr>
          <a:xfrm>
            <a:off x="4572000" y="441960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479B1-E8F3-A61E-F984-C537A7F0B244}"/>
              </a:ext>
            </a:extLst>
          </p:cNvPr>
          <p:cNvSpPr txBox="1"/>
          <p:nvPr/>
        </p:nvSpPr>
        <p:spPr>
          <a:xfrm>
            <a:off x="859941" y="5215234"/>
            <a:ext cx="6082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** Please note the new email address: </a:t>
            </a:r>
            <a:r>
              <a:rPr lang="en-US" sz="1600" dirty="0" err="1"/>
              <a:t>biotech@einsteinmed.edu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248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Clinical and Pharmacy Resources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C74E-77E7-CB15-B505-1F5E1663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71266"/>
            <a:ext cx="6324600" cy="3657948"/>
          </a:xfrm>
        </p:spPr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5C2FB4B-7276-412F-CB56-BD9A83612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70430"/>
            <a:ext cx="7010400" cy="40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0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Pharmacy Resources….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C74E-77E7-CB15-B505-1F5E1663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1752600"/>
            <a:ext cx="9042400" cy="4114800"/>
          </a:xfrm>
        </p:spPr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B62D1262-138E-D645-9146-53CAE4A8D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57028"/>
            <a:ext cx="8206360" cy="34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4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BFD1-028B-BDA0-AC58-C76F7BFE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dirty="0"/>
              <a:t>Budget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FF89-9849-3FB9-594A-14DD8C3DE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33600"/>
            <a:ext cx="7738378" cy="3581400"/>
          </a:xfrm>
        </p:spPr>
        <p:txBody>
          <a:bodyPr>
            <a:normAutofit/>
          </a:bodyPr>
          <a:lstStyle/>
          <a:p>
            <a:r>
              <a:rPr lang="en-US" sz="1600" b="0" i="0" dirty="0">
                <a:solidFill>
                  <a:srgbClr val="403635"/>
                </a:solidFill>
                <a:effectLst/>
              </a:rPr>
              <a:t>If anyone named on the budget is not on Einstein’s payroll, please explain with a note in Cayuse SP.</a:t>
            </a:r>
          </a:p>
          <a:p>
            <a:endParaRPr lang="en-US" sz="1600" b="0" i="0" dirty="0">
              <a:solidFill>
                <a:srgbClr val="403635"/>
              </a:solidFill>
              <a:effectLst/>
            </a:endParaRPr>
          </a:p>
          <a:p>
            <a:r>
              <a:rPr lang="en-US" sz="1600" dirty="0">
                <a:solidFill>
                  <a:srgbClr val="403635"/>
                </a:solidFill>
              </a:rPr>
              <a:t>If anyone named on the budget is on Montefiore’s payroll, please include a list of who is on Montefiore’s payroll and who is on Einstein’s payroll. Also, include </a:t>
            </a:r>
            <a:r>
              <a:rPr lang="en-US" sz="1600" b="1" dirty="0">
                <a:solidFill>
                  <a:srgbClr val="FF0000"/>
                </a:solidFill>
              </a:rPr>
              <a:t>Montefiore ORSP </a:t>
            </a:r>
            <a:r>
              <a:rPr lang="en-US" sz="1600" dirty="0">
                <a:solidFill>
                  <a:srgbClr val="403635"/>
                </a:solidFill>
              </a:rPr>
              <a:t>on the routing chain.</a:t>
            </a:r>
          </a:p>
          <a:p>
            <a:endParaRPr lang="en-US" sz="1600" dirty="0">
              <a:solidFill>
                <a:srgbClr val="403635"/>
              </a:solidFill>
            </a:endParaRPr>
          </a:p>
          <a:p>
            <a:r>
              <a:rPr lang="en-US" sz="1600" dirty="0">
                <a:solidFill>
                  <a:srgbClr val="403635"/>
                </a:solidFill>
              </a:rPr>
              <a:t>If a budgeted base salary is materially different from the EPAF amount, please explain this in a note in Cayuse SP.</a:t>
            </a:r>
          </a:p>
          <a:p>
            <a:endParaRPr lang="en-US" sz="1600" dirty="0">
              <a:solidFill>
                <a:srgbClr val="403635"/>
              </a:solidFill>
            </a:endParaRPr>
          </a:p>
          <a:p>
            <a:r>
              <a:rPr lang="en-US" sz="1600" b="0" i="0" dirty="0">
                <a:solidFill>
                  <a:srgbClr val="403635"/>
                </a:solidFill>
                <a:effectLst/>
              </a:rPr>
              <a:t>Single IRB fees must be included as direct costs in the budget. Please contact the lead IRB to obtain the exact dollar amount.</a:t>
            </a:r>
          </a:p>
          <a:p>
            <a:endParaRPr lang="en-US" sz="1600" b="0" i="0" dirty="0">
              <a:solidFill>
                <a:srgbClr val="403635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09236-29A4-1298-2D5C-A8C3F8CE03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553200"/>
            <a:ext cx="685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 dirty="0">
                <a:solidFill>
                  <a:schemeClr val="bg1"/>
                </a:solidFill>
              </a:rPr>
              <a:t>  </a:t>
            </a:r>
            <a:r>
              <a:rPr lang="en-US" altLang="en-US" sz="1050" dirty="0">
                <a:solidFill>
                  <a:srgbClr val="8FBEDC"/>
                </a:solidFill>
              </a:rPr>
              <a:t>| </a:t>
            </a:r>
            <a:r>
              <a:rPr lang="en-US" altLang="en-US" sz="825" dirty="0">
                <a:solidFill>
                  <a:schemeClr val="tx1"/>
                </a:solidFill>
              </a:rPr>
              <a:t> </a:t>
            </a:r>
            <a:fld id="{74199736-A54D-49D1-B328-27DD0BF6E06B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825" dirty="0">
              <a:solidFill>
                <a:srgbClr val="38327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FE3E6-8C31-D604-0E3E-11125D1CA6A0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36695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AB74-89EA-BCCA-287B-4917E752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92172-8875-4EA8-5248-6CAC5D985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315739" cy="3733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b="1" dirty="0"/>
              <a:t>Office of Grant Support (OGS): </a:t>
            </a:r>
            <a:r>
              <a:rPr lang="en-US" sz="1500" i="1" dirty="0">
                <a:hlinkClick r:id="rId3"/>
              </a:rPr>
              <a:t>OGS@einsteinmed.edu</a:t>
            </a:r>
            <a:r>
              <a:rPr lang="en-US" sz="2000" b="1" i="1" dirty="0">
                <a:solidFill>
                  <a:srgbClr val="FF0000"/>
                </a:solidFill>
              </a:rPr>
              <a:t>**</a:t>
            </a:r>
          </a:p>
          <a:p>
            <a:pPr>
              <a:spcBef>
                <a:spcPts val="0"/>
              </a:spcBef>
            </a:pPr>
            <a:endParaRPr lang="en-US" sz="1500" i="1" dirty="0"/>
          </a:p>
          <a:p>
            <a:pPr>
              <a:spcBef>
                <a:spcPts val="0"/>
              </a:spcBef>
            </a:pPr>
            <a:r>
              <a:rPr lang="en-US" sz="1500" b="1" dirty="0"/>
              <a:t>Environmental Health &amp; Safety (EH&amp;S): </a:t>
            </a:r>
            <a:r>
              <a:rPr lang="en-US" sz="1500" dirty="0">
                <a:hlinkClick r:id="rId4"/>
              </a:rPr>
              <a:t>delia.vieira-cruz@einsteinmed.edu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endParaRPr lang="en-US" sz="1500" i="1" dirty="0"/>
          </a:p>
          <a:p>
            <a:pPr>
              <a:spcBef>
                <a:spcPts val="0"/>
              </a:spcBef>
            </a:pPr>
            <a:r>
              <a:rPr lang="en-US" sz="1500" b="1" dirty="0">
                <a:solidFill>
                  <a:srgbClr val="002060"/>
                </a:solidFill>
              </a:rPr>
              <a:t>Institutional Animal Care and Use Committee (IACUC): </a:t>
            </a:r>
            <a:r>
              <a:rPr lang="en-US" sz="1500" dirty="0">
                <a:solidFill>
                  <a:srgbClr val="002060"/>
                </a:solidFill>
                <a:hlinkClick r:id="rId5"/>
              </a:rPr>
              <a:t>silvia.racedo@einsteinmed.edu</a:t>
            </a:r>
            <a:endParaRPr lang="en-US" sz="15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500" i="1" dirty="0"/>
          </a:p>
          <a:p>
            <a:pPr>
              <a:spcBef>
                <a:spcPts val="0"/>
              </a:spcBef>
            </a:pPr>
            <a:r>
              <a:rPr lang="en-US" sz="1500" b="1" dirty="0"/>
              <a:t>Office of Human Research Affairs (OHRA):</a:t>
            </a:r>
            <a:r>
              <a:rPr lang="en-US" sz="1500" dirty="0"/>
              <a:t> </a:t>
            </a:r>
            <a:r>
              <a:rPr lang="en-US" sz="1500" i="1" dirty="0">
                <a:hlinkClick r:id="rId6"/>
              </a:rPr>
              <a:t>irb@einsteinmed.edu</a:t>
            </a:r>
            <a:endParaRPr lang="en-US" sz="1500" i="1" dirty="0"/>
          </a:p>
          <a:p>
            <a:pPr>
              <a:spcBef>
                <a:spcPts val="0"/>
              </a:spcBef>
            </a:pPr>
            <a:endParaRPr lang="en-US" sz="1500" i="1" dirty="0"/>
          </a:p>
          <a:p>
            <a:pPr>
              <a:spcBef>
                <a:spcPts val="0"/>
              </a:spcBef>
            </a:pPr>
            <a:r>
              <a:rPr lang="en-US" sz="1500" b="1" dirty="0"/>
              <a:t>Conflict of Interest (COI) Office: </a:t>
            </a:r>
            <a:r>
              <a:rPr lang="en-US" sz="1500" dirty="0">
                <a:hlinkClick r:id="rId7"/>
              </a:rPr>
              <a:t>COI@einsteinmed.edu</a:t>
            </a:r>
            <a:endParaRPr lang="en-US" sz="1500" dirty="0"/>
          </a:p>
          <a:p>
            <a:pPr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b="1" dirty="0">
                <a:effectLst/>
                <a:cs typeface="Arial" panose="020B0604020202020204" pitchFamily="34" charset="0"/>
              </a:rPr>
              <a:t>Office of Biotechnology and Business Development (OBBD): </a:t>
            </a:r>
            <a:r>
              <a:rPr lang="en-US" sz="1500" i="1" dirty="0">
                <a:solidFill>
                  <a:srgbClr val="055FC1"/>
                </a:solidFill>
                <a:effectLst/>
                <a:cs typeface="Arial" panose="020B0604020202020204" pitchFamily="34" charset="0"/>
                <a:hlinkClick r:id="rId8"/>
              </a:rPr>
              <a:t>biotech@einsteinmed.</a:t>
            </a:r>
            <a:r>
              <a:rPr lang="en-US" sz="1500" i="1" dirty="0">
                <a:solidFill>
                  <a:srgbClr val="055FC1"/>
                </a:solidFill>
                <a:cs typeface="Arial" panose="020B0604020202020204" pitchFamily="34" charset="0"/>
                <a:hlinkClick r:id="rId8"/>
              </a:rPr>
              <a:t>edu</a:t>
            </a:r>
            <a:endParaRPr lang="en-US" sz="1500" i="1" dirty="0">
              <a:solidFill>
                <a:srgbClr val="055FC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500" i="1" dirty="0">
              <a:solidFill>
                <a:srgbClr val="055FC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500" b="1" dirty="0">
                <a:solidFill>
                  <a:srgbClr val="002060"/>
                </a:solidFill>
                <a:cs typeface="Arial" panose="020B0604020202020204" pitchFamily="34" charset="0"/>
              </a:rPr>
              <a:t>Office of Clinical Trials (OCT): 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  <a:hlinkClick r:id="rId9"/>
              </a:rPr>
              <a:t>OCT@Montefiore.org</a:t>
            </a:r>
            <a:endParaRPr lang="en-US" sz="1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500" b="1" dirty="0">
                <a:solidFill>
                  <a:srgbClr val="002060"/>
                </a:solidFill>
                <a:cs typeface="Arial" panose="020B0604020202020204" pitchFamily="34" charset="0"/>
              </a:rPr>
              <a:t>Office of Research and Sponsored Programs (ORSP): 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  <a:hlinkClick r:id="rId10"/>
              </a:rPr>
              <a:t>gebrowne@Montefiore.org</a:t>
            </a:r>
            <a:endParaRPr lang="en-US" sz="1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sz="1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sz="1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sz="15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sz="1500" i="1" dirty="0"/>
          </a:p>
          <a:p>
            <a:endParaRPr lang="en-US" sz="1500" i="1" dirty="0"/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E63D2-7ED1-2616-C6D8-C507A7929B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553200"/>
            <a:ext cx="685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 dirty="0">
                <a:solidFill>
                  <a:schemeClr val="bg1"/>
                </a:solidFill>
              </a:rPr>
              <a:t>  </a:t>
            </a:r>
            <a:r>
              <a:rPr lang="en-US" altLang="en-US" sz="1050" dirty="0">
                <a:solidFill>
                  <a:srgbClr val="8FBEDC"/>
                </a:solidFill>
              </a:rPr>
              <a:t>| </a:t>
            </a:r>
            <a:r>
              <a:rPr lang="en-US" altLang="en-US" sz="825" dirty="0">
                <a:solidFill>
                  <a:schemeClr val="tx1"/>
                </a:solidFill>
              </a:rPr>
              <a:t> </a:t>
            </a:r>
            <a:fld id="{74199736-A54D-49D1-B328-27DD0BF6E06B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825" dirty="0">
              <a:solidFill>
                <a:srgbClr val="38327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BBA56-3391-56EE-2DE5-A2ADBA70B861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6DA41-DE81-57A9-02D6-C84499D3DAA9}"/>
              </a:ext>
            </a:extLst>
          </p:cNvPr>
          <p:cNvSpPr txBox="1"/>
          <p:nvPr/>
        </p:nvSpPr>
        <p:spPr>
          <a:xfrm>
            <a:off x="762000" y="5943600"/>
            <a:ext cx="3453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** </a:t>
            </a:r>
            <a:r>
              <a:rPr lang="en-US" sz="1500" dirty="0">
                <a:solidFill>
                  <a:srgbClr val="002060"/>
                </a:solidFill>
              </a:rPr>
              <a:t>Please note the new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82296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ed Question Mark">
            <a:extLst>
              <a:ext uri="{FF2B5EF4-FFF2-40B4-BE49-F238E27FC236}">
                <a16:creationId xmlns:a16="http://schemas.microsoft.com/office/drawing/2014/main" id="{2018A076-30DF-4FC7-EE7D-7BDA71AB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00" y="1981200"/>
            <a:ext cx="3579876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72202-AD43-9618-1B53-FDDF187312CD}"/>
              </a:ext>
            </a:extLst>
          </p:cNvPr>
          <p:cNvSpPr txBox="1"/>
          <p:nvPr/>
        </p:nvSpPr>
        <p:spPr bwMode="auto">
          <a:xfrm>
            <a:off x="4038600" y="2438400"/>
            <a:ext cx="38862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buClr>
                <a:srgbClr val="6CA5DC"/>
              </a:buClr>
            </a:pPr>
            <a:r>
              <a:rPr lang="en-US" sz="2800" dirty="0">
                <a:solidFill>
                  <a:srgbClr val="193567"/>
                </a:solidFill>
                <a:latin typeface="+mn-lt"/>
                <a:ea typeface="+mn-ea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861A1-A563-D696-87EC-61B332813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553200"/>
            <a:ext cx="685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1400">
                <a:solidFill>
                  <a:schemeClr val="bg1"/>
                </a:solidFill>
              </a:rPr>
              <a:t>  |  </a:t>
            </a:r>
            <a:fld id="{74199736-A54D-49D1-B328-27DD0BF6E06B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  <a:defRPr/>
              </a:pPr>
              <a:t>18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D970D-E4D1-19FC-36AF-1D443292806F}"/>
              </a:ext>
            </a:extLst>
          </p:cNvPr>
          <p:cNvSpPr txBox="1"/>
          <p:nvPr/>
        </p:nvSpPr>
        <p:spPr>
          <a:xfrm>
            <a:off x="6207956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212677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993A-657B-C41A-F051-8AB6016F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OGS – Who we 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7398-0B16-B0EE-DB67-E9EC4EFDE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6AC39EC0-7137-CB45-9CF1-02ED3E4C2AC6}" type="slidenum">
              <a:rPr lang="en-US" altLang="en-US" sz="1100" smtClean="0"/>
              <a:pPr>
                <a:defRPr/>
              </a:pPr>
              <a:t>1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496ACF-7E65-96DA-B5B9-0FAD14E753E1}"/>
              </a:ext>
            </a:extLst>
          </p:cNvPr>
          <p:cNvGrpSpPr/>
          <p:nvPr/>
        </p:nvGrpSpPr>
        <p:grpSpPr>
          <a:xfrm>
            <a:off x="635586" y="1905000"/>
            <a:ext cx="7594014" cy="4495799"/>
            <a:chOff x="234693" y="765719"/>
            <a:chExt cx="5656821" cy="3183853"/>
          </a:xfrm>
        </p:grpSpPr>
        <p:pic>
          <p:nvPicPr>
            <p:cNvPr id="6" name="Picture 5" descr="A person sitting in a chair&#10;&#10;Description automatically generated with low confidence">
              <a:extLst>
                <a:ext uri="{FF2B5EF4-FFF2-40B4-BE49-F238E27FC236}">
                  <a16:creationId xmlns:a16="http://schemas.microsoft.com/office/drawing/2014/main" id="{272D0AA0-0D84-F4F5-A3EB-642BF6998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693" y="823598"/>
              <a:ext cx="2939883" cy="2371013"/>
            </a:xfrm>
            <a:prstGeom prst="rect">
              <a:avLst/>
            </a:prstGeom>
          </p:spPr>
        </p:pic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2A8C92DD-353B-3328-C82F-381646EDE92E}"/>
                </a:ext>
              </a:extLst>
            </p:cNvPr>
            <p:cNvSpPr txBox="1">
              <a:spLocks/>
            </p:cNvSpPr>
            <p:nvPr/>
          </p:nvSpPr>
          <p:spPr>
            <a:xfrm>
              <a:off x="3174576" y="765719"/>
              <a:ext cx="2716938" cy="26054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Wingdings" pitchFamily="2" charset="2"/>
                <a:buChar char="ü"/>
              </a:pPr>
              <a:r>
                <a:rPr lang="en-US" altLang="en-US" sz="1400" dirty="0">
                  <a:solidFill>
                    <a:srgbClr val="002060"/>
                  </a:solidFill>
                </a:rPr>
                <a:t>Authorized Organizational Representative (AOR), Signing Official (SO)</a:t>
              </a:r>
            </a:p>
            <a:p>
              <a:pPr marL="342900" indent="-342900" algn="l">
                <a:buFont typeface="Wingdings" pitchFamily="2" charset="2"/>
                <a:buChar char="ü"/>
              </a:pPr>
              <a:r>
                <a:rPr lang="en-US" altLang="en-US" sz="1400" dirty="0">
                  <a:solidFill>
                    <a:srgbClr val="002060"/>
                  </a:solidFill>
                </a:rPr>
                <a:t>Application withdrawal request</a:t>
              </a:r>
            </a:p>
            <a:p>
              <a:pPr marL="342900" indent="-342900" algn="l">
                <a:buFont typeface="Wingdings" pitchFamily="2" charset="2"/>
                <a:buChar char="ü"/>
              </a:pPr>
              <a:r>
                <a:rPr lang="en-US" altLang="en-US" sz="1400" dirty="0">
                  <a:solidFill>
                    <a:srgbClr val="002060"/>
                  </a:solidFill>
                </a:rPr>
                <a:t>Cayuse primary contact – User ID, password, application unlock</a:t>
              </a:r>
            </a:p>
            <a:p>
              <a:pPr marL="342900" indent="-342900" algn="l">
                <a:buFont typeface="Wingdings" pitchFamily="2" charset="2"/>
                <a:buChar char="ü"/>
              </a:pPr>
              <a:r>
                <a:rPr lang="en-US" altLang="en-US" sz="1400" dirty="0">
                  <a:solidFill>
                    <a:srgbClr val="002060"/>
                  </a:solidFill>
                </a:rPr>
                <a:t>eRA Commons, eBRAP, FastLane issues related to submission</a:t>
              </a:r>
            </a:p>
            <a:p>
              <a:pPr marL="342900" indent="-342900" algn="l">
                <a:buFont typeface="Wingdings" pitchFamily="2" charset="2"/>
                <a:buChar char="ü"/>
              </a:pPr>
              <a:r>
                <a:rPr lang="en-US" altLang="en-US" sz="1400" dirty="0">
                  <a:solidFill>
                    <a:srgbClr val="002060"/>
                  </a:solidFill>
                </a:rPr>
                <a:t>All Federal electronic submission portal User ID, password etc. </a:t>
              </a:r>
            </a:p>
            <a:p>
              <a:pPr marL="342900" indent="-342900" algn="l">
                <a:buFont typeface="Wingdings" pitchFamily="2" charset="2"/>
                <a:buChar char="ü"/>
              </a:pPr>
              <a:r>
                <a:rPr lang="en-US" altLang="en-US" sz="1400" dirty="0">
                  <a:solidFill>
                    <a:srgbClr val="002060"/>
                  </a:solidFill>
                </a:rPr>
                <a:t>Post-submission material and communication</a:t>
              </a:r>
            </a:p>
            <a:p>
              <a:pPr marL="342900" indent="-342900" algn="l">
                <a:buFont typeface="Wingdings" pitchFamily="2" charset="2"/>
                <a:buChar char="ü"/>
              </a:pPr>
              <a:r>
                <a:rPr lang="en-US" altLang="en-US" sz="1400" dirty="0">
                  <a:solidFill>
                    <a:srgbClr val="002060"/>
                  </a:solidFill>
                </a:rPr>
                <a:t>OPAS (Other Pre-Award Submissions)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B295A8-D2D0-DA2B-EF70-8D05DF9B58D4}"/>
                </a:ext>
              </a:extLst>
            </p:cNvPr>
            <p:cNvSpPr txBox="1"/>
            <p:nvPr/>
          </p:nvSpPr>
          <p:spPr>
            <a:xfrm>
              <a:off x="243555" y="3273889"/>
              <a:ext cx="3774820" cy="675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Regina Janicki, CRA – eRA Manager: Belfer 1106 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Phone: (718) 430-3643 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Email: 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hlinkClick r:id="rId4"/>
                </a:rPr>
                <a:t>regina.janicki@einsteinmed.edu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28974AF-A110-2B50-F695-454AD9214262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43569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nimated Happy Holidays Gold Lights Gif ">
            <a:extLst>
              <a:ext uri="{FF2B5EF4-FFF2-40B4-BE49-F238E27FC236}">
                <a16:creationId xmlns:a16="http://schemas.microsoft.com/office/drawing/2014/main" id="{4785F4E5-C1DB-5D0A-B66D-870910C0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057400"/>
            <a:ext cx="4306360" cy="36101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90014-2759-85FE-4DF1-3A5CE3529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553200"/>
            <a:ext cx="6858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  |  </a:t>
            </a:r>
            <a:fld id="{850FFDA3-893C-0C45-BE80-1B6A0EFE5411}" type="slidenum">
              <a:rPr lang="en-US" alt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US" altLang="en-US"/>
          </a:p>
        </p:txBody>
      </p:sp>
      <p:pic>
        <p:nvPicPr>
          <p:cNvPr id="2056" name="Picture 8" descr="No photo description available.">
            <a:extLst>
              <a:ext uri="{FF2B5EF4-FFF2-40B4-BE49-F238E27FC236}">
                <a16:creationId xmlns:a16="http://schemas.microsoft.com/office/drawing/2014/main" id="{54F271CE-C2EC-C598-1A32-82D1EDA7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7" y="2209800"/>
            <a:ext cx="44323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0CD91-0B8E-7240-8EA3-52E2726E7A38}"/>
              </a:ext>
            </a:extLst>
          </p:cNvPr>
          <p:cNvSpPr txBox="1"/>
          <p:nvPr/>
        </p:nvSpPr>
        <p:spPr>
          <a:xfrm>
            <a:off x="6248400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17872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90014-2759-85FE-4DF1-3A5CE3529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553200"/>
            <a:ext cx="6858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  |  </a:t>
            </a:r>
            <a:fld id="{850FFDA3-893C-0C45-BE80-1B6A0EFE5411}" type="slidenum">
              <a:rPr lang="en-US" altLang="en-US" smtClean="0"/>
              <a:pPr>
                <a:spcAft>
                  <a:spcPts val="600"/>
                </a:spcAft>
                <a:defRPr/>
              </a:pPr>
              <a:t>20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0CD91-0B8E-7240-8EA3-52E2726E7A38}"/>
              </a:ext>
            </a:extLst>
          </p:cNvPr>
          <p:cNvSpPr txBox="1"/>
          <p:nvPr/>
        </p:nvSpPr>
        <p:spPr>
          <a:xfrm>
            <a:off x="6248400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7E47D-204F-60DC-9C1D-4B1FE52D20C8}"/>
              </a:ext>
            </a:extLst>
          </p:cNvPr>
          <p:cNvSpPr txBox="1"/>
          <p:nvPr/>
        </p:nvSpPr>
        <p:spPr>
          <a:xfrm>
            <a:off x="609600" y="1981200"/>
            <a:ext cx="76604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December 16, 2022, Friday 11 – 11:45 am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8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Title: Preparing ahead for the new Forms-H grant applications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4538" lvl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will discuss how applicants must use the updated application forms, how to ensure that the new Forms-H have been used, and possible remedies if the old Forms-G are used instead. It is open to Trainees at all career levels, Faculty members and Administrators. Please note that the use of new Forms-H is mandatory starting from January 25, 2023. Please click </a:t>
            </a:r>
            <a:r>
              <a:rPr lang="en-US" sz="18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here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register.</a:t>
            </a:r>
          </a:p>
          <a:p>
            <a:pPr marL="744538" lvl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4538" lvl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This will be the last presentation for this year on behalf of OGS. </a:t>
            </a:r>
          </a:p>
          <a:p>
            <a:pPr marL="744538" lvl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Please wait for the announcements regarding the OGS presentation dates for 2023.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4626A-0C7F-BBB5-7854-FA90B3FE0292}"/>
              </a:ext>
            </a:extLst>
          </p:cNvPr>
          <p:cNvSpPr txBox="1"/>
          <p:nvPr/>
        </p:nvSpPr>
        <p:spPr>
          <a:xfrm>
            <a:off x="2848110" y="805682"/>
            <a:ext cx="3938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Next OGS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7771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993A-657B-C41A-F051-8AB6016F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OGS – Who we are?…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7398-0B16-B0EE-DB67-E9EC4EFDE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6AC39EC0-7137-CB45-9CF1-02ED3E4C2AC6}" type="slidenum">
              <a:rPr lang="en-US" altLang="en-US" sz="1100" smtClean="0"/>
              <a:pPr>
                <a:defRPr/>
              </a:pPr>
              <a:t>2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CB9AF4-40BD-38D3-40F5-A72A10929FDD}"/>
              </a:ext>
            </a:extLst>
          </p:cNvPr>
          <p:cNvGrpSpPr/>
          <p:nvPr/>
        </p:nvGrpSpPr>
        <p:grpSpPr>
          <a:xfrm>
            <a:off x="381000" y="1891712"/>
            <a:ext cx="8077201" cy="4525467"/>
            <a:chOff x="6138669" y="867402"/>
            <a:chExt cx="5727741" cy="315134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73A8FD-15FE-6D99-8D74-30C12C604143}"/>
                </a:ext>
              </a:extLst>
            </p:cNvPr>
            <p:cNvGrpSpPr/>
            <p:nvPr/>
          </p:nvGrpSpPr>
          <p:grpSpPr>
            <a:xfrm>
              <a:off x="6227184" y="867402"/>
              <a:ext cx="5639226" cy="2503188"/>
              <a:chOff x="1348749" y="1214645"/>
              <a:chExt cx="10181991" cy="4803727"/>
            </a:xfrm>
          </p:grpSpPr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1D48D12-DC14-9D00-0FA3-2D9376359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4707" y="1290587"/>
                <a:ext cx="5366033" cy="47277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AOR (Authorized Organizational Representative), SO (Signing Official)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Budget development, review and budget revisions (pre-award only)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Collaboration letter review and preparation for signature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Face page review and processing for signature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Indirect cost reduction/waiver, no salary support request processing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Letter of Intent (LOI) and Statement of Work (SOW) review and processing</a:t>
                </a:r>
              </a:p>
            </p:txBody>
          </p:sp>
          <p:pic>
            <p:nvPicPr>
              <p:cNvPr id="17" name="Picture 16" descr="A person wearing glasses and a blue shirt&#10;&#10;Description automatically generated with medium confidence">
                <a:extLst>
                  <a:ext uri="{FF2B5EF4-FFF2-40B4-BE49-F238E27FC236}">
                    <a16:creationId xmlns:a16="http://schemas.microsoft.com/office/drawing/2014/main" id="{AA46D649-A90A-6D6D-4A13-F0881793A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8749" y="1214645"/>
                <a:ext cx="4523264" cy="4643714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2C2B11-1A74-FA19-A767-0972517CC7BA}"/>
                </a:ext>
              </a:extLst>
            </p:cNvPr>
            <p:cNvSpPr txBox="1"/>
            <p:nvPr/>
          </p:nvSpPr>
          <p:spPr>
            <a:xfrm>
              <a:off x="6138669" y="3354345"/>
              <a:ext cx="5396839" cy="664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Gerard McMorrow, MBA – Pre-Award Analyst: Belfer 1106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Phone: (718) 430-3580 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Email: 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hlinkClick r:id="rId4"/>
                </a:rPr>
                <a:t>gerard.mcmorrow@einsteinmed.edu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B22086E-2851-CE2F-28A8-76FE96231410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344791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993A-657B-C41A-F051-8AB6016F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OGS – Who we are?…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7398-0B16-B0EE-DB67-E9EC4EFDE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6AC39EC0-7137-CB45-9CF1-02ED3E4C2AC6}" type="slidenum">
              <a:rPr lang="en-US" altLang="en-US" sz="1100" smtClean="0"/>
              <a:pPr>
                <a:defRPr/>
              </a:pPr>
              <a:t>3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5539B9-B3F0-3954-3A46-D7E4AD437FCE}"/>
              </a:ext>
            </a:extLst>
          </p:cNvPr>
          <p:cNvGrpSpPr/>
          <p:nvPr/>
        </p:nvGrpSpPr>
        <p:grpSpPr>
          <a:xfrm>
            <a:off x="457200" y="2057400"/>
            <a:ext cx="8153400" cy="4267199"/>
            <a:chOff x="234693" y="3570793"/>
            <a:chExt cx="5927417" cy="319309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0FAEF3-A02D-8798-AF9D-3867BAA28E17}"/>
                </a:ext>
              </a:extLst>
            </p:cNvPr>
            <p:cNvGrpSpPr/>
            <p:nvPr/>
          </p:nvGrpSpPr>
          <p:grpSpPr>
            <a:xfrm>
              <a:off x="303205" y="3570793"/>
              <a:ext cx="5858905" cy="2849404"/>
              <a:chOff x="238136" y="510138"/>
              <a:chExt cx="11805026" cy="6642546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9E4DCB8-61AB-9C37-6EB3-A839A0F1B5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3767" y="510138"/>
                <a:ext cx="5959395" cy="66425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Wingdings" pitchFamily="2" charset="2"/>
                  <a:buChar char="ü"/>
                  <a:defRPr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AOR, SO, and Business Official (BO)</a:t>
                </a:r>
              </a:p>
              <a:p>
                <a:pPr marL="342900" indent="-342900" algn="l">
                  <a:buFont typeface="Wingdings" pitchFamily="2" charset="2"/>
                  <a:buChar char="ü"/>
                  <a:defRPr/>
                </a:pPr>
                <a:r>
                  <a:rPr lang="en-US" sz="1400" dirty="0">
                    <a:solidFill>
                      <a:srgbClr val="002060"/>
                    </a:solidFill>
                  </a:rPr>
                  <a:t>Assisting with day-to-day operations of the office. Training and workshops for funding/grant development</a:t>
                </a:r>
              </a:p>
              <a:p>
                <a:pPr marL="342900" indent="-342900" algn="l">
                  <a:buFont typeface="Wingdings" pitchFamily="2" charset="2"/>
                  <a:buChar char="ü"/>
                  <a:defRPr/>
                </a:pPr>
                <a:r>
                  <a:rPr lang="en-US" sz="1400" dirty="0">
                    <a:solidFill>
                      <a:srgbClr val="002060"/>
                    </a:solidFill>
                  </a:rPr>
                  <a:t>Finding funding and OGS updates – SPIN Portal. One-on-one consultation for strategizing grant development</a:t>
                </a:r>
              </a:p>
              <a:p>
                <a:pPr marL="342900" indent="-342900" algn="l">
                  <a:buFont typeface="Wingdings" pitchFamily="2" charset="2"/>
                  <a:buChar char="ü"/>
                  <a:defRPr/>
                </a:pPr>
                <a:r>
                  <a:rPr lang="en-US" sz="1400" dirty="0">
                    <a:solidFill>
                      <a:srgbClr val="002060"/>
                    </a:solidFill>
                  </a:rPr>
                  <a:t>Faculty profile in “PURE” research portal (for networking and communication). Templates for grant applications, and DMS issues</a:t>
                </a:r>
              </a:p>
              <a:p>
                <a:pPr marL="342900" indent="-342900" algn="l">
                  <a:buFont typeface="Wingdings" pitchFamily="2" charset="2"/>
                  <a:buChar char="ü"/>
                  <a:defRPr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Limited submission application management. </a:t>
                </a:r>
                <a:r>
                  <a:rPr lang="en-US" sz="1400" dirty="0">
                    <a:solidFill>
                      <a:srgbClr val="002060"/>
                    </a:solidFill>
                  </a:rPr>
                  <a:t>Contacting the sponsors/agencies </a:t>
                </a:r>
              </a:p>
              <a:p>
                <a:pPr marL="342900" indent="-342900" algn="l">
                  <a:buFont typeface="Wingdings" pitchFamily="2" charset="2"/>
                  <a:buChar char="ü"/>
                  <a:defRPr/>
                </a:pPr>
                <a:r>
                  <a:rPr lang="en-US" sz="1400" dirty="0">
                    <a:solidFill>
                      <a:srgbClr val="002060"/>
                    </a:solidFill>
                  </a:rPr>
                  <a:t>All non-federal grant processes, including NYS grants.</a:t>
                </a:r>
                <a:r>
                  <a:rPr lang="en-US" altLang="en-US" sz="1400" dirty="0">
                    <a:solidFill>
                      <a:srgbClr val="002060"/>
                    </a:solidFill>
                  </a:rPr>
                  <a:t> IACUC, IRB, OCI liaison, NCE, RS, FIS, and JIT submissions</a:t>
                </a:r>
              </a:p>
            </p:txBody>
          </p:sp>
          <p:pic>
            <p:nvPicPr>
              <p:cNvPr id="12" name="Picture 11" descr="A person in a suit smiling&#10;&#10;Description automatically generated with medium confidence">
                <a:extLst>
                  <a:ext uri="{FF2B5EF4-FFF2-40B4-BE49-F238E27FC236}">
                    <a16:creationId xmlns:a16="http://schemas.microsoft.com/office/drawing/2014/main" id="{F35187CF-4CD5-0D86-0B1F-F09DE2184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136" y="813994"/>
                <a:ext cx="5442830" cy="5268851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524851-D4C8-BE81-CA03-B754F3966419}"/>
                </a:ext>
              </a:extLst>
            </p:cNvPr>
            <p:cNvSpPr txBox="1"/>
            <p:nvPr/>
          </p:nvSpPr>
          <p:spPr>
            <a:xfrm>
              <a:off x="234693" y="6049939"/>
              <a:ext cx="3020908" cy="713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Indranil Basu, PhD, MBA – Assistant Director Belfer 1106 – Phone: (718) 430-2238  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Email: 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hlinkClick r:id="rId4"/>
                </a:rPr>
                <a:t>indranil.basu@einsteinmed.edu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6529857-90B5-0791-5D53-AC981B5C73D3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402712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993A-657B-C41A-F051-8AB6016F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OGS – Who we are?….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7398-0B16-B0EE-DB67-E9EC4EFDE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6AC39EC0-7137-CB45-9CF1-02ED3E4C2AC6}" type="slidenum">
              <a:rPr lang="en-US" altLang="en-US" sz="1100" smtClean="0"/>
              <a:pPr>
                <a:defRPr/>
              </a:pPr>
              <a:t>4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96372B-CAC9-A019-9FBA-ABAEBBD6CEFF}"/>
              </a:ext>
            </a:extLst>
          </p:cNvPr>
          <p:cNvGrpSpPr/>
          <p:nvPr/>
        </p:nvGrpSpPr>
        <p:grpSpPr>
          <a:xfrm>
            <a:off x="304800" y="1998514"/>
            <a:ext cx="8305800" cy="4479831"/>
            <a:chOff x="6057935" y="3913571"/>
            <a:chExt cx="5756881" cy="28139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261B8A-C4F8-5EEA-4D6E-0BF3D5D75EA0}"/>
                </a:ext>
              </a:extLst>
            </p:cNvPr>
            <p:cNvGrpSpPr/>
            <p:nvPr/>
          </p:nvGrpSpPr>
          <p:grpSpPr>
            <a:xfrm>
              <a:off x="6168646" y="3913571"/>
              <a:ext cx="5646170" cy="2214642"/>
              <a:chOff x="152993" y="954304"/>
              <a:chExt cx="11644640" cy="4595055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0AB2CD3-3481-16E6-9F94-FAB0B3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33466" y="954304"/>
                <a:ext cx="5664167" cy="45950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AOR, SO, Business Official (BO), Grants Officer 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Agreement and contract negotiation with sponsor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Unusual/special funding opportunities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Complex Grant Development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NYS Grants Gateway submission and approval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Communication with sponsors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COI reporting to NIH or other Federal entities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Any other tasks and items related to pre-award application management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1D8BA87-A835-DA7E-5B51-8ED8A04168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93" y="1170448"/>
                <a:ext cx="5511242" cy="4330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4AFBF8-1536-5C25-9D90-92EF8A757F5E}"/>
                </a:ext>
              </a:extLst>
            </p:cNvPr>
            <p:cNvSpPr txBox="1"/>
            <p:nvPr/>
          </p:nvSpPr>
          <p:spPr>
            <a:xfrm>
              <a:off x="6057935" y="6128213"/>
              <a:ext cx="3293858" cy="599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Dhanonjoy C. Saha, PhD – Director: Belfer 1106     Phone:  (718) 430-3642    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Email: 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hlinkClick r:id="rId4"/>
                </a:rPr>
                <a:t>dhanonjoy.saha@einsteinmed.edu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02C0A9-0C65-2207-87F3-E1D3799A70F4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354484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AC0053D-BF1E-4B50-8C68-FEC25C5EB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732877"/>
            <a:ext cx="7886700" cy="687081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/>
              <a:t>Supplemental form Version 3.1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2D3A3C1-E794-4D15-9762-988E988270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8800"/>
            <a:ext cx="7981950" cy="4267200"/>
          </a:xfrm>
        </p:spPr>
        <p:txBody>
          <a:bodyPr>
            <a:normAutofit/>
          </a:bodyPr>
          <a:lstStyle/>
          <a:p>
            <a:pPr lvl="1"/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you need the form?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latest Cayuse Supplemental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Questions V3.1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form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be uploaded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addressing all the sections to Cayuse SP for all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new, supplemental and competing renewal applications.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 can you get the form?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 to the OGS website: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https://www.einsteinmed.edu/administration/grant-support/</a:t>
            </a: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Under the Misc. Links column on the right 			side of the Webpage, you can find the link 			for the Cayuse Supplemental Form – 				Version 3.1 as shown here.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/>
            </a:endParaRPr>
          </a:p>
          <a:p>
            <a:pPr marL="457200" lvl="1" indent="0">
              <a:buNone/>
            </a:pPr>
            <a:endParaRPr lang="en-US" sz="2000" b="1" u="sng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D0E187-5BA2-4C33-BE3D-0A9C44036C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90731D49-E165-438D-BEF9-11A7B0AEE5DF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225974-471E-CABC-7316-737A3DC399DC}"/>
              </a:ext>
            </a:extLst>
          </p:cNvPr>
          <p:cNvGrpSpPr/>
          <p:nvPr/>
        </p:nvGrpSpPr>
        <p:grpSpPr>
          <a:xfrm>
            <a:off x="990600" y="3886200"/>
            <a:ext cx="2197100" cy="2116906"/>
            <a:chOff x="393700" y="4267200"/>
            <a:chExt cx="2197100" cy="2116906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296DABB-E5F2-108D-F778-ED8365270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700" y="4267200"/>
              <a:ext cx="2197100" cy="2116906"/>
            </a:xfrm>
            <a:prstGeom prst="rect">
              <a:avLst/>
            </a:prstGeom>
          </p:spPr>
        </p:pic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57D6BE1A-A652-ADD9-414C-08BBA2DCEE20}"/>
                </a:ext>
              </a:extLst>
            </p:cNvPr>
            <p:cNvSpPr/>
            <p:nvPr/>
          </p:nvSpPr>
          <p:spPr bwMode="auto">
            <a:xfrm>
              <a:off x="533400" y="6019800"/>
              <a:ext cx="1828800" cy="228600"/>
            </a:xfrm>
            <a:prstGeom prst="fram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5BC569A4-4FF5-D62A-CB73-18C20E156C5A}"/>
                </a:ext>
              </a:extLst>
            </p:cNvPr>
            <p:cNvSpPr/>
            <p:nvPr/>
          </p:nvSpPr>
          <p:spPr bwMode="auto">
            <a:xfrm rot="2549287">
              <a:off x="2125383" y="5388392"/>
              <a:ext cx="298273" cy="610878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B9674E-1AF1-5D03-D333-2A0D27DEB89E}"/>
              </a:ext>
            </a:extLst>
          </p:cNvPr>
          <p:cNvSpPr txBox="1"/>
          <p:nvPr/>
        </p:nvSpPr>
        <p:spPr>
          <a:xfrm>
            <a:off x="6402533" y="655022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396606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95300"/>
            <a:ext cx="8153400" cy="10287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Supplemental form Version 3.1: How to fill out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B81B92-A1C2-1C46-50ED-5E42A900B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52600"/>
            <a:ext cx="6934200" cy="3729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712377-0B47-C3ED-F3A5-2E8DB1356243}"/>
              </a:ext>
            </a:extLst>
          </p:cNvPr>
          <p:cNvSpPr txBox="1"/>
          <p:nvPr/>
        </p:nvSpPr>
        <p:spPr>
          <a:xfrm>
            <a:off x="838200" y="5488886"/>
            <a:ext cx="7924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/>
              <a:t>(Not on the form) Please contact the biosafety officer, Delia Vieira-Cruz, for any EH&amp;S issues related to the grant at </a:t>
            </a:r>
            <a:r>
              <a:rPr lang="en-US" sz="1400" dirty="0">
                <a:hlinkClick r:id="rId4"/>
              </a:rPr>
              <a:t>delia.vieira-cruz@einsteinmed.edu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525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/>
              <a:t>How to fill out: Animal Subjects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6D0FB73-A347-ADFF-E7CB-7F912759D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96" y="1752600"/>
            <a:ext cx="7298803" cy="3987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728377-9407-4577-68AB-DB368275EED6}"/>
              </a:ext>
            </a:extLst>
          </p:cNvPr>
          <p:cNvSpPr txBox="1"/>
          <p:nvPr/>
        </p:nvSpPr>
        <p:spPr>
          <a:xfrm>
            <a:off x="76200" y="5890736"/>
            <a:ext cx="56579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(Not on the form) Please contact Dr. Silvia Racedo for any IACUC protocol issues related to the grant at </a:t>
            </a:r>
            <a:r>
              <a:rPr lang="en-US" sz="1400" dirty="0">
                <a:hlinkClick r:id="rId4"/>
              </a:rPr>
              <a:t>silvia.racedo@einsteinmed.edu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748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How to fill out: Human Subjects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260A67-770E-A6A7-D8D7-29FA2D1BCB33}"/>
              </a:ext>
            </a:extLst>
          </p:cNvPr>
          <p:cNvSpPr txBox="1"/>
          <p:nvPr/>
        </p:nvSpPr>
        <p:spPr>
          <a:xfrm>
            <a:off x="533244" y="5129958"/>
            <a:ext cx="8077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(Not on the form) If you are not sure, please contact OHRA at </a:t>
            </a:r>
            <a:r>
              <a:rPr lang="en-US" sz="1400" dirty="0">
                <a:hlinkClick r:id="rId3"/>
              </a:rPr>
              <a:t>irb@einsteinmed.edu</a:t>
            </a:r>
            <a:r>
              <a:rPr lang="en-US" sz="1400" dirty="0"/>
              <a:t> well in advance (</a:t>
            </a:r>
            <a:r>
              <a:rPr lang="en-US" sz="1400" dirty="0">
                <a:hlinkClick r:id="rId4"/>
              </a:rPr>
              <a:t>https://www.einsteinmed.edu/administration/human-research-affairs/</a:t>
            </a:r>
            <a:r>
              <a:rPr lang="en-US" sz="1400" dirty="0"/>
              <a:t>).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365261-0960-9459-53BF-BD04C4212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30" y="1905001"/>
            <a:ext cx="814117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4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23114</TotalTime>
  <Words>1407</Words>
  <Application>Microsoft Macintosh PowerPoint</Application>
  <PresentationFormat>On-screen Show (4:3)</PresentationFormat>
  <Paragraphs>173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Bold</vt:lpstr>
      <vt:lpstr>Calibri</vt:lpstr>
      <vt:lpstr>Wingdings</vt:lpstr>
      <vt:lpstr>Blank Presentation</vt:lpstr>
      <vt:lpstr>How to fill out the Cayuse Supplemental Form Version 3.1    Indranil Basu, Assistant Director, OGS Gerard McMorrow, Pre-Award Analyst. OGS Dhanonjoy Saha, Director, OGS Stefanie Juell, Executive Director, OHRA  December 14, 2022  </vt:lpstr>
      <vt:lpstr>Team OGS – Who we are?</vt:lpstr>
      <vt:lpstr>Team OGS – Who we are?…</vt:lpstr>
      <vt:lpstr>Team OGS – Who we are?…</vt:lpstr>
      <vt:lpstr>Team OGS – Who we are?….</vt:lpstr>
      <vt:lpstr>Supplemental form Version 3.1</vt:lpstr>
      <vt:lpstr>Supplemental form Version 3.1: How to fill out</vt:lpstr>
      <vt:lpstr>How to fill out: Animal Subjects</vt:lpstr>
      <vt:lpstr>How to fill out: Human Subjects</vt:lpstr>
      <vt:lpstr>Human Subjects…</vt:lpstr>
      <vt:lpstr>Human Subjects...</vt:lpstr>
      <vt:lpstr>Human Subjects....</vt:lpstr>
      <vt:lpstr>RedCAP and Conflict of Interest</vt:lpstr>
      <vt:lpstr>Materials from Outside Organizations</vt:lpstr>
      <vt:lpstr>Clinical and Pharmacy Resources</vt:lpstr>
      <vt:lpstr>Pharmacy Resources….</vt:lpstr>
      <vt:lpstr>Budget</vt:lpstr>
      <vt:lpstr>Important Contacts</vt:lpstr>
      <vt:lpstr>PowerPoint Presentation</vt:lpstr>
      <vt:lpstr>PowerPoint Presentation</vt:lpstr>
      <vt:lpstr>PowerPoint Presentation</vt:lpstr>
    </vt:vector>
  </TitlesOfParts>
  <Company>獫票楧栮捯洀鉭曮㞱Û뜰⠲쎔딁烊皭〼፥ᙼ䕸忤઱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Stiles</dc:creator>
  <cp:lastModifiedBy>Melanie Bourghol</cp:lastModifiedBy>
  <cp:revision>602</cp:revision>
  <cp:lastPrinted>2022-09-13T17:40:39Z</cp:lastPrinted>
  <dcterms:created xsi:type="dcterms:W3CDTF">2008-09-04T14:03:20Z</dcterms:created>
  <dcterms:modified xsi:type="dcterms:W3CDTF">2023-01-19T16:36:09Z</dcterms:modified>
</cp:coreProperties>
</file>