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414" r:id="rId3"/>
    <p:sldId id="257" r:id="rId4"/>
    <p:sldId id="697" r:id="rId5"/>
    <p:sldId id="512" r:id="rId6"/>
    <p:sldId id="699" r:id="rId7"/>
    <p:sldId id="415" r:id="rId8"/>
    <p:sldId id="698" r:id="rId9"/>
    <p:sldId id="430" r:id="rId10"/>
    <p:sldId id="266" r:id="rId11"/>
    <p:sldId id="268" r:id="rId12"/>
    <p:sldId id="443" r:id="rId13"/>
    <p:sldId id="444" r:id="rId14"/>
    <p:sldId id="259" r:id="rId15"/>
    <p:sldId id="441" r:id="rId16"/>
    <p:sldId id="694" r:id="rId17"/>
    <p:sldId id="547" r:id="rId18"/>
    <p:sldId id="274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871"/>
    <p:restoredTop sz="95903" autoAdjust="0"/>
  </p:normalViewPr>
  <p:slideViewPr>
    <p:cSldViewPr>
      <p:cViewPr varScale="1">
        <p:scale>
          <a:sx n="115" d="100"/>
          <a:sy n="115" d="100"/>
        </p:scale>
        <p:origin x="6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4696B7-C6BE-48CA-B4B2-D9A740DD70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A21281-BC57-2A4C-2CD6-B2298F6A72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2EE0C8-BC70-5447-923F-1C17C8715B1B}" type="datetimeFigureOut">
              <a:rPr lang="en-US"/>
              <a:pPr>
                <a:defRPr/>
              </a:pPr>
              <a:t>3/3/23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3CE15-70A4-4BE3-2C35-DBB98A5DC4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4672C-7265-BE93-AFBD-A0BDB2F12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5EA107-CDEC-0548-85C5-865D4153B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2B979A-FC4F-6125-CDD0-37C1B23F26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62EE816-02E0-7BA2-AB4D-D40D61DE7E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0F621C4-2C23-2BCA-C8DA-DD70B210205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750B2C3-7B2F-B34E-79F6-753887C701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6AC0BC1-2DC8-36B8-DF08-9393F04449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A55F373-B072-9AF4-BA39-A3E2EA252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BC62F1-F2CE-074F-8FEE-11EFC46E5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JIT materials: IRB approval, IUCAC approval, IUCAC and IRB training</a:t>
            </a:r>
            <a:r>
              <a:rPr lang="en-US" baseline="0" dirty="0"/>
              <a:t>/certificate, Budget and other supporting material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13917-57F5-49C7-B9D9-96553FE446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778AA-7E6A-460F-A7C5-77CFF37E08AA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476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C62F1-F2CE-074F-8FEE-11EFC46E5B9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7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30A98E38-0661-9F2E-5564-280C5EDFE5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65900"/>
            <a:ext cx="9144000" cy="304800"/>
          </a:xfrm>
          <a:prstGeom prst="rect">
            <a:avLst/>
          </a:prstGeom>
          <a:solidFill>
            <a:srgbClr val="183465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09AB8C7A-2074-1C20-FB81-21F88EC6A2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28600"/>
            <a:ext cx="9144000" cy="4800600"/>
          </a:xfrm>
          <a:prstGeom prst="rect">
            <a:avLst/>
          </a:prstGeom>
          <a:gradFill rotWithShape="0">
            <a:gsLst>
              <a:gs pos="0">
                <a:srgbClr val="183465"/>
              </a:gs>
              <a:gs pos="100000">
                <a:srgbClr val="498DBD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E0EE20E9-A430-D523-EFC6-8C6EB1D56F1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175" y="163513"/>
            <a:ext cx="9134475" cy="25400"/>
          </a:xfrm>
          <a:prstGeom prst="line">
            <a:avLst/>
          </a:prstGeom>
          <a:noFill/>
          <a:ln w="44450">
            <a:solidFill>
              <a:srgbClr val="BBBC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F03849E5-4509-387C-3564-3B02BB2574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10338"/>
            <a:ext cx="9144000" cy="0"/>
          </a:xfrm>
          <a:prstGeom prst="line">
            <a:avLst/>
          </a:prstGeom>
          <a:noFill/>
          <a:ln w="38100">
            <a:solidFill>
              <a:srgbClr val="BBBC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7" descr="EinsteinMontefioreRGB.png">
            <a:extLst>
              <a:ext uri="{FF2B5EF4-FFF2-40B4-BE49-F238E27FC236}">
                <a16:creationId xmlns:a16="http://schemas.microsoft.com/office/drawing/2014/main" id="{E28B859C-6CD9-BC85-9DD1-747B842028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5502275"/>
            <a:ext cx="528161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 algn="ctr">
              <a:defRPr sz="3600">
                <a:latin typeface="Arial Bold" pitchFamily="-3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BD5A2-22CB-80FB-A8C1-64500A2E89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6B5C1D0A-DDD3-BBF0-2AB3-415E41F3A0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AF134-873D-996E-F9CD-58EC36707E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33A95BCF-0CB8-9B43-9F61-FFA2BC810FD2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AC132C2E-12FF-8755-4EF9-3B5DDE6B4F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7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E3B9-100F-CBCE-C179-48FF0061E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850FFDA3-893C-0C45-BE80-1B6A0EFE5411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E941626C-BFB5-47D5-32EA-4ED46F57AC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EC4CA-3910-91EA-1CED-941D46F3EA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B6C80CB9-5C8C-AC4F-8CD1-6DC105553BD1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56816EC6-7C65-6954-7EE2-1110E8D92A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573F60-E1EF-166C-51E7-6A26F45362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A528876E-BA36-804E-9120-F4BFFB321730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467B7868-8864-305B-6619-D6D2DB913E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0D96F-883D-489B-A651-5D3305DB5E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B8A03EEC-18D6-E846-904F-89F9B79DC448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D4A71A-48AC-367C-EC6F-009968374B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74C0B-5D8A-0767-D0B0-12A40C385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433A8860-C3BB-7D43-B0B4-FD5BA718533D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7F33C6E-A713-690D-E212-1A8725C2EE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40667-AC26-6E01-C055-D6E33CD22E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>
                <a:solidFill>
                  <a:schemeClr val="tx1"/>
                </a:solidFill>
              </a:rPr>
              <a:t> </a:t>
            </a:r>
            <a:fld id="{6DF3E2B4-ECF8-214E-BEF8-51680C52E18D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3A4C972B-BF71-5A31-A07F-E769669E0D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>
            <a:extLst>
              <a:ext uri="{FF2B5EF4-FFF2-40B4-BE49-F238E27FC236}">
                <a16:creationId xmlns:a16="http://schemas.microsoft.com/office/drawing/2014/main" id="{54A95AD2-E4E0-BA59-4AA3-58D27A5609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183465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Line 27">
            <a:extLst>
              <a:ext uri="{FF2B5EF4-FFF2-40B4-BE49-F238E27FC236}">
                <a16:creationId xmlns:a16="http://schemas.microsoft.com/office/drawing/2014/main" id="{107A36DD-0C58-997E-203D-4F20FAF700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97638"/>
            <a:ext cx="9144000" cy="0"/>
          </a:xfrm>
          <a:prstGeom prst="line">
            <a:avLst/>
          </a:prstGeom>
          <a:noFill/>
          <a:ln w="38100">
            <a:solidFill>
              <a:srgbClr val="BBBC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6">
            <a:extLst>
              <a:ext uri="{FF2B5EF4-FFF2-40B4-BE49-F238E27FC236}">
                <a16:creationId xmlns:a16="http://schemas.microsoft.com/office/drawing/2014/main" id="{0703C7F1-1487-158C-536D-3612A58FB9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28600"/>
            <a:ext cx="9144000" cy="1524000"/>
          </a:xfrm>
          <a:prstGeom prst="rect">
            <a:avLst/>
          </a:prstGeom>
          <a:gradFill rotWithShape="0">
            <a:gsLst>
              <a:gs pos="0">
                <a:srgbClr val="193567"/>
              </a:gs>
              <a:gs pos="100000">
                <a:srgbClr val="498DBD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BC28C9F4-09B7-4B19-8B2F-23D1FAD67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95300"/>
            <a:ext cx="7924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CFD39FC9-D170-7F14-3180-C9DFDA70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92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289FC436-77C4-537F-7543-59148312E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 </a:t>
            </a:r>
            <a:r>
              <a:rPr lang="en-US" altLang="en-US">
                <a:solidFill>
                  <a:srgbClr val="8FBEDC"/>
                </a:solidFill>
              </a:rPr>
              <a:t>| </a:t>
            </a:r>
            <a:r>
              <a:rPr lang="en-US" altLang="en-US" sz="1100"/>
              <a:t> </a:t>
            </a:r>
            <a:fld id="{12923F4F-D473-A743-9995-ADD7E28109AE}" type="slidenum">
              <a:rPr lang="en-US" altLang="en-US" sz="1100" smtClean="0"/>
              <a:pPr>
                <a:defRPr/>
              </a:pPr>
              <a:t>‹#›</a:t>
            </a:fld>
            <a:endParaRPr lang="en-US" altLang="en-US" sz="1100">
              <a:solidFill>
                <a:srgbClr val="383272"/>
              </a:solidFill>
            </a:endParaRPr>
          </a:p>
        </p:txBody>
      </p:sp>
      <p:sp>
        <p:nvSpPr>
          <p:cNvPr id="1032" name="Line 9">
            <a:extLst>
              <a:ext uri="{FF2B5EF4-FFF2-40B4-BE49-F238E27FC236}">
                <a16:creationId xmlns:a16="http://schemas.microsoft.com/office/drawing/2014/main" id="{2E77ADFC-9B3C-7927-4B72-715EAB6A9FD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163513"/>
            <a:ext cx="9144000" cy="20637"/>
          </a:xfrm>
          <a:prstGeom prst="line">
            <a:avLst/>
          </a:prstGeom>
          <a:noFill/>
          <a:ln w="50800">
            <a:solidFill>
              <a:srgbClr val="BCB3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>
            <a:extLst>
              <a:ext uri="{FF2B5EF4-FFF2-40B4-BE49-F238E27FC236}">
                <a16:creationId xmlns:a16="http://schemas.microsoft.com/office/drawing/2014/main" id="{1AB632DC-8EBD-87E4-57DD-96E0020916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6900" y="6591300"/>
            <a:ext cx="256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4" name="Picture 11" descr="EinsteinMontefioreRGB.png">
            <a:extLst>
              <a:ext uri="{FF2B5EF4-FFF2-40B4-BE49-F238E27FC236}">
                <a16:creationId xmlns:a16="http://schemas.microsoft.com/office/drawing/2014/main" id="{E6845EA5-73CA-6EFA-419C-8695B27951B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5813"/>
            <a:ext cx="29718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97" r:id="rId1"/>
    <p:sldLayoutId id="2147485898" r:id="rId2"/>
    <p:sldLayoutId id="2147485899" r:id="rId3"/>
    <p:sldLayoutId id="2147485900" r:id="rId4"/>
    <p:sldLayoutId id="2147485901" r:id="rId5"/>
    <p:sldLayoutId id="2147485902" r:id="rId6"/>
    <p:sldLayoutId id="2147485903" r:id="rId7"/>
    <p:sldLayoutId id="2147485904" r:id="rId8"/>
    <p:sldLayoutId id="2147485905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CA5DC"/>
        </a:buClr>
        <a:buChar char="•"/>
        <a:defRPr sz="2400">
          <a:solidFill>
            <a:srgbClr val="19356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CA5DC"/>
        </a:buClr>
        <a:buSzPct val="90000"/>
        <a:buChar char="&gt;"/>
        <a:defRPr sz="2200">
          <a:solidFill>
            <a:srgbClr val="19356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CA5DC"/>
        </a:buClr>
        <a:buChar char="•"/>
        <a:defRPr sz="2200">
          <a:solidFill>
            <a:srgbClr val="19356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CA5DC"/>
        </a:buClr>
        <a:buChar char="–"/>
        <a:defRPr sz="2000">
          <a:solidFill>
            <a:srgbClr val="19356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CA5DC"/>
        </a:buClr>
        <a:buChar char="»"/>
        <a:defRPr sz="2000">
          <a:solidFill>
            <a:srgbClr val="19356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CA5DC"/>
        </a:buClr>
        <a:buChar char="»"/>
        <a:defRPr sz="2000">
          <a:solidFill>
            <a:srgbClr val="19356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CA5DC"/>
        </a:buClr>
        <a:buChar char="»"/>
        <a:defRPr sz="2000">
          <a:solidFill>
            <a:srgbClr val="19356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CA5DC"/>
        </a:buClr>
        <a:buChar char="»"/>
        <a:defRPr sz="2000">
          <a:solidFill>
            <a:srgbClr val="19356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CA5DC"/>
        </a:buClr>
        <a:buChar char="»"/>
        <a:defRPr sz="2000">
          <a:solidFill>
            <a:srgbClr val="19356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hosein@montefiore.org" TargetMode="External"/><Relationship Id="rId2" Type="http://schemas.openxmlformats.org/officeDocument/2006/relationships/hyperlink" Target="mailto:regina.janicki@einsteinme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nstein.cayuse424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register" TargetMode="External"/><Relationship Id="rId2" Type="http://schemas.openxmlformats.org/officeDocument/2006/relationships/hyperlink" Target="https://grants.nih.gov/grants/guide/notice-files/NOT-OD-19-109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ra.nih.gov/erahelp/ppf/default.htm#PPF_Help/8_2_orcid.htm%3FTocPath%3D_____13" TargetMode="External"/><Relationship Id="rId2" Type="http://schemas.openxmlformats.org/officeDocument/2006/relationships/hyperlink" Target="https://era.nih.gov/erahelp/ppf/PPF_Help/00_PPF_landing.htm#eRA&#160;Com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nsteinmed.edu/administration/grant-support/" TargetMode="External"/><Relationship Id="rId2" Type="http://schemas.openxmlformats.org/officeDocument/2006/relationships/hyperlink" Target="https://www.einsteinmed.edu/administration/grant-support/grant-advisory-servi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GS@Einsteinmed.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dranil.basu@einsteinmed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Suzanne.locke@einsteinmed.edu" TargetMode="External"/><Relationship Id="rId3" Type="http://schemas.openxmlformats.org/officeDocument/2006/relationships/hyperlink" Target="mailto:OGS@einsteinmed.edu" TargetMode="External"/><Relationship Id="rId7" Type="http://schemas.openxmlformats.org/officeDocument/2006/relationships/hyperlink" Target="mailto:regina.janicki@einsteinmed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nda.lally@einsteinmed.edu" TargetMode="External"/><Relationship Id="rId5" Type="http://schemas.openxmlformats.org/officeDocument/2006/relationships/hyperlink" Target="mailto:gerard.mcmorrow@einsteinmed.edu" TargetMode="External"/><Relationship Id="rId4" Type="http://schemas.openxmlformats.org/officeDocument/2006/relationships/hyperlink" Target="mailto:Indranil.basu@einsteinmed.edu" TargetMode="External"/><Relationship Id="rId9" Type="http://schemas.openxmlformats.org/officeDocument/2006/relationships/hyperlink" Target="mailto:dhanonjoy.saha@einsteinmed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reaward@einsteinmed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dranil.basu@einsteinmed.edu" TargetMode="External"/><Relationship Id="rId2" Type="http://schemas.openxmlformats.org/officeDocument/2006/relationships/hyperlink" Target="https://spin.infoedglobal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a.janicki@einsteinme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4724400"/>
          </a:xfrm>
        </p:spPr>
        <p:txBody>
          <a:bodyPr>
            <a:noAutofit/>
          </a:bodyPr>
          <a:lstStyle/>
          <a:p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Getting Ready to Applying for an Award 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Dhanonjoy Saha, PhD – Director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 Professor of Medicine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Indranil Basu, PhD, MBA - Assistant Director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 Assistant Professor of Radiation Oncology</a:t>
            </a:r>
            <a:b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Office of Grant Support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cap="small" dirty="0">
                <a:latin typeface="Calibri" panose="020F0502020204030204" pitchFamily="34" charset="0"/>
                <a:cs typeface="Calibri" panose="020F0502020204030204" pitchFamily="34" charset="0"/>
              </a:rPr>
              <a:t>March 2</a:t>
            </a:r>
            <a:r>
              <a:rPr lang="en-US" sz="2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, 2023</a:t>
            </a:r>
            <a:br>
              <a:rPr lang="en-US" sz="24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462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500390"/>
            <a:ext cx="7848600" cy="1037254"/>
          </a:xfrm>
          <a:prstGeom prst="rect">
            <a:avLst/>
          </a:prstGeom>
        </p:spPr>
        <p:txBody>
          <a:bodyPr vert="horz" wrap="square" lIns="0" tIns="51863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01"/>
              </a:spcBef>
            </a:pPr>
            <a:r>
              <a:rPr sz="3200" spc="-169" dirty="0">
                <a:latin typeface="Calibri" panose="020F0502020204030204" pitchFamily="34" charset="0"/>
                <a:cs typeface="Calibri" panose="020F0502020204030204" pitchFamily="34" charset="0"/>
              </a:rPr>
              <a:t>Cayuse: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6" dirty="0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sz="3200" spc="-8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71" dirty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sz="3200" spc="-8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8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32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Submission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1983708"/>
            <a:ext cx="7404904" cy="3158140"/>
          </a:xfrm>
          <a:prstGeom prst="rect">
            <a:avLst/>
          </a:prstGeom>
        </p:spPr>
        <p:txBody>
          <a:bodyPr vert="horz" wrap="square" lIns="0" tIns="40481" rIns="0" bIns="0" rtlCol="0">
            <a:spAutoFit/>
          </a:bodyPr>
          <a:lstStyle/>
          <a:p>
            <a:pPr marL="180499" marR="3810" indent="-171450">
              <a:lnSpc>
                <a:spcPct val="88700"/>
              </a:lnSpc>
              <a:spcBef>
                <a:spcPts val="319"/>
              </a:spcBef>
              <a:buFont typeface="Arial"/>
              <a:buChar char="•"/>
              <a:tabLst>
                <a:tab pos="180975" algn="l"/>
              </a:tabLst>
            </a:pPr>
            <a:r>
              <a:rPr lang="en-US" sz="2000" b="1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Cayuse </a:t>
            </a:r>
            <a:r>
              <a:rPr sz="2000" b="1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424</a:t>
            </a:r>
            <a:r>
              <a:rPr sz="2000" b="1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0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is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4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1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Web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5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application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2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portal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created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to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simplify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the </a:t>
            </a:r>
            <a:r>
              <a:rPr sz="2000" spc="-5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creation,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review,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3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routing,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approval,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and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5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electronic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submission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of</a:t>
            </a:r>
            <a:r>
              <a:rPr sz="2000" spc="-7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grant 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proposals,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6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i.e.,</a:t>
            </a:r>
            <a:r>
              <a:rPr sz="2000" spc="-7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S2S (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system-</a:t>
            </a:r>
            <a:r>
              <a:rPr sz="2000" spc="-1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to-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system)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submission</a:t>
            </a:r>
            <a:r>
              <a:rPr sz="2000" spc="-7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of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proposals.</a:t>
            </a: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>
              <a:spcBef>
                <a:spcPts val="34"/>
              </a:spcBef>
              <a:buFont typeface="Arial"/>
              <a:buChar char="•"/>
            </a:pP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180499" marR="67151" indent="-171450">
              <a:lnSpc>
                <a:spcPts val="1943"/>
              </a:lnSpc>
              <a:buFontTx/>
              <a:buChar char="•"/>
              <a:tabLst>
                <a:tab pos="180975" algn="l"/>
              </a:tabLst>
            </a:pP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Username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and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password: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</a:rPr>
              <a:t>Regina Janicki at (718) 430-3643 or </a:t>
            </a:r>
            <a:r>
              <a:rPr lang="en-US" sz="2000" u="sng" dirty="0">
                <a:latin typeface="+mn-lt"/>
                <a:hlinkClick r:id="rId2"/>
              </a:rPr>
              <a:t>regina.janicki@einsteinmed.edu</a:t>
            </a:r>
            <a:r>
              <a:rPr lang="en-US" sz="2000" u="sng" dirty="0">
                <a:latin typeface="+mn-lt"/>
              </a:rPr>
              <a:t> </a:t>
            </a:r>
          </a:p>
          <a:p>
            <a:pPr marL="9049" marR="67151">
              <a:lnSpc>
                <a:spcPts val="1943"/>
              </a:lnSpc>
              <a:tabLst>
                <a:tab pos="180975" algn="l"/>
              </a:tabLst>
            </a:pPr>
            <a:endParaRPr lang="en-US" sz="2000" u="sng" dirty="0">
              <a:latin typeface="+mn-lt"/>
            </a:endParaRPr>
          </a:p>
          <a:p>
            <a:pPr marL="180499" marR="67151" indent="-171450">
              <a:lnSpc>
                <a:spcPts val="1943"/>
              </a:lnSpc>
              <a:buChar char="•"/>
              <a:tabLst>
                <a:tab pos="180975" algn="l"/>
              </a:tabLst>
            </a:pPr>
            <a:r>
              <a:rPr lang="en-US"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Technical assistance: </a:t>
            </a:r>
            <a:r>
              <a:rPr lang="en-US" sz="2000" spc="-13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Rayard (Ray) Hosein at </a:t>
            </a:r>
            <a:r>
              <a:rPr lang="en-US" sz="2000" spc="-13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rhosein@montefiore.org</a:t>
            </a:r>
            <a:endParaRPr lang="en-US" sz="2000" spc="-139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180499" marR="67151" indent="-171450">
              <a:lnSpc>
                <a:spcPts val="1943"/>
              </a:lnSpc>
              <a:buChar char="•"/>
              <a:tabLst>
                <a:tab pos="180975" algn="l"/>
              </a:tabLst>
            </a:pP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180499" marR="230981" indent="-171450">
              <a:lnSpc>
                <a:spcPts val="1965"/>
              </a:lnSpc>
              <a:spcBef>
                <a:spcPts val="4"/>
              </a:spcBef>
              <a:buChar char="•"/>
              <a:tabLst>
                <a:tab pos="180975" algn="l"/>
              </a:tabLst>
            </a:pPr>
            <a:r>
              <a:rPr sz="2000" spc="-12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For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5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urgent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6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help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(when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we 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are</a:t>
            </a:r>
            <a:r>
              <a:rPr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not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available)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you </a:t>
            </a:r>
            <a:r>
              <a:rPr sz="2000" spc="-12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may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call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(503)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2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297- 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2108</a:t>
            </a:r>
            <a:r>
              <a:rPr sz="2000" spc="-9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72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Ex.</a:t>
            </a:r>
            <a:r>
              <a:rPr sz="2000" spc="-9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201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or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6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email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3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at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u="heavy" spc="-30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+mn-lt"/>
                <a:cs typeface="Calibri" panose="020F0502020204030204" pitchFamily="34" charset="0"/>
                <a:hlinkClick r:id="rId4"/>
              </a:rPr>
              <a:t>https://einstein.cayuse424.com/</a:t>
            </a:r>
            <a:endParaRPr lang="en-US" sz="2000" u="heavy" spc="-30" dirty="0">
              <a:solidFill>
                <a:srgbClr val="002060"/>
              </a:solidFill>
              <a:uFill>
                <a:solidFill>
                  <a:srgbClr val="0563C1"/>
                </a:solidFill>
              </a:uFill>
              <a:latin typeface="+mn-lt"/>
              <a:cs typeface="Calibri" panose="020F0502020204030204" pitchFamily="34" charset="0"/>
            </a:endParaRPr>
          </a:p>
          <a:p>
            <a:pPr marL="180499" marR="230981" indent="-171450">
              <a:lnSpc>
                <a:spcPts val="1965"/>
              </a:lnSpc>
              <a:spcBef>
                <a:spcPts val="4"/>
              </a:spcBef>
              <a:buChar char="•"/>
              <a:tabLst>
                <a:tab pos="180975" algn="l"/>
              </a:tabLst>
            </a:pP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D2D57-DAB1-DEF0-07E1-CB746763048F}"/>
              </a:ext>
            </a:extLst>
          </p:cNvPr>
          <p:cNvSpPr txBox="1"/>
          <p:nvPr/>
        </p:nvSpPr>
        <p:spPr>
          <a:xfrm>
            <a:off x="6324600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F420AC6-598C-0799-1986-7B4E54933B00}"/>
              </a:ext>
            </a:extLst>
          </p:cNvPr>
          <p:cNvSpPr txBox="1">
            <a:spLocks/>
          </p:cNvSpPr>
          <p:nvPr/>
        </p:nvSpPr>
        <p:spPr bwMode="auto">
          <a:xfrm>
            <a:off x="80010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•"/>
              <a:defRPr sz="24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SzPct val="90000"/>
              <a:buChar char="&gt;"/>
              <a:defRPr sz="22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•"/>
              <a:defRPr sz="22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–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  </a:t>
            </a:r>
            <a:r>
              <a:rPr lang="en-US" altLang="en-US" sz="1400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42413112-5185-4282-98E7-42551E78745C}" type="slidenum">
              <a:rPr lang="en-US" altLang="en-US" sz="11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8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359698"/>
            <a:ext cx="7812844" cy="1091115"/>
          </a:xfrm>
          <a:prstGeom prst="rect">
            <a:avLst/>
          </a:prstGeom>
        </p:spPr>
        <p:txBody>
          <a:bodyPr vert="horz" wrap="square" lIns="0" tIns="166163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01"/>
              </a:spcBef>
            </a:pPr>
            <a:r>
              <a:rPr sz="3000" spc="-131" dirty="0">
                <a:latin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sz="3000" spc="-68" dirty="0">
                <a:latin typeface="Calibri" panose="020F0502020204030204" pitchFamily="34" charset="0"/>
                <a:cs typeface="Calibri" panose="020F0502020204030204" pitchFamily="34" charset="0"/>
              </a:rPr>
              <a:t>requisites</a:t>
            </a:r>
            <a:r>
              <a:rPr sz="30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0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30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000" spc="-56" dirty="0">
                <a:latin typeface="Calibri" panose="020F0502020204030204" pitchFamily="34" charset="0"/>
                <a:cs typeface="Calibri" panose="020F0502020204030204" pitchFamily="34" charset="0"/>
              </a:rPr>
              <a:t>Submitting</a:t>
            </a:r>
            <a:r>
              <a:rPr sz="30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000" spc="-56" dirty="0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sz="30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000" spc="-131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sz="3000" spc="-8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000" spc="-199" dirty="0">
                <a:latin typeface="Calibri" panose="020F0502020204030204" pitchFamily="34" charset="0"/>
                <a:cs typeface="Calibri" panose="020F0502020204030204" pitchFamily="34" charset="0"/>
              </a:rPr>
              <a:t>Cayuse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056" y="2286000"/>
            <a:ext cx="7240144" cy="2997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2425" indent="-342900">
              <a:spcBef>
                <a:spcPts val="75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sz="2000" spc="-13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Existence</a:t>
            </a:r>
            <a:r>
              <a:rPr sz="2000" spc="-11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of</a:t>
            </a:r>
            <a:r>
              <a:rPr sz="2000" spc="-11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6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</a:t>
            </a:r>
            <a:r>
              <a:rPr sz="2000" spc="-10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3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profile</a:t>
            </a:r>
            <a:r>
              <a:rPr sz="2000" spc="-11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2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in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20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Cayuse</a:t>
            </a: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352425" marR="6191" indent="-342900">
              <a:lnSpc>
                <a:spcPts val="2325"/>
              </a:lnSpc>
              <a:spcBef>
                <a:spcPts val="2220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lang="en-US" sz="2000" spc="-8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PIs, trainees </a:t>
            </a:r>
            <a:r>
              <a:rPr sz="2000" spc="-10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and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administrators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register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with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5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NIH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eRA </a:t>
            </a:r>
            <a:r>
              <a:rPr sz="2000" spc="-10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Commons </a:t>
            </a:r>
            <a:r>
              <a:rPr sz="2000" spc="-6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(contact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u="heavy" spc="-56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+mn-lt"/>
                <a:cs typeface="Calibri" panose="020F0502020204030204" pitchFamily="34" charset="0"/>
              </a:rPr>
              <a:t>Indranil.basu</a:t>
            </a:r>
            <a:r>
              <a:rPr sz="2000" u="heavy" spc="-56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+mn-lt"/>
                <a:cs typeface="Calibri" panose="020F0502020204030204" pitchFamily="34" charset="0"/>
              </a:rPr>
              <a:t>@einstein</a:t>
            </a:r>
            <a:r>
              <a:rPr lang="en-US" sz="2000" u="heavy" spc="-56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+mn-lt"/>
                <a:cs typeface="Calibri" panose="020F0502020204030204" pitchFamily="34" charset="0"/>
              </a:rPr>
              <a:t>med</a:t>
            </a:r>
            <a:r>
              <a:rPr sz="2000" u="heavy" spc="-56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+mn-lt"/>
                <a:cs typeface="Calibri" panose="020F0502020204030204" pitchFamily="34" charset="0"/>
              </a:rPr>
              <a:t>.edu</a:t>
            </a:r>
            <a:r>
              <a:rPr sz="2000" spc="-5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)</a:t>
            </a: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352425" marR="3810" indent="-342900">
              <a:lnSpc>
                <a:spcPts val="2250"/>
              </a:lnSpc>
              <a:spcBef>
                <a:spcPts val="2231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sz="2000" spc="-11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Existing</a:t>
            </a:r>
            <a:r>
              <a:rPr sz="2000" spc="-9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5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agency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0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accounts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must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be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“</a:t>
            </a:r>
            <a:r>
              <a:rPr sz="2000" b="1" spc="-4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affiliated</a:t>
            </a:r>
            <a:r>
              <a:rPr sz="2000" spc="-4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”</a:t>
            </a:r>
            <a:r>
              <a:rPr sz="2000" spc="-86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with</a:t>
            </a:r>
            <a:r>
              <a:rPr sz="2000" spc="-9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Einstein</a:t>
            </a: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342900" indent="-342900">
              <a:spcBef>
                <a:spcPts val="19"/>
              </a:spcBef>
              <a:buFont typeface="Wingdings" panose="05000000000000000000" pitchFamily="2" charset="2"/>
              <a:buChar char="q"/>
            </a:pP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352425" indent="-342900"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sz="2000" spc="-7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Individuals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7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must</a:t>
            </a:r>
            <a:r>
              <a:rPr sz="2000" spc="-9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3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have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5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role</a:t>
            </a:r>
            <a:r>
              <a:rPr sz="2000" spc="-10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spc="-20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as</a:t>
            </a:r>
            <a:r>
              <a:rPr sz="2000" spc="-94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69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a</a:t>
            </a:r>
            <a:r>
              <a:rPr sz="2000" spc="-113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9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PI</a:t>
            </a:r>
            <a:r>
              <a:rPr sz="2000" spc="-10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or</a:t>
            </a:r>
            <a:r>
              <a:rPr sz="2000" spc="-10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Trainee</a:t>
            </a:r>
            <a:r>
              <a:rPr lang="en-US"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in eRA Commons</a:t>
            </a:r>
          </a:p>
          <a:p>
            <a:pPr marL="9525">
              <a:tabLst>
                <a:tab pos="180975" algn="l"/>
              </a:tabLst>
            </a:pPr>
            <a:endParaRPr lang="en-US" sz="2000" spc="-8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  <a:p>
            <a:pPr marL="352425" indent="-342900"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lang="en-US" sz="2000" spc="-8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PI (mentor) must have sponsor role in eRA Commons</a:t>
            </a:r>
            <a:endParaRPr sz="20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97E39-726D-BFD4-E9B6-7E667DD7713F}"/>
              </a:ext>
            </a:extLst>
          </p:cNvPr>
          <p:cNvSpPr txBox="1"/>
          <p:nvPr/>
        </p:nvSpPr>
        <p:spPr>
          <a:xfrm>
            <a:off x="6324600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07AEBE8-C9DB-1526-AA75-2989CFDBD343}"/>
              </a:ext>
            </a:extLst>
          </p:cNvPr>
          <p:cNvSpPr txBox="1">
            <a:spLocks/>
          </p:cNvSpPr>
          <p:nvPr/>
        </p:nvSpPr>
        <p:spPr bwMode="auto">
          <a:xfrm>
            <a:off x="80010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•"/>
              <a:defRPr sz="24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SzPct val="90000"/>
              <a:buChar char="&gt;"/>
              <a:defRPr sz="22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•"/>
              <a:defRPr sz="22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–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 kern="1200">
                <a:solidFill>
                  <a:srgbClr val="193567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  </a:t>
            </a:r>
            <a:r>
              <a:rPr lang="en-US" altLang="en-US" sz="1400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42413112-5185-4282-98E7-42551E78745C}" type="slidenum">
              <a:rPr lang="en-US" altLang="en-US" sz="11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0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000" dirty="0"/>
              <a:t>ORCID (Open Researcher and Contributor Identifiers) ID Requirements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799" cy="31432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ORCID IDs is required for Individuals Supported by NIH, AHRQ, and CDC Research Training, Fellowship, Research Education, and Career Development Awards. </a:t>
            </a:r>
            <a:r>
              <a:rPr lang="en-US" sz="2200" dirty="0">
                <a:hlinkClick r:id="rId2"/>
              </a:rPr>
              <a:t>https://grants.nih.gov/grants/guide/notice-files/NOT-OD-19-109.html</a:t>
            </a: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To create an ORCID profile please use the below link. </a:t>
            </a:r>
            <a:r>
              <a:rPr lang="en-US" sz="2200" dirty="0">
                <a:hlinkClick r:id="rId3"/>
              </a:rPr>
              <a:t>https://orcid.org/register</a:t>
            </a:r>
            <a:endParaRPr lang="en-US" sz="22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1500" dirty="0"/>
              <a:t> </a:t>
            </a:r>
            <a:endParaRPr lang="en-US" altLang="en-US" sz="135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altLang="en-US" sz="135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268B61-AE5C-F7E2-BB85-1BA87D05637E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6FBF3BA-E125-732D-DD5E-8E472BE4C0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11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2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7886700" cy="1066800"/>
          </a:xfrm>
        </p:spPr>
        <p:txBody>
          <a:bodyPr>
            <a:noAutofit/>
          </a:bodyPr>
          <a:lstStyle/>
          <a:p>
            <a:pPr algn="ctr"/>
            <a:r>
              <a:rPr lang="en-US" altLang="en-US" sz="3000" dirty="0"/>
              <a:t>ORCID ID Needs to be linked with eRA Commons 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28650" y="1790934"/>
            <a:ext cx="7753350" cy="393597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800" dirty="0"/>
              <a:t>You will be able to associate your ORCID ID from the eRA Commons </a:t>
            </a:r>
            <a:r>
              <a:rPr lang="en-US" sz="1800" dirty="0">
                <a:hlinkClick r:id="rId2" tooltip="Personal Profile help"/>
              </a:rPr>
              <a:t>Personal Profile</a:t>
            </a:r>
            <a:r>
              <a:rPr lang="en-US" sz="1800" dirty="0"/>
              <a:t> module. Log in to your eRA Commons account and click on Personal Profile</a:t>
            </a:r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altLang="en-US" sz="1050" dirty="0">
              <a:solidFill>
                <a:srgbClr val="002060"/>
              </a:solidFill>
              <a:hlinkClick r:id="rId3"/>
            </a:endParaRPr>
          </a:p>
          <a:p>
            <a:pPr marL="0" indent="0">
              <a:buNone/>
              <a:defRPr/>
            </a:pPr>
            <a:endParaRPr lang="en-US" altLang="en-US" sz="1050" dirty="0">
              <a:solidFill>
                <a:srgbClr val="002060"/>
              </a:solidFill>
              <a:hlinkClick r:id="rId3"/>
            </a:endParaRPr>
          </a:p>
          <a:p>
            <a:pPr marL="0" indent="0">
              <a:buNone/>
              <a:defRPr/>
            </a:pPr>
            <a:endParaRPr lang="en-US" altLang="en-US" sz="1050" dirty="0">
              <a:solidFill>
                <a:srgbClr val="002060"/>
              </a:solidFill>
              <a:hlinkClick r:id="rId3"/>
            </a:endParaRPr>
          </a:p>
          <a:p>
            <a:pPr marL="0" indent="0">
              <a:buNone/>
              <a:defRPr/>
            </a:pPr>
            <a:endParaRPr lang="en-US" altLang="en-US" sz="1050" dirty="0">
              <a:solidFill>
                <a:srgbClr val="002060"/>
              </a:solidFill>
              <a:hlinkClick r:id="rId3"/>
            </a:endParaRPr>
          </a:p>
          <a:p>
            <a:pPr marL="0" indent="0"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hlinkClick r:id="rId3"/>
              </a:rPr>
              <a:t>https://era.nih.gov/erahelp/ppf/default.htm#PPF_Help/8_2_orcid.htm%3FTocPath%3D_____13</a:t>
            </a:r>
            <a:endParaRPr lang="en-US" altLang="en-US" sz="14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altLang="en-US" sz="1350" dirty="0">
              <a:solidFill>
                <a:srgbClr val="002060"/>
              </a:solidFill>
            </a:endParaRPr>
          </a:p>
        </p:txBody>
      </p:sp>
      <p:pic>
        <p:nvPicPr>
          <p:cNvPr id="15366" name="Picture 2" descr="Opened toggler 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10" y="-725091"/>
            <a:ext cx="114300" cy="7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 descr="Personal Profile section indicating link to connnect to or create an ORCID i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173906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Closed toggler 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10" y="1028701"/>
            <a:ext cx="114300" cy="7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ED8EC5-41E9-C8E1-3570-14A7F30FDE94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D0426B0-35E1-DC23-9A88-5F7F4CF2F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12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8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0800" y="838200"/>
            <a:ext cx="4296372" cy="505427"/>
          </a:xfrm>
          <a:prstGeom prst="rect">
            <a:avLst/>
          </a:prstGeom>
        </p:spPr>
        <p:txBody>
          <a:bodyPr vert="horz" wrap="square" lIns="0" tIns="12859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101"/>
              </a:spcBef>
            </a:pP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sz="32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4" dirty="0">
                <a:latin typeface="Calibri" panose="020F0502020204030204" pitchFamily="34" charset="0"/>
                <a:cs typeface="Calibri" panose="020F0502020204030204" pitchFamily="34" charset="0"/>
              </a:rPr>
              <a:t>Advisory</a:t>
            </a:r>
            <a:r>
              <a:rPr sz="3200" spc="-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1" dirty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200" y="2209800"/>
            <a:ext cx="7520286" cy="1993141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352425" marR="425291" indent="-342900">
              <a:lnSpc>
                <a:spcPct val="88300"/>
              </a:lnSpc>
              <a:spcBef>
                <a:spcPts val="326"/>
              </a:spcBef>
              <a:buFont typeface="Wingdings" panose="05000000000000000000" pitchFamily="2" charset="2"/>
              <a:buChar char="q"/>
            </a:pPr>
            <a:r>
              <a:rPr sz="2000" spc="-14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</a:t>
            </a:r>
            <a:r>
              <a:rPr sz="2000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Advisory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1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000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includes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 </a:t>
            </a:r>
            <a:r>
              <a:rPr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editing,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proof-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reading,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reviewing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critiquing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</a:t>
            </a:r>
            <a:r>
              <a:rPr sz="2000"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proposals.</a:t>
            </a:r>
            <a:r>
              <a:rPr sz="2000"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3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4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sz="2000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sz="2000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u="heavy" spc="-127" dirty="0">
                <a:solidFill>
                  <a:srgbClr val="009999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</a:t>
            </a:r>
            <a:r>
              <a:rPr sz="2000" b="1" u="heavy" spc="-79" dirty="0">
                <a:solidFill>
                  <a:srgbClr val="009999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00" b="1" u="heavy" spc="-153" dirty="0">
                <a:solidFill>
                  <a:srgbClr val="009999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Advisory</a:t>
            </a:r>
            <a:r>
              <a:rPr sz="2000" b="1" u="heavy" spc="-86" dirty="0">
                <a:solidFill>
                  <a:srgbClr val="009999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00" b="1" u="heavy" spc="-158" dirty="0">
                <a:solidFill>
                  <a:srgbClr val="009999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</a:t>
            </a:r>
            <a:r>
              <a:rPr sz="2000" b="1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0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1"/>
              </a:spcBef>
              <a:buFont typeface="Wingdings" panose="05000000000000000000" pitchFamily="2" charset="2"/>
              <a:buChar char="q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2425" marR="3810" indent="-342900">
              <a:lnSpc>
                <a:spcPct val="90400"/>
              </a:lnSpc>
              <a:buFont typeface="Wingdings" panose="05000000000000000000" pitchFamily="2" charset="2"/>
              <a:buChar char="q"/>
            </a:pPr>
            <a:r>
              <a:rPr sz="2000" spc="-14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sz="2000" spc="-6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assistance/help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000"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manuscript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enhancement </a:t>
            </a:r>
            <a:r>
              <a:rPr sz="2000" spc="-11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services—</a:t>
            </a:r>
            <a:r>
              <a:rPr sz="2000" spc="-4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editing,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proof-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reading,</a:t>
            </a:r>
            <a:r>
              <a:rPr sz="2000" spc="-6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reviewing </a:t>
            </a:r>
            <a:r>
              <a:rPr sz="2000"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-6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critiquing</a:t>
            </a:r>
            <a:r>
              <a:rPr sz="2000"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10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</a:t>
            </a:r>
            <a:r>
              <a:rPr sz="2000"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publications.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3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sz="2000"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u="heavy" spc="-296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OGS</a:t>
            </a:r>
            <a:r>
              <a:rPr sz="2000"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(718)</a:t>
            </a:r>
            <a:r>
              <a:rPr sz="2000"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430-</a:t>
            </a:r>
            <a:r>
              <a:rPr sz="20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3642</a:t>
            </a:r>
            <a:r>
              <a:rPr lang="en-US" sz="20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20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OGS@Einsteinmed.edu</a:t>
            </a:r>
            <a:endParaRPr lang="en-US" sz="2000" spc="-8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7951" y="5673472"/>
            <a:ext cx="77153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5" dirty="0">
                <a:solidFill>
                  <a:srgbClr val="898989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3F525D-B729-5B9B-8604-565A366CDA8F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999379D-D1F0-FDDA-4093-C5CC9526D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13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8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2573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sz="2700" dirty="0"/>
              <a:t>Success Rates for R01 Applications Utilizing OGS Grant Development and Writing Services </a:t>
            </a:r>
            <a:br>
              <a:rPr lang="en-US" altLang="en-US" sz="2700" dirty="0"/>
            </a:br>
            <a:r>
              <a:rPr lang="en-US" altLang="en-US" sz="1500" dirty="0"/>
              <a:t>(FY 2012-2017)</a:t>
            </a:r>
            <a:br>
              <a:rPr lang="en-US" altLang="en-US" dirty="0"/>
            </a:br>
            <a:endParaRPr lang="en-US" altLang="en-US" dirty="0"/>
          </a:p>
        </p:txBody>
      </p:sp>
      <p:graphicFrame>
        <p:nvGraphicFramePr>
          <p:cNvPr id="3174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55750" y="2190750"/>
          <a:ext cx="603885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041660" imgH="4023709" progId="Excel.Chart.8">
                  <p:embed/>
                </p:oleObj>
              </mc:Choice>
              <mc:Fallback>
                <p:oleObj name="Chart" r:id="rId2" imgW="6041660" imgH="4023709" progId="Excel.Chart.8">
                  <p:embed/>
                  <p:pic>
                    <p:nvPicPr>
                      <p:cNvPr id="31747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190750"/>
                        <a:ext cx="603885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66D5AAF-EC60-BF93-4602-99C89AD11021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6CA676C2-1F74-2270-7006-AD4448522F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14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71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79B99-D11A-9C01-4741-E8E01EF0D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495300"/>
            <a:ext cx="7738377" cy="1028700"/>
          </a:xfrm>
        </p:spPr>
        <p:txBody>
          <a:bodyPr/>
          <a:lstStyle/>
          <a:p>
            <a:pPr algn="ctr"/>
            <a:r>
              <a:rPr lang="en-US" sz="3000" dirty="0"/>
              <a:t>Letter Request for Diversity and Minority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39BB8-6B34-37A4-022A-B12B9E2B5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75057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Please contact Dr. Indranil Basu at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indranil.basu@einsteinmed.edu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Sample letter for 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Ruth L. Kirschstein National Research Service Awards for Individual Predoctoral Fellowship to Promote Diversity in Health-Related Research (Parent F31 – Diversity)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Sample candidate eligibility statement for diversity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30E31-8BEF-7BC0-3A8D-1730E9715E38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561179F-A312-62CF-41D1-AA9A61FCA8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15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4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20000" cy="457199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Office of Grant Support (OGS) and Other Contacts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943100"/>
            <a:ext cx="8153400" cy="3848099"/>
          </a:xfrm>
          <a:noFill/>
          <a:ln>
            <a:noFill/>
          </a:ln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dirty="0"/>
              <a:t>General information, please contact the Office of Grant Support at (718) 430-3643 or </a:t>
            </a:r>
            <a:r>
              <a:rPr lang="en-US" sz="1800" u="sng" dirty="0">
                <a:hlinkClick r:id="rId3"/>
              </a:rPr>
              <a:t>OGS@einsteinmed.edu</a:t>
            </a:r>
            <a:endParaRPr lang="en-US" sz="1800" u="sng" dirty="0"/>
          </a:p>
          <a:p>
            <a:r>
              <a:rPr lang="en-US" sz="1800" dirty="0"/>
              <a:t>Indranil Basu, PhD, MBA  at (718) 430-2238 Or </a:t>
            </a:r>
            <a:r>
              <a:rPr lang="en-US" sz="1800" dirty="0">
                <a:hlinkClick r:id="rId4"/>
              </a:rPr>
              <a:t>Indranil.basu@einsteinmed.edu</a:t>
            </a:r>
            <a:r>
              <a:rPr lang="en-US" sz="1800" dirty="0"/>
              <a:t> </a:t>
            </a:r>
            <a:endParaRPr lang="en-US" sz="1800" u="sng" dirty="0"/>
          </a:p>
          <a:p>
            <a:r>
              <a:rPr lang="en-US" sz="1800" dirty="0"/>
              <a:t>Budget - Gerard McMorrow at (718) 430 3580 or </a:t>
            </a:r>
            <a:r>
              <a:rPr lang="en-US" sz="1800" u="sng" dirty="0">
                <a:hlinkClick r:id="rId5"/>
              </a:rPr>
              <a:t>gerard.mcmorrow@einsteinmed.edu</a:t>
            </a:r>
            <a:r>
              <a:rPr lang="en-US" sz="1800" dirty="0"/>
              <a:t>; Linda Lally at (718) 430 4274 or </a:t>
            </a:r>
            <a:r>
              <a:rPr lang="en-US" sz="1800" dirty="0">
                <a:hlinkClick r:id="rId6"/>
              </a:rPr>
              <a:t>linda.lally@einsteinmed.edu</a:t>
            </a:r>
            <a:endParaRPr lang="en-US" sz="1800" dirty="0"/>
          </a:p>
          <a:p>
            <a:r>
              <a:rPr lang="en-US" sz="1800" dirty="0"/>
              <a:t>Cayuse, eRA Commons and any other help - Regina Janicki at (718) 430-3643 or </a:t>
            </a:r>
            <a:r>
              <a:rPr lang="en-US" sz="1800" u="sng" dirty="0">
                <a:hlinkClick r:id="rId7"/>
              </a:rPr>
              <a:t>regina.janicki@einsteinmed.edu</a:t>
            </a:r>
            <a:r>
              <a:rPr lang="en-US" sz="1800" u="sng" dirty="0"/>
              <a:t> </a:t>
            </a:r>
          </a:p>
          <a:p>
            <a:r>
              <a:rPr lang="en-US" sz="1800" u="sng" dirty="0"/>
              <a:t>Research Finance, Suzanne Locke, at (718) 430-2688 or </a:t>
            </a:r>
            <a:r>
              <a:rPr lang="en-US" sz="1800" u="sng" dirty="0">
                <a:hlinkClick r:id="rId8"/>
              </a:rPr>
              <a:t>Suzanne.locke@einsteinmed.edu</a:t>
            </a:r>
            <a:endParaRPr lang="en-US" sz="1800" u="sng" dirty="0"/>
          </a:p>
          <a:p>
            <a:r>
              <a:rPr lang="en-US" sz="1800" u="sng" dirty="0"/>
              <a:t>For any other help - D. C. Saha, DVM, MS, PhD at </a:t>
            </a:r>
            <a:r>
              <a:rPr lang="en-US" sz="1800" dirty="0"/>
              <a:t>(718) 430-3642 or </a:t>
            </a:r>
            <a:r>
              <a:rPr lang="en-US" sz="1800" u="sng" dirty="0">
                <a:hlinkClick r:id="rId9"/>
              </a:rPr>
              <a:t>dhanonjoy.saha@einsteinmed.edu</a:t>
            </a:r>
            <a:r>
              <a:rPr lang="en-US" sz="1800" u="sng" dirty="0"/>
              <a:t> </a:t>
            </a:r>
          </a:p>
          <a:p>
            <a:endParaRPr lang="en-US" altLang="en-US" sz="1238" dirty="0">
              <a:latin typeface="Arial MT Md It" charset="0"/>
              <a:ea typeface="ヒラギノ角ゴ Pro W3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9D126-A9E7-654E-ED96-E5DCBF84B765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6DE454E-5EB5-CF1E-69C1-8724E70DBC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16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65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imated Question Mark">
            <a:extLst>
              <a:ext uri="{FF2B5EF4-FFF2-40B4-BE49-F238E27FC236}">
                <a16:creationId xmlns:a16="http://schemas.microsoft.com/office/drawing/2014/main" id="{2018A076-30DF-4FC7-EE7D-7BDA71ABC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200" y="1981200"/>
            <a:ext cx="3579876" cy="41148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172202-AD43-9618-1B53-FDDF187312CD}"/>
              </a:ext>
            </a:extLst>
          </p:cNvPr>
          <p:cNvSpPr txBox="1"/>
          <p:nvPr/>
        </p:nvSpPr>
        <p:spPr bwMode="auto">
          <a:xfrm>
            <a:off x="4038600" y="2438400"/>
            <a:ext cx="3886200" cy="76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buClr>
                <a:srgbClr val="6CA5DC"/>
              </a:buClr>
            </a:pPr>
            <a:r>
              <a:rPr lang="en-US" sz="2800" dirty="0">
                <a:solidFill>
                  <a:srgbClr val="19356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861A1-A563-D696-87EC-61B332813F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18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165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lr>
                <a:srgbClr val="6CA5DC"/>
              </a:buClr>
              <a:buChar char="•"/>
              <a:defRPr sz="165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lr>
                <a:srgbClr val="6CA5DC"/>
              </a:buClr>
              <a:buChar char="–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lr>
                <a:srgbClr val="6CA5DC"/>
              </a:buClr>
              <a:buChar char="»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15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  |  </a:t>
            </a:r>
            <a:fld id="{74199736-A54D-49D1-B328-27DD0BF6E06B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  <a:defRPr/>
              </a:pPr>
              <a:t>17</a:t>
            </a:fld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CD970D-E4D1-19FC-36AF-1D443292806F}"/>
              </a:ext>
            </a:extLst>
          </p:cNvPr>
          <p:cNvSpPr txBox="1"/>
          <p:nvPr/>
        </p:nvSpPr>
        <p:spPr>
          <a:xfrm>
            <a:off x="6207956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2E98A-2DF4-5155-9706-CCEC0C0A1BAD}"/>
              </a:ext>
            </a:extLst>
          </p:cNvPr>
          <p:cNvSpPr txBox="1"/>
          <p:nvPr/>
        </p:nvSpPr>
        <p:spPr>
          <a:xfrm>
            <a:off x="3772865" y="3581400"/>
            <a:ext cx="45893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0513">
              <a:spcBef>
                <a:spcPts val="0"/>
              </a:spcBef>
            </a:pP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lease reach out to us at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OGS@einsteinmed.edu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</a:t>
            </a:r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0513" lvl="1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0513" lvl="1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new email address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7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561338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04" y="1752601"/>
            <a:ext cx="7557946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Start early</a:t>
            </a:r>
          </a:p>
          <a:p>
            <a:r>
              <a:rPr lang="en-US" dirty="0"/>
              <a:t>Contact Office of Grant Support</a:t>
            </a:r>
          </a:p>
          <a:p>
            <a:r>
              <a:rPr lang="en-US" dirty="0"/>
              <a:t>Find your funding opportunity</a:t>
            </a:r>
          </a:p>
          <a:p>
            <a:r>
              <a:rPr lang="en-US" dirty="0"/>
              <a:t>Understand the requirements and eligibility</a:t>
            </a:r>
          </a:p>
          <a:p>
            <a:r>
              <a:rPr lang="en-US" dirty="0"/>
              <a:t>Speak with your program officer</a:t>
            </a:r>
          </a:p>
          <a:p>
            <a:r>
              <a:rPr lang="en-US" dirty="0"/>
              <a:t>Understand Cayuse; create your Cayuse profile</a:t>
            </a:r>
          </a:p>
          <a:p>
            <a:r>
              <a:rPr lang="en-US" dirty="0"/>
              <a:t>Get your eRA Commons and ORCID IDs; connect them</a:t>
            </a:r>
          </a:p>
          <a:p>
            <a:r>
              <a:rPr lang="en-US" dirty="0"/>
              <a:t>Start working with your mentor and develop your project</a:t>
            </a:r>
          </a:p>
          <a:p>
            <a:r>
              <a:rPr lang="en-US" dirty="0"/>
              <a:t>Work with a consultant or editor</a:t>
            </a:r>
          </a:p>
          <a:p>
            <a:r>
              <a:rPr lang="en-US" dirty="0"/>
              <a:t>Strat developing your budget</a:t>
            </a:r>
          </a:p>
          <a:p>
            <a:r>
              <a:rPr lang="en-US" dirty="0"/>
              <a:t>Understand and prepare for animal or human subjects requirements</a:t>
            </a:r>
          </a:p>
          <a:p>
            <a:r>
              <a:rPr lang="en-US" dirty="0"/>
              <a:t>Submit the application – ensure it went through.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21BD1-5AF6-F067-8952-10DB4EB4EC06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16AE28E-2372-1B21-8B96-4957DFED7F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1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0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305800" cy="1150362"/>
          </a:xfrm>
          <a:prstGeom prst="rect">
            <a:avLst/>
          </a:prstGeom>
        </p:spPr>
        <p:txBody>
          <a:bodyPr vert="horz" wrap="square" lIns="0" tIns="163877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sz="3200" spc="-45" dirty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3200" spc="-10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3200" spc="-9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71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sz="3200" spc="-9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3200" spc="-9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86" dirty="0"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sz="3200" spc="-9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60" dirty="0">
                <a:latin typeface="Calibri" panose="020F0502020204030204" pitchFamily="34" charset="0"/>
                <a:cs typeface="Calibri" panose="020F0502020204030204" pitchFamily="34" charset="0"/>
              </a:rPr>
              <a:t>Support?</a:t>
            </a:r>
            <a:br>
              <a:rPr lang="en-US" sz="3200" spc="-6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905000"/>
            <a:ext cx="7814577" cy="38346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2425" marR="3810" indent="-342900">
              <a:lnSpc>
                <a:spcPct val="88800"/>
              </a:lnSpc>
              <a:spcBef>
                <a:spcPts val="315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spc="-13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9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(OGS)</a:t>
            </a:r>
            <a:r>
              <a:rPr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comprised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</a:t>
            </a:r>
            <a:r>
              <a:rPr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</a:t>
            </a:r>
            <a:r>
              <a:rPr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provide</a:t>
            </a:r>
            <a:r>
              <a:rPr spc="-5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award</a:t>
            </a:r>
            <a:r>
              <a:rPr spc="-6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administrative </a:t>
            </a:r>
            <a:r>
              <a:rPr spc="-11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</a:t>
            </a:r>
            <a:r>
              <a:rPr spc="-5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pc="-2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Einstein</a:t>
            </a:r>
            <a:r>
              <a:rPr lang="en-US"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-Montefiore</a:t>
            </a: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community.</a:t>
            </a:r>
            <a:endParaRPr lang="en-US" spc="-8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8175" marR="3810" lvl="1" indent="-171450">
              <a:lnSpc>
                <a:spcPct val="88800"/>
              </a:lnSpc>
              <a:spcBef>
                <a:spcPts val="315"/>
              </a:spcBef>
              <a:buChar char="•"/>
              <a:tabLst>
                <a:tab pos="180975" algn="l"/>
              </a:tabLst>
            </a:pPr>
            <a:r>
              <a:rPr lang="en-US" sz="18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Regina Janicki, CRA</a:t>
            </a:r>
          </a:p>
          <a:p>
            <a:pPr marL="638175" marR="3810" lvl="1" indent="-171450">
              <a:lnSpc>
                <a:spcPct val="88800"/>
              </a:lnSpc>
              <a:spcBef>
                <a:spcPts val="315"/>
              </a:spcBef>
              <a:buChar char="•"/>
              <a:tabLst>
                <a:tab pos="180975" algn="l"/>
              </a:tabLst>
            </a:pPr>
            <a:r>
              <a:rPr lang="en-US" sz="18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Gerard McMorrow, MBA</a:t>
            </a:r>
          </a:p>
          <a:p>
            <a:pPr marL="638175" marR="3810" lvl="1" indent="-171450">
              <a:lnSpc>
                <a:spcPct val="88800"/>
              </a:lnSpc>
              <a:spcBef>
                <a:spcPts val="315"/>
              </a:spcBef>
              <a:buChar char="•"/>
              <a:tabLst>
                <a:tab pos="180975" algn="l"/>
              </a:tabLst>
            </a:pPr>
            <a:r>
              <a:rPr lang="en-US" sz="18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Indranil Basu, PhD, MBA</a:t>
            </a:r>
          </a:p>
          <a:p>
            <a:pPr marL="638175" marR="3810" lvl="1" indent="-171450">
              <a:lnSpc>
                <a:spcPct val="88800"/>
              </a:lnSpc>
              <a:spcBef>
                <a:spcPts val="315"/>
              </a:spcBef>
              <a:buChar char="•"/>
              <a:tabLst>
                <a:tab pos="180975" algn="l"/>
              </a:tabLst>
            </a:pPr>
            <a:r>
              <a:rPr lang="en-US" sz="1800"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Dhanonjoy Saha, PhD</a:t>
            </a:r>
            <a:endParaRPr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2425" marR="566261" indent="-342900">
              <a:lnSpc>
                <a:spcPct val="90300"/>
              </a:lnSpc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9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</a:t>
            </a:r>
            <a:r>
              <a:rPr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4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faculty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4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</a:t>
            </a:r>
            <a:r>
              <a:rPr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r>
              <a:rPr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</a:t>
            </a:r>
            <a:r>
              <a:rPr spc="-6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9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subsequent</a:t>
            </a:r>
            <a:r>
              <a:rPr spc="-7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6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spc="-6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responsibilities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pc="-7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award,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86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resubmission,</a:t>
            </a:r>
            <a:r>
              <a:rPr spc="-8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94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-7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renewal </a:t>
            </a:r>
            <a:r>
              <a:rPr spc="-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processes.</a:t>
            </a:r>
            <a:endParaRPr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25">
              <a:buClr>
                <a:srgbClr val="000000"/>
              </a:buClr>
              <a:tabLst>
                <a:tab pos="180975" algn="l"/>
              </a:tabLst>
            </a:pPr>
            <a:r>
              <a:rPr lang="en-US" sz="2000" u="heavy" spc="-41" dirty="0">
                <a:solidFill>
                  <a:srgbClr val="002060"/>
                </a:solidFill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https://www.einsteinmed.edu/administration/grant-support/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E5095-BD43-8297-8D86-66EED22F0430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8441F0-F233-5D34-1FC0-7CF4C53E12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2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6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FD90-EC18-304B-97E2-1055355A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1631"/>
            <a:ext cx="7886700" cy="79709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We Help You From A - 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BC5D-901C-3B44-88E2-B635205C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1"/>
            <a:ext cx="7886700" cy="3962400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Provides resources, one to one consultation, for funding and grant development</a:t>
            </a:r>
          </a:p>
          <a:p>
            <a:r>
              <a:rPr lang="en-US" sz="2000" dirty="0"/>
              <a:t>Interprets proposal guidelines, policy &amp; procedure, eligibility &amp; requirements</a:t>
            </a:r>
          </a:p>
          <a:p>
            <a:r>
              <a:rPr lang="en-US" sz="2000" dirty="0"/>
              <a:t>Grantsmanship: Assists with team-building, writing, editing, proposal reviewing, critiquing, for creating more competitive proposals </a:t>
            </a:r>
          </a:p>
          <a:p>
            <a:pPr lvl="0"/>
            <a:r>
              <a:rPr lang="en-US" sz="2000" dirty="0"/>
              <a:t>Administers pre-submission regulatory requirements and electronic registrations</a:t>
            </a:r>
          </a:p>
          <a:p>
            <a:pPr lvl="0"/>
            <a:r>
              <a:rPr lang="en-US" sz="2000" dirty="0"/>
              <a:t>Develops and/or review proposal budgets</a:t>
            </a:r>
          </a:p>
          <a:p>
            <a:pPr lvl="0"/>
            <a:r>
              <a:rPr lang="en-US" sz="2000" dirty="0"/>
              <a:t>Manages award committee nominations for ”Limited Submissions”</a:t>
            </a:r>
          </a:p>
          <a:p>
            <a:r>
              <a:rPr lang="en-US" sz="2000" dirty="0"/>
              <a:t>Creates and manages grant submissions (via Proposals 424/Cayuse SP)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9ACEC-87BE-E155-E457-F9E40DA3DA25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ABCFAC-EC5E-3411-11AE-E7E80F867B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3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5" y="498316"/>
            <a:ext cx="710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Grant Submission Process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1066800"/>
            <a:ext cx="7467600" cy="5105400"/>
            <a:chOff x="381000" y="725269"/>
            <a:chExt cx="8382000" cy="5675531"/>
          </a:xfrm>
        </p:grpSpPr>
        <p:cxnSp>
          <p:nvCxnSpPr>
            <p:cNvPr id="48" name="Elbow Connector 47"/>
            <p:cNvCxnSpPr>
              <a:stCxn id="19" idx="2"/>
            </p:cNvCxnSpPr>
            <p:nvPr/>
          </p:nvCxnSpPr>
          <p:spPr>
            <a:xfrm rot="16200000" flipH="1">
              <a:off x="6737845" y="2615705"/>
              <a:ext cx="338034" cy="1507424"/>
            </a:xfrm>
            <a:prstGeom prst="bentConnector2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5437106" y="762000"/>
              <a:ext cx="1420894" cy="2568718"/>
            </a:xfrm>
            <a:prstGeom prst="roundRect">
              <a:avLst/>
            </a:prstGeom>
            <a:solidFill>
              <a:srgbClr val="FABD8A"/>
            </a:solidFill>
            <a:ln>
              <a:solidFill>
                <a:srgbClr val="FABD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Grant Development</a:t>
              </a:r>
            </a:p>
            <a:p>
              <a:pPr algn="ctr"/>
              <a:endPara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725269"/>
              <a:ext cx="12954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i="1" dirty="0">
                  <a:solidFill>
                    <a:schemeClr val="accent1"/>
                  </a:solidFill>
                  <a:cs typeface="Arial" panose="020B0604020202020204" pitchFamily="34" charset="0"/>
                </a:rPr>
                <a:t>Need to find a funding </a:t>
              </a:r>
            </a:p>
            <a:p>
              <a:pPr algn="ctr"/>
              <a:r>
                <a:rPr lang="en-US" sz="900" b="1" i="1" dirty="0">
                  <a:solidFill>
                    <a:schemeClr val="accent1"/>
                  </a:solidFill>
                  <a:cs typeface="Arial" panose="020B0604020202020204" pitchFamily="34" charset="0"/>
                </a:rPr>
                <a:t>opportunity?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1000" y="1644362"/>
              <a:ext cx="1295400" cy="870238"/>
            </a:xfrm>
            <a:prstGeom prst="roundRect">
              <a:avLst/>
            </a:prstGeom>
            <a:solidFill>
              <a:srgbClr val="FFCB97"/>
            </a:solidFill>
            <a:ln>
              <a:solidFill>
                <a:srgbClr val="FFCB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Contact OGS to search for funding opportunities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2652" y="1143000"/>
              <a:ext cx="1295400" cy="735454"/>
            </a:xfrm>
            <a:prstGeom prst="round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 is developed in </a:t>
              </a:r>
              <a:r>
                <a:rPr lang="en-US" sz="900" b="1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Cayuse</a:t>
              </a:r>
              <a:endParaRPr lang="en-US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981200" y="1644362"/>
              <a:ext cx="1219200" cy="870238"/>
            </a:xfrm>
            <a:prstGeom prst="roundRect">
              <a:avLst/>
            </a:prstGeom>
            <a:solidFill>
              <a:srgbClr val="FFB061"/>
            </a:solidFill>
            <a:ln>
              <a:solidFill>
                <a:srgbClr val="FFB0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Opportunity found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662548" y="2083769"/>
              <a:ext cx="1295400" cy="811831"/>
            </a:xfrm>
            <a:prstGeom prst="round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Routing chain: Verify requirements and systems access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066800" y="1371600"/>
              <a:ext cx="0" cy="22860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2057400"/>
              <a:ext cx="228600" cy="42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562600" y="1295400"/>
              <a:ext cx="1181100" cy="838200"/>
            </a:xfrm>
            <a:prstGeom prst="roundRect">
              <a:avLst/>
            </a:prstGeom>
            <a:solidFill>
              <a:srgbClr val="FF7D25"/>
            </a:solidFill>
            <a:ln>
              <a:solidFill>
                <a:srgbClr val="FF7D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help writing the grant?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562600" y="2286000"/>
              <a:ext cx="1181100" cy="914400"/>
            </a:xfrm>
            <a:prstGeom prst="roundRect">
              <a:avLst/>
            </a:prstGeom>
            <a:solidFill>
              <a:srgbClr val="FF7D25"/>
            </a:solidFill>
            <a:ln>
              <a:solidFill>
                <a:srgbClr val="FF7D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study design assistance?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200899" y="1295400"/>
              <a:ext cx="1257300" cy="824128"/>
            </a:xfrm>
            <a:prstGeom prst="round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Writing/editing 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00899" y="2286000"/>
              <a:ext cx="1257299" cy="914400"/>
            </a:xfrm>
            <a:prstGeom prst="round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Boistatistics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support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859020" y="2721119"/>
              <a:ext cx="228600" cy="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859020" y="1676400"/>
              <a:ext cx="22758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Left Bracket 32"/>
            <p:cNvSpPr/>
            <p:nvPr/>
          </p:nvSpPr>
          <p:spPr>
            <a:xfrm>
              <a:off x="3500252" y="1493220"/>
              <a:ext cx="152400" cy="1085850"/>
            </a:xfrm>
            <a:prstGeom prst="leftBracket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200400" y="2057400"/>
              <a:ext cx="2286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ight Bracket 34"/>
            <p:cNvSpPr/>
            <p:nvPr/>
          </p:nvSpPr>
          <p:spPr>
            <a:xfrm>
              <a:off x="4957948" y="1477265"/>
              <a:ext cx="142504" cy="1101805"/>
            </a:xfrm>
            <a:prstGeom prst="rightBracket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239000" y="3962400"/>
              <a:ext cx="1219200" cy="914400"/>
            </a:xfrm>
            <a:prstGeom prst="roundRect">
              <a:avLst/>
            </a:prstGeom>
            <a:solidFill>
              <a:srgbClr val="FF552D"/>
            </a:solidFill>
            <a:ln>
              <a:solidFill>
                <a:srgbClr val="FF55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Budget is developed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7660574" y="3538434"/>
              <a:ext cx="0" cy="299846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ight Bracket 48"/>
            <p:cNvSpPr/>
            <p:nvPr/>
          </p:nvSpPr>
          <p:spPr>
            <a:xfrm>
              <a:off x="8458198" y="1622957"/>
              <a:ext cx="152401" cy="1098162"/>
            </a:xfrm>
            <a:prstGeom prst="rightBracket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57" name="Straight Connector 56"/>
            <p:cNvCxnSpPr>
              <a:stCxn id="49" idx="2"/>
            </p:cNvCxnSpPr>
            <p:nvPr/>
          </p:nvCxnSpPr>
          <p:spPr>
            <a:xfrm>
              <a:off x="8610599" y="2172038"/>
              <a:ext cx="15240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5100452" y="2083768"/>
              <a:ext cx="233548" cy="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8763000" y="2172038"/>
              <a:ext cx="0" cy="136977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8001000" y="3541815"/>
              <a:ext cx="0" cy="30480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8001000" y="3538434"/>
              <a:ext cx="762000" cy="338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5226044" y="3962400"/>
              <a:ext cx="1723654" cy="914400"/>
            </a:xfrm>
            <a:prstGeom prst="roundRect">
              <a:avLst/>
            </a:prstGeom>
            <a:solidFill>
              <a:srgbClr val="FF3B3B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Grant application is routed through </a:t>
              </a:r>
              <a:r>
                <a:rPr lang="en-US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Cayuse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internal review/approval</a:t>
              </a:r>
            </a:p>
          </p:txBody>
        </p:sp>
        <p:cxnSp>
          <p:nvCxnSpPr>
            <p:cNvPr id="97" name="Straight Arrow Connector 96"/>
            <p:cNvCxnSpPr>
              <a:stCxn id="45" idx="1"/>
            </p:cNvCxnSpPr>
            <p:nvPr/>
          </p:nvCxnSpPr>
          <p:spPr>
            <a:xfrm flipH="1">
              <a:off x="7010400" y="4419600"/>
              <a:ext cx="2286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4997444" y="4412172"/>
              <a:ext cx="2286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ounded Rectangle 108"/>
            <p:cNvSpPr/>
            <p:nvPr/>
          </p:nvSpPr>
          <p:spPr>
            <a:xfrm>
              <a:off x="2971800" y="3088564"/>
              <a:ext cx="1888424" cy="2596750"/>
            </a:xfrm>
            <a:prstGeom prst="roundRect">
              <a:avLst/>
            </a:prstGeom>
            <a:solidFill>
              <a:srgbClr val="FFABAB"/>
            </a:solidFill>
            <a:ln>
              <a:solidFill>
                <a:srgbClr val="F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 is submitted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124200" y="3200400"/>
              <a:ext cx="1553690" cy="990600"/>
            </a:xfrm>
            <a:prstGeom prst="roundRect">
              <a:avLst/>
            </a:prstGeom>
            <a:solidFill>
              <a:srgbClr val="FF4F4F"/>
            </a:solidFill>
            <a:ln>
              <a:solidFill>
                <a:srgbClr val="FF4F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Non-Federal application submission steps vary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124200" y="4314460"/>
              <a:ext cx="1553689" cy="790940"/>
            </a:xfrm>
            <a:prstGeom prst="roundRect">
              <a:avLst/>
            </a:prstGeom>
            <a:solidFill>
              <a:srgbClr val="FF5B5B"/>
            </a:solidFill>
            <a:ln>
              <a:solidFill>
                <a:srgbClr val="FF4F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Federal applications submitted through </a:t>
              </a:r>
              <a:r>
                <a:rPr lang="en-US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Cayuse</a:t>
              </a:r>
              <a:endPara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734755" y="3695700"/>
              <a:ext cx="1627445" cy="723900"/>
            </a:xfrm>
            <a:prstGeom prst="roundRect">
              <a:avLst/>
            </a:prstGeom>
            <a:solidFill>
              <a:srgbClr val="FF6D6D"/>
            </a:solidFill>
            <a:ln>
              <a:solidFill>
                <a:srgbClr val="FF6D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“Just-in-Time” materials/additional materials required</a:t>
              </a: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762000" y="4800600"/>
              <a:ext cx="1573418" cy="609600"/>
            </a:xfrm>
            <a:prstGeom prst="roundRect">
              <a:avLst/>
            </a:prstGeom>
            <a:solidFill>
              <a:srgbClr val="FF75A3"/>
            </a:solidFill>
            <a:ln>
              <a:solidFill>
                <a:srgbClr val="FF75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Award acceptance &amp; negotiations if applicable</a:t>
              </a: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>
              <a:off x="1600200" y="4419600"/>
              <a:ext cx="0" cy="22860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Left Bracket 122"/>
            <p:cNvSpPr/>
            <p:nvPr/>
          </p:nvSpPr>
          <p:spPr>
            <a:xfrm>
              <a:off x="2819400" y="3428999"/>
              <a:ext cx="152400" cy="1828801"/>
            </a:xfrm>
            <a:prstGeom prst="leftBracket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1629888" y="5410199"/>
              <a:ext cx="0" cy="22860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ounded Rectangle 138"/>
            <p:cNvSpPr/>
            <p:nvPr/>
          </p:nvSpPr>
          <p:spPr>
            <a:xfrm>
              <a:off x="734755" y="5761514"/>
              <a:ext cx="1600663" cy="639286"/>
            </a:xfrm>
            <a:prstGeom prst="roundRect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“Notice of Award” arrives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2667001" y="5779325"/>
              <a:ext cx="1371600" cy="621475"/>
            </a:xfrm>
            <a:prstGeom prst="roundRect">
              <a:avLst/>
            </a:prstGeom>
            <a:solidFill>
              <a:srgbClr val="D044A1"/>
            </a:solidFill>
            <a:ln>
              <a:solidFill>
                <a:srgbClr val="D044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Post-Award process begins</a:t>
              </a:r>
            </a:p>
          </p:txBody>
        </p:sp>
        <p:cxnSp>
          <p:nvCxnSpPr>
            <p:cNvPr id="141" name="Straight Arrow Connector 140"/>
            <p:cNvCxnSpPr/>
            <p:nvPr/>
          </p:nvCxnSpPr>
          <p:spPr>
            <a:xfrm>
              <a:off x="2362200" y="6096000"/>
              <a:ext cx="2286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/>
            <p:nvPr/>
          </p:nvCxnSpPr>
          <p:spPr>
            <a:xfrm rot="16200000" flipV="1">
              <a:off x="2535584" y="4093818"/>
              <a:ext cx="390525" cy="127690"/>
            </a:xfrm>
            <a:prstGeom prst="bentConnector3">
              <a:avLst>
                <a:gd name="adj1" fmla="val -1694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>
              <a:off x="2382396" y="3962400"/>
              <a:ext cx="28460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321B498-24DD-E97E-2B1F-5A18AFC39579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EA7E79-215D-DD93-C20A-36AF8D7506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4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7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/>
              <a:t>Grant Life Cycle</a:t>
            </a:r>
          </a:p>
        </p:txBody>
      </p:sp>
      <p:sp>
        <p:nvSpPr>
          <p:cNvPr id="51205" name="Right Brace 8"/>
          <p:cNvSpPr>
            <a:spLocks/>
          </p:cNvSpPr>
          <p:nvPr/>
        </p:nvSpPr>
        <p:spPr bwMode="auto">
          <a:xfrm>
            <a:off x="5886450" y="2457451"/>
            <a:ext cx="800100" cy="2507456"/>
          </a:xfrm>
          <a:prstGeom prst="rightBrace">
            <a:avLst>
              <a:gd name="adj1" fmla="val 8328"/>
              <a:gd name="adj2" fmla="val 508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24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CA5DC"/>
              </a:buClr>
              <a:buChar char="•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CA5DC"/>
              </a:buClr>
              <a:buChar char="–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</a:endParaRPr>
          </a:p>
        </p:txBody>
      </p:sp>
      <p:pic>
        <p:nvPicPr>
          <p:cNvPr id="5120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228850"/>
            <a:ext cx="27432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TextBox 9"/>
          <p:cNvSpPr txBox="1">
            <a:spLocks noChangeArrowheads="1"/>
          </p:cNvSpPr>
          <p:nvPr/>
        </p:nvSpPr>
        <p:spPr bwMode="auto">
          <a:xfrm>
            <a:off x="6629400" y="2632472"/>
            <a:ext cx="1143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24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CA5DC"/>
              </a:buClr>
              <a:buChar char="•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CA5DC"/>
              </a:buClr>
              <a:buChar char="–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Stages 2, 3 and 4 are supported by the Office of Grant Support (Dhanonjoy Saha)</a:t>
            </a:r>
          </a:p>
        </p:txBody>
      </p:sp>
      <p:sp>
        <p:nvSpPr>
          <p:cNvPr id="51208" name="Left Brace 10"/>
          <p:cNvSpPr>
            <a:spLocks/>
          </p:cNvSpPr>
          <p:nvPr/>
        </p:nvSpPr>
        <p:spPr bwMode="auto">
          <a:xfrm>
            <a:off x="2286000" y="2457450"/>
            <a:ext cx="742950" cy="2514600"/>
          </a:xfrm>
          <a:prstGeom prst="leftBrace">
            <a:avLst>
              <a:gd name="adj1" fmla="val 8336"/>
              <a:gd name="adj2" fmla="val 475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24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CA5DC"/>
              </a:buClr>
              <a:buChar char="•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CA5DC"/>
              </a:buClr>
              <a:buChar char="–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51209" name="TextBox 11"/>
          <p:cNvSpPr txBox="1">
            <a:spLocks noChangeArrowheads="1"/>
          </p:cNvSpPr>
          <p:nvPr/>
        </p:nvSpPr>
        <p:spPr bwMode="auto">
          <a:xfrm>
            <a:off x="1371601" y="2706292"/>
            <a:ext cx="110371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24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CA5DC"/>
              </a:buClr>
              <a:buChar char="•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CA5DC"/>
              </a:buClr>
              <a:buChar char="–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Stages 5, 6 and 7 are supported by Research Finance (Suzanne Locke)</a:t>
            </a:r>
          </a:p>
        </p:txBody>
      </p:sp>
      <p:sp>
        <p:nvSpPr>
          <p:cNvPr id="51210" name="TextBox 2"/>
          <p:cNvSpPr txBox="1">
            <a:spLocks noChangeArrowheads="1"/>
          </p:cNvSpPr>
          <p:nvPr/>
        </p:nvSpPr>
        <p:spPr bwMode="auto">
          <a:xfrm>
            <a:off x="2771775" y="4706542"/>
            <a:ext cx="3486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CA5DC"/>
              </a:buClr>
              <a:buChar char="•"/>
              <a:defRPr sz="24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CA5DC"/>
              </a:buClr>
              <a:buSzPct val="90000"/>
              <a:buChar char="&gt;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CA5DC"/>
              </a:buClr>
              <a:buChar char="•"/>
              <a:defRPr sz="22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CA5DC"/>
              </a:buClr>
              <a:buChar char="–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CA5DC"/>
              </a:buClr>
              <a:buChar char="»"/>
              <a:defRPr sz="2000">
                <a:solidFill>
                  <a:srgbClr val="193567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Communication with Sponsor (Dhanonjoy Saha)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E3321-BBA4-F61C-D6B9-D54746E19D4D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4A13868-F1F5-8DA2-93A9-265569A13C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5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7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B11E-9634-4C4E-AEB4-C1143F26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OGS: Finding Funding and Grant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CD67D-913F-5C4C-A0F7-A97438D9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65022"/>
            <a:ext cx="7620000" cy="3263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New Portal for Finding Funding Opportunities – </a:t>
            </a:r>
            <a:r>
              <a:rPr lang="en-US" b="1" dirty="0" err="1"/>
              <a:t>SPINPlus</a:t>
            </a:r>
            <a:r>
              <a:rPr lang="en-US" b="1" dirty="0"/>
              <a:t> – link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https://spin.infoedglobal.com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One to one consultation for funding and grant development: Contact at </a:t>
            </a:r>
            <a:r>
              <a:rPr lang="en-US" dirty="0">
                <a:hlinkClick r:id="rId3"/>
              </a:rPr>
              <a:t>Indranil.basu@einsteinmed.edu</a:t>
            </a:r>
            <a:endParaRPr lang="en-US" dirty="0"/>
          </a:p>
          <a:p>
            <a:pPr lvl="1"/>
            <a:endParaRPr lang="en-US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E5E521-D766-F9E8-59DF-00169CA99012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99A7D71-8AE6-B68D-0822-B2DF2AC3ED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6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14577" cy="124718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Build Relationship: Communicate with the Program Officer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13553" cy="3669505"/>
          </a:xfrm>
        </p:spPr>
        <p:txBody>
          <a:bodyPr/>
          <a:lstStyle/>
          <a:p>
            <a:r>
              <a:rPr lang="en-US" sz="2000" dirty="0"/>
              <a:t>Email stating who you are and the reason for your writing </a:t>
            </a:r>
          </a:p>
          <a:p>
            <a:r>
              <a:rPr lang="en-US" sz="2000" dirty="0"/>
              <a:t>A possible project title</a:t>
            </a:r>
          </a:p>
          <a:p>
            <a:r>
              <a:rPr lang="en-US" sz="2000" dirty="0"/>
              <a:t>Short description of your project and why it is so important (impact)</a:t>
            </a:r>
          </a:p>
          <a:p>
            <a:r>
              <a:rPr lang="en-US" sz="2000" dirty="0"/>
              <a:t>A draft aim and objectives (short)</a:t>
            </a:r>
          </a:p>
          <a:p>
            <a:r>
              <a:rPr lang="en-US" sz="2000" dirty="0"/>
              <a:t>Ask for a date and time to speak and your expectations</a:t>
            </a:r>
          </a:p>
          <a:p>
            <a:r>
              <a:rPr lang="en-US" sz="2000" dirty="0"/>
              <a:t>Your contact information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1863D-7D77-873B-20F7-9BF68D507ADF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09C182-31BF-66B7-3494-3A82854CD8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7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4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84" y="644724"/>
            <a:ext cx="7767431" cy="927082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Cayuse: Application Development and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83" y="1828800"/>
            <a:ext cx="7735893" cy="3962400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rgbClr val="00B050"/>
                </a:solidFill>
              </a:rPr>
              <a:t>Proposals</a:t>
            </a:r>
            <a:r>
              <a:rPr lang="en-US" sz="2000" dirty="0"/>
              <a:t> 424/Cayuse SP are Web application portals used to simplify the creation, review, routing, approval, and electronic submission of grant proposals, i.e., S2S (system-to-system) submission of proposals.</a:t>
            </a:r>
          </a:p>
          <a:p>
            <a:pPr lvl="0"/>
            <a:r>
              <a:rPr lang="en-US" sz="2000" dirty="0"/>
              <a:t>Contact your </a:t>
            </a:r>
            <a:r>
              <a:rPr lang="en-US" sz="2000" b="1" dirty="0"/>
              <a:t>departmental administrator </a:t>
            </a:r>
            <a:r>
              <a:rPr lang="en-US" sz="2000" dirty="0"/>
              <a:t>for Cayuse assistance and setting up the application process.</a:t>
            </a:r>
          </a:p>
          <a:p>
            <a:r>
              <a:rPr lang="en-US" sz="2000" dirty="0"/>
              <a:t>If needed, contact Regina Janicki at (718) 430-3643 or </a:t>
            </a:r>
            <a:r>
              <a:rPr lang="en-US" sz="2000" u="sng" dirty="0">
                <a:hlinkClick r:id="rId2"/>
              </a:rPr>
              <a:t>Regina.janicki@einsteinmed.edu</a:t>
            </a:r>
            <a:endParaRPr lang="en-US" sz="2000" u="sng" dirty="0"/>
          </a:p>
          <a:p>
            <a:r>
              <a:rPr lang="en-US" sz="2000" dirty="0"/>
              <a:t>Please remember to begin internal routing for review and approval at least 8 -10 business days before deadline.</a:t>
            </a:r>
          </a:p>
          <a:p>
            <a:r>
              <a:rPr lang="en-US" sz="2000" dirty="0"/>
              <a:t>All applications regardless of the sponsor much be developed, routed and approved before submission.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102870" indent="0"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BAF7FA-F055-8E47-2815-ABC9131FEE72}"/>
              </a:ext>
            </a:extLst>
          </p:cNvPr>
          <p:cNvSpPr txBox="1"/>
          <p:nvPr/>
        </p:nvSpPr>
        <p:spPr>
          <a:xfrm>
            <a:off x="6402533" y="6559973"/>
            <a:ext cx="2021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Office of Grant Support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1A5918-F8D3-D76C-F39C-8D871F04F1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553200"/>
            <a:ext cx="6858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8FBEDC"/>
                </a:solidFill>
              </a:rPr>
              <a:t>| </a:t>
            </a:r>
            <a:r>
              <a:rPr lang="en-US" altLang="en-US" sz="1100" dirty="0">
                <a:solidFill>
                  <a:schemeClr val="tx1"/>
                </a:solidFill>
              </a:rPr>
              <a:t> </a:t>
            </a:r>
            <a:fld id="{6AC39EC0-7137-CB45-9CF1-02ED3E4C2AC6}" type="slidenum">
              <a:rPr lang="en-US" altLang="en-US" sz="1100" smtClean="0"/>
              <a:pPr>
                <a:defRPr/>
              </a:pPr>
              <a:t>8</a:t>
            </a:fld>
            <a:endParaRPr lang="en-US" altLang="en-US" sz="1100" dirty="0">
              <a:solidFill>
                <a:srgbClr val="383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8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24945</TotalTime>
  <Words>1446</Words>
  <Application>Microsoft Macintosh PowerPoint</Application>
  <PresentationFormat>On-screen Show (4:3)</PresentationFormat>
  <Paragraphs>180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Bold</vt:lpstr>
      <vt:lpstr>Arial MT Md It</vt:lpstr>
      <vt:lpstr>Calibri</vt:lpstr>
      <vt:lpstr>Wingdings</vt:lpstr>
      <vt:lpstr>Blank Presentation</vt:lpstr>
      <vt:lpstr>Chart</vt:lpstr>
      <vt:lpstr> Getting Ready to Applying for an Award   Dhanonjoy Saha, PhD – Director Research Professor of Medicine Indranil Basu, PhD, MBA - Assistant Director Research Assistant Professor of Radiation Oncology  Office of Grant Support   March 2, 2023  </vt:lpstr>
      <vt:lpstr>Preparation</vt:lpstr>
      <vt:lpstr>What is the Office of Grant Support? </vt:lpstr>
      <vt:lpstr>We Help You From A - Z</vt:lpstr>
      <vt:lpstr>PowerPoint Presentation</vt:lpstr>
      <vt:lpstr>Grant Life Cycle</vt:lpstr>
      <vt:lpstr>OGS: Finding Funding and Grant Development</vt:lpstr>
      <vt:lpstr>Build Relationship: Communicate with the Program Officer</vt:lpstr>
      <vt:lpstr>Cayuse: Application Development and Submission</vt:lpstr>
      <vt:lpstr>Cayuse: Application Development and Submission</vt:lpstr>
      <vt:lpstr>Pre-requisites for Submitting Application Using Cayuse</vt:lpstr>
      <vt:lpstr>ORCID (Open Researcher and Contributor Identifiers) ID Requirements</vt:lpstr>
      <vt:lpstr>ORCID ID Needs to be linked with eRA Commons ID</vt:lpstr>
      <vt:lpstr>Grant Advisory Service</vt:lpstr>
      <vt:lpstr> Success Rates for R01 Applications Utilizing OGS Grant Development and Writing Services  (FY 2012-2017) </vt:lpstr>
      <vt:lpstr>Letter Request for Diversity and Minority Candidates</vt:lpstr>
      <vt:lpstr>Office of Grant Support (OGS) and Other Contacts</vt:lpstr>
      <vt:lpstr>PowerPoint Presentation</vt:lpstr>
    </vt:vector>
  </TitlesOfParts>
  <Company>獫票楧栮捯洀鉭曮㞱Û뜰⠲쎔딁烊皭〼፥ᙼ䕸忤઱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Stiles</dc:creator>
  <cp:lastModifiedBy>Melanie Bourghol</cp:lastModifiedBy>
  <cp:revision>703</cp:revision>
  <cp:lastPrinted>2023-03-02T14:58:08Z</cp:lastPrinted>
  <dcterms:created xsi:type="dcterms:W3CDTF">2008-09-04T14:03:20Z</dcterms:created>
  <dcterms:modified xsi:type="dcterms:W3CDTF">2023-03-03T15:48:41Z</dcterms:modified>
</cp:coreProperties>
</file>