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7004050" cy="9283700"/>
  <p:defaultTextStyle>
    <a:defPPr>
      <a:defRPr lang="en-US"/>
    </a:defPPr>
    <a:lvl1pPr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CC9900"/>
    <a:srgbClr val="996600"/>
    <a:srgbClr val="E82404"/>
    <a:srgbClr val="7B92BB"/>
    <a:srgbClr val="8B007D"/>
    <a:srgbClr val="BA1BEB"/>
    <a:srgbClr val="850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6" d="100"/>
          <a:sy n="16" d="100"/>
        </p:scale>
        <p:origin x="1637" y="12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6583363" y="18653125"/>
            <a:ext cx="30724475" cy="84137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1632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337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76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2511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2193925" y="7680325"/>
            <a:ext cx="39503350" cy="21724938"/>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5564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2032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2193925"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262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010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394145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2251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756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0027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3" name="Rectangle 9">
            <a:extLst>
              <a:ext uri="{FF2B5EF4-FFF2-40B4-BE49-F238E27FC236}">
                <a16:creationId xmlns:a16="http://schemas.microsoft.com/office/drawing/2014/main" id="{B57C9532-7F94-D6E8-91EF-40F57E33513D}"/>
              </a:ext>
            </a:extLst>
          </p:cNvPr>
          <p:cNvSpPr>
            <a:spLocks noChangeArrowheads="1"/>
          </p:cNvSpPr>
          <p:nvPr userDrawn="1"/>
        </p:nvSpPr>
        <p:spPr bwMode="auto">
          <a:xfrm>
            <a:off x="0" y="5483225"/>
            <a:ext cx="43876913" cy="27424063"/>
          </a:xfrm>
          <a:prstGeom prst="rect">
            <a:avLst/>
          </a:prstGeom>
          <a:solidFill>
            <a:srgbClr val="EAEAEA"/>
          </a:solidFill>
          <a:ln w="9525">
            <a:noFill/>
            <a:miter lim="800000"/>
            <a:headEnd/>
            <a:tailEnd/>
          </a:ln>
          <a:effectLst/>
        </p:spPr>
        <p:txBody>
          <a:bodyPr wrap="none" lIns="457200" tIns="457200" rIns="457200" bIns="457200"/>
          <a:lstStyle/>
          <a:p>
            <a:pPr>
              <a:defRPr/>
            </a:pPr>
            <a:endParaRPr lang="en-US">
              <a:latin typeface="Arial" pitchFamily="-1" charset="0"/>
              <a:ea typeface="+mn-ea"/>
            </a:endParaRPr>
          </a:p>
        </p:txBody>
      </p:sp>
      <p:cxnSp>
        <p:nvCxnSpPr>
          <p:cNvPr id="1028" name="Straight Connector 11">
            <a:extLst>
              <a:ext uri="{FF2B5EF4-FFF2-40B4-BE49-F238E27FC236}">
                <a16:creationId xmlns:a16="http://schemas.microsoft.com/office/drawing/2014/main" id="{CE69A720-C68B-41A1-FADC-00494F855A7B}"/>
              </a:ext>
            </a:extLst>
          </p:cNvPr>
          <p:cNvCxnSpPr>
            <a:cxnSpLocks noChangeShapeType="1"/>
          </p:cNvCxnSpPr>
          <p:nvPr userDrawn="1"/>
        </p:nvCxnSpPr>
        <p:spPr bwMode="auto">
          <a:xfrm>
            <a:off x="0" y="5486400"/>
            <a:ext cx="43891200" cy="1588"/>
          </a:xfrm>
          <a:prstGeom prst="line">
            <a:avLst/>
          </a:prstGeom>
          <a:noFill/>
          <a:ln w="25400">
            <a:solidFill>
              <a:srgbClr val="BBE0E3"/>
            </a:solidFill>
            <a:round/>
            <a:headEnd/>
            <a:tailEnd/>
          </a:ln>
          <a:extLst>
            <a:ext uri="{909E8E84-426E-40DD-AFC4-6F175D3DCCD1}">
              <a14:hiddenFill xmlns:a14="http://schemas.microsoft.com/office/drawing/2010/main">
                <a:noFill/>
              </a14:hiddenFill>
            </a:ext>
          </a:extLst>
        </p:spPr>
      </p:cxnSp>
      <p:pic>
        <p:nvPicPr>
          <p:cNvPr id="3" name="Picture 2" descr="A blue sign with white text&#10;&#10;Description automatically generated">
            <a:extLst>
              <a:ext uri="{FF2B5EF4-FFF2-40B4-BE49-F238E27FC236}">
                <a16:creationId xmlns:a16="http://schemas.microsoft.com/office/drawing/2014/main" id="{0AB25633-F791-E859-9B2D-6E18E8D1BDB8}"/>
              </a:ext>
            </a:extLst>
          </p:cNvPr>
          <p:cNvPicPr>
            <a:picLocks noChangeAspect="1"/>
          </p:cNvPicPr>
          <p:nvPr userDrawn="1"/>
        </p:nvPicPr>
        <p:blipFill>
          <a:blip r:embed="rId14"/>
          <a:stretch>
            <a:fillRect/>
          </a:stretch>
        </p:blipFill>
        <p:spPr>
          <a:xfrm>
            <a:off x="1216152" y="3200400"/>
            <a:ext cx="4082804" cy="12816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ＭＳ Ｐゴシック" pitchFamily="-84" charset="-128"/>
          <a:cs typeface="ＭＳ Ｐゴシック" pitchFamily="-84" charset="-128"/>
        </a:defRPr>
      </a:lvl1pPr>
      <a:lvl2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2pPr>
      <a:lvl3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3pPr>
      <a:lvl4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4pPr>
      <a:lvl5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5pPr>
      <a:lvl6pPr marL="457200" algn="ctr" defTabSz="4389438" rtl="0" fontAlgn="base">
        <a:spcBef>
          <a:spcPct val="0"/>
        </a:spcBef>
        <a:spcAft>
          <a:spcPct val="0"/>
        </a:spcAft>
        <a:defRPr sz="21100">
          <a:solidFill>
            <a:schemeClr val="tx2"/>
          </a:solidFill>
          <a:latin typeface="Arial" pitchFamily="-1" charset="0"/>
        </a:defRPr>
      </a:lvl6pPr>
      <a:lvl7pPr marL="914400" algn="ctr" defTabSz="4389438" rtl="0" fontAlgn="base">
        <a:spcBef>
          <a:spcPct val="0"/>
        </a:spcBef>
        <a:spcAft>
          <a:spcPct val="0"/>
        </a:spcAft>
        <a:defRPr sz="21100">
          <a:solidFill>
            <a:schemeClr val="tx2"/>
          </a:solidFill>
          <a:latin typeface="Arial" pitchFamily="-1" charset="0"/>
        </a:defRPr>
      </a:lvl7pPr>
      <a:lvl8pPr marL="1371600" algn="ctr" defTabSz="4389438" rtl="0" fontAlgn="base">
        <a:spcBef>
          <a:spcPct val="0"/>
        </a:spcBef>
        <a:spcAft>
          <a:spcPct val="0"/>
        </a:spcAft>
        <a:defRPr sz="21100">
          <a:solidFill>
            <a:schemeClr val="tx2"/>
          </a:solidFill>
          <a:latin typeface="Arial" pitchFamily="-1" charset="0"/>
        </a:defRPr>
      </a:lvl8pPr>
      <a:lvl9pPr marL="1828800" algn="ctr" defTabSz="4389438" rtl="0" fontAlgn="base">
        <a:spcBef>
          <a:spcPct val="0"/>
        </a:spcBef>
        <a:spcAft>
          <a:spcPct val="0"/>
        </a:spcAft>
        <a:defRPr sz="21100">
          <a:solidFill>
            <a:schemeClr val="tx2"/>
          </a:solidFill>
          <a:latin typeface="Arial" pitchFamily="-1"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ＭＳ Ｐゴシック" pitchFamily="-84" charset="-128"/>
          <a:cs typeface="ＭＳ Ｐゴシック" pitchFamily="-84" charset="-128"/>
        </a:defRPr>
      </a:lvl1pPr>
      <a:lvl2pPr marL="3565525" indent="-1371600" algn="l" defTabSz="4389438" rtl="0" eaLnBrk="0" fontAlgn="base" hangingPunct="0">
        <a:spcBef>
          <a:spcPct val="20000"/>
        </a:spcBef>
        <a:spcAft>
          <a:spcPct val="0"/>
        </a:spcAft>
        <a:buChar char="–"/>
        <a:defRPr sz="13400">
          <a:solidFill>
            <a:schemeClr val="tx1"/>
          </a:solidFill>
          <a:latin typeface="+mn-lt"/>
          <a:ea typeface="ＭＳ Ｐゴシック" pitchFamily="-1" charset="-128"/>
        </a:defRPr>
      </a:lvl2pPr>
      <a:lvl3pPr marL="5486400" indent="-1096963" algn="l" defTabSz="4389438" rtl="0" eaLnBrk="0" fontAlgn="base" hangingPunct="0">
        <a:spcBef>
          <a:spcPct val="20000"/>
        </a:spcBef>
        <a:spcAft>
          <a:spcPct val="0"/>
        </a:spcAft>
        <a:buChar char="•"/>
        <a:defRPr sz="11500">
          <a:solidFill>
            <a:schemeClr val="tx1"/>
          </a:solidFill>
          <a:latin typeface="+mn-lt"/>
          <a:ea typeface="ＭＳ Ｐゴシック" pitchFamily="-1" charset="-128"/>
        </a:defRPr>
      </a:lvl3pPr>
      <a:lvl4pPr marL="7680325"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4pPr>
      <a:lvl5pPr marL="9875838"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5pPr>
      <a:lvl6pPr marL="10333038" indent="-1096963" algn="l" defTabSz="4389438" rtl="0" fontAlgn="base">
        <a:spcBef>
          <a:spcPct val="20000"/>
        </a:spcBef>
        <a:spcAft>
          <a:spcPct val="0"/>
        </a:spcAft>
        <a:buChar char="»"/>
        <a:defRPr sz="9600">
          <a:solidFill>
            <a:schemeClr val="tx1"/>
          </a:solidFill>
          <a:latin typeface="+mn-lt"/>
          <a:ea typeface="ＭＳ Ｐゴシック" pitchFamily="-1" charset="-128"/>
        </a:defRPr>
      </a:lvl6pPr>
      <a:lvl7pPr marL="10790238" indent="-1096963" algn="l" defTabSz="4389438" rtl="0" fontAlgn="base">
        <a:spcBef>
          <a:spcPct val="20000"/>
        </a:spcBef>
        <a:spcAft>
          <a:spcPct val="0"/>
        </a:spcAft>
        <a:buChar char="»"/>
        <a:defRPr sz="9600">
          <a:solidFill>
            <a:schemeClr val="tx1"/>
          </a:solidFill>
          <a:latin typeface="+mn-lt"/>
          <a:ea typeface="ＭＳ Ｐゴシック" pitchFamily="-1" charset="-128"/>
        </a:defRPr>
      </a:lvl7pPr>
      <a:lvl8pPr marL="11247438" indent="-1096963" algn="l" defTabSz="4389438" rtl="0" fontAlgn="base">
        <a:spcBef>
          <a:spcPct val="20000"/>
        </a:spcBef>
        <a:spcAft>
          <a:spcPct val="0"/>
        </a:spcAft>
        <a:buChar char="»"/>
        <a:defRPr sz="9600">
          <a:solidFill>
            <a:schemeClr val="tx1"/>
          </a:solidFill>
          <a:latin typeface="+mn-lt"/>
          <a:ea typeface="ＭＳ Ｐゴシック" pitchFamily="-1" charset="-128"/>
        </a:defRPr>
      </a:lvl8pPr>
      <a:lvl9pPr marL="11704638" indent="-1096963" algn="l" defTabSz="4389438" rtl="0" fontAlgn="base">
        <a:spcBef>
          <a:spcPct val="20000"/>
        </a:spcBef>
        <a:spcAft>
          <a:spcPct val="0"/>
        </a:spcAft>
        <a:buChar char="»"/>
        <a:defRPr sz="96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63" name="Text Box 15">
            <a:extLst>
              <a:ext uri="{FF2B5EF4-FFF2-40B4-BE49-F238E27FC236}">
                <a16:creationId xmlns:a16="http://schemas.microsoft.com/office/drawing/2014/main" id="{B357611D-D66C-BA98-DFCB-856475B5DC9D}"/>
              </a:ext>
            </a:extLst>
          </p:cNvPr>
          <p:cNvSpPr txBox="1">
            <a:spLocks noChangeArrowheads="1"/>
          </p:cNvSpPr>
          <p:nvPr/>
        </p:nvSpPr>
        <p:spPr bwMode="auto">
          <a:xfrm>
            <a:off x="0" y="457201"/>
            <a:ext cx="43876913" cy="2281238"/>
          </a:xfrm>
          <a:prstGeom prst="rect">
            <a:avLst/>
          </a:prstGeom>
          <a:noFill/>
          <a:ln w="9525">
            <a:noFill/>
            <a:miter lim="800000"/>
            <a:headEnd/>
            <a:tailEnd/>
          </a:ln>
          <a:effectLst/>
        </p:spPr>
        <p:txBody>
          <a:bodyPr lIns="457200" tIns="914400" rIns="457200" bIns="457200" anchor="ctr" anchorCtr="1"/>
          <a:lstStyle/>
          <a:p>
            <a:pPr algn="ctr" defTabSz="4389438">
              <a:defRPr/>
            </a:pPr>
            <a:r>
              <a:rPr lang="en-US" sz="8000" dirty="0">
                <a:solidFill>
                  <a:schemeClr val="bg1"/>
                </a:solidFill>
                <a:latin typeface="+mj-lt"/>
                <a:ea typeface="+mn-ea"/>
              </a:rPr>
              <a:t>Replace This Text With Your Title</a:t>
            </a:r>
          </a:p>
        </p:txBody>
      </p:sp>
      <p:sp>
        <p:nvSpPr>
          <p:cNvPr id="13316" name="Text Box 16">
            <a:extLst>
              <a:ext uri="{FF2B5EF4-FFF2-40B4-BE49-F238E27FC236}">
                <a16:creationId xmlns:a16="http://schemas.microsoft.com/office/drawing/2014/main" id="{5573BC6B-E91C-10FF-17C5-38DEF339FF50}"/>
              </a:ext>
            </a:extLst>
          </p:cNvPr>
          <p:cNvSpPr txBox="1">
            <a:spLocks noChangeArrowheads="1"/>
          </p:cNvSpPr>
          <p:nvPr/>
        </p:nvSpPr>
        <p:spPr bwMode="auto">
          <a:xfrm>
            <a:off x="0" y="2741613"/>
            <a:ext cx="43876913" cy="274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nchor="ctr" anchorCtr="1"/>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pPr>
            <a:r>
              <a:rPr lang="en-US" altLang="en-US" sz="5400" dirty="0">
                <a:solidFill>
                  <a:schemeClr val="bg1"/>
                </a:solidFill>
              </a:rPr>
              <a:t>John Smith, MD</a:t>
            </a:r>
            <a:r>
              <a:rPr lang="en-US" altLang="en-US" sz="5400" baseline="30000" dirty="0">
                <a:solidFill>
                  <a:schemeClr val="bg1"/>
                </a:solidFill>
              </a:rPr>
              <a:t>1</a:t>
            </a:r>
            <a:r>
              <a:rPr lang="en-US" altLang="en-US" sz="5400" dirty="0">
                <a:solidFill>
                  <a:schemeClr val="bg1"/>
                </a:solidFill>
              </a:rPr>
              <a:t>; Jane Doe, PhD</a:t>
            </a:r>
            <a:r>
              <a:rPr lang="en-US" altLang="en-US" sz="5400" baseline="30000" dirty="0">
                <a:solidFill>
                  <a:schemeClr val="bg1"/>
                </a:solidFill>
              </a:rPr>
              <a:t>2</a:t>
            </a:r>
            <a:r>
              <a:rPr lang="en-US" altLang="en-US" sz="5400" dirty="0">
                <a:solidFill>
                  <a:schemeClr val="bg1"/>
                </a:solidFill>
              </a:rPr>
              <a:t>; Frederick Smith, MD, PhD</a:t>
            </a:r>
            <a:r>
              <a:rPr lang="en-US" altLang="en-US" sz="5400" baseline="30000" dirty="0">
                <a:solidFill>
                  <a:schemeClr val="bg1"/>
                </a:solidFill>
              </a:rPr>
              <a:t>1,2</a:t>
            </a:r>
          </a:p>
          <a:p>
            <a:pPr algn="ctr" eaLnBrk="1" hangingPunct="1"/>
            <a:r>
              <a:rPr lang="en-US" altLang="en-US" sz="5400" baseline="30000" dirty="0">
                <a:solidFill>
                  <a:schemeClr val="bg1"/>
                </a:solidFill>
              </a:rPr>
              <a:t>1</a:t>
            </a:r>
            <a:r>
              <a:rPr lang="en-US" altLang="en-US" sz="5400" dirty="0">
                <a:solidFill>
                  <a:schemeClr val="bg1"/>
                </a:solidFill>
              </a:rPr>
              <a:t>University of Affiliation, </a:t>
            </a:r>
            <a:r>
              <a:rPr lang="en-US" altLang="en-US" sz="5400" baseline="30000" dirty="0">
                <a:solidFill>
                  <a:schemeClr val="bg1"/>
                </a:solidFill>
              </a:rPr>
              <a:t>2</a:t>
            </a:r>
            <a:r>
              <a:rPr lang="en-US" altLang="en-US" sz="5400" dirty="0">
                <a:solidFill>
                  <a:schemeClr val="bg1"/>
                </a:solidFill>
              </a:rPr>
              <a:t>Medical Center of Affiliation</a:t>
            </a:r>
          </a:p>
        </p:txBody>
      </p:sp>
      <p:graphicFrame>
        <p:nvGraphicFramePr>
          <p:cNvPr id="13314" name="Object 2">
            <a:extLst>
              <a:ext uri="{FF2B5EF4-FFF2-40B4-BE49-F238E27FC236}">
                <a16:creationId xmlns:a16="http://schemas.microsoft.com/office/drawing/2014/main" id="{CCC02954-7E41-121D-23EC-ACBA0CE92139}"/>
              </a:ext>
            </a:extLst>
          </p:cNvPr>
          <p:cNvGraphicFramePr>
            <a:graphicFrameLocks noChangeAspect="1"/>
          </p:cNvGraphicFramePr>
          <p:nvPr/>
        </p:nvGraphicFramePr>
        <p:xfrm>
          <a:off x="21728113" y="26974800"/>
          <a:ext cx="5181600" cy="4157663"/>
        </p:xfrm>
        <a:graphic>
          <a:graphicData uri="http://schemas.openxmlformats.org/presentationml/2006/ole">
            <mc:AlternateContent xmlns:mc="http://schemas.openxmlformats.org/markup-compatibility/2006">
              <mc:Choice xmlns:v="urn:schemas-microsoft-com:vml" Requires="v">
                <p:oleObj name="Chart" r:id="rId3" imgW="11791950" imgH="11791950" progId="MSGraph.Chart.8">
                  <p:embed followColorScheme="full"/>
                </p:oleObj>
              </mc:Choice>
              <mc:Fallback>
                <p:oleObj name="Chart" r:id="rId3" imgW="11791950" imgH="1179195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28113" y="26974800"/>
                        <a:ext cx="5181600" cy="415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8" name="Group 110">
            <a:extLst>
              <a:ext uri="{FF2B5EF4-FFF2-40B4-BE49-F238E27FC236}">
                <a16:creationId xmlns:a16="http://schemas.microsoft.com/office/drawing/2014/main" id="{F513931B-0A6F-B802-9BBF-DD0D37C62B35}"/>
              </a:ext>
            </a:extLst>
          </p:cNvPr>
          <p:cNvGraphicFramePr>
            <a:graphicFrameLocks noGrp="1"/>
          </p:cNvGraphicFramePr>
          <p:nvPr/>
        </p:nvGraphicFramePr>
        <p:xfrm>
          <a:off x="27443113" y="27051000"/>
          <a:ext cx="5410200" cy="3810002"/>
        </p:xfrm>
        <a:graphic>
          <a:graphicData uri="http://schemas.openxmlformats.org/drawingml/2006/table">
            <a:tbl>
              <a:tblPr/>
              <a:tblGrid>
                <a:gridCol w="1754188">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2812">
                  <a:extLst>
                    <a:ext uri="{9D8B030D-6E8A-4147-A177-3AD203B41FA5}">
                      <a16:colId xmlns:a16="http://schemas.microsoft.com/office/drawing/2014/main" val="20002"/>
                    </a:ext>
                  </a:extLst>
                </a:gridCol>
                <a:gridCol w="912813">
                  <a:extLst>
                    <a:ext uri="{9D8B030D-6E8A-4147-A177-3AD203B41FA5}">
                      <a16:colId xmlns:a16="http://schemas.microsoft.com/office/drawing/2014/main" val="20003"/>
                    </a:ext>
                  </a:extLst>
                </a:gridCol>
                <a:gridCol w="915987">
                  <a:extLst>
                    <a:ext uri="{9D8B030D-6E8A-4147-A177-3AD203B41FA5}">
                      <a16:colId xmlns:a16="http://schemas.microsoft.com/office/drawing/2014/main" val="20004"/>
                    </a:ext>
                  </a:extLst>
                </a:gridCol>
              </a:tblGrid>
              <a:tr h="887413">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B</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C</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D</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31838">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28663">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31838">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30250">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13355" name="Text Box 111">
            <a:extLst>
              <a:ext uri="{FF2B5EF4-FFF2-40B4-BE49-F238E27FC236}">
                <a16:creationId xmlns:a16="http://schemas.microsoft.com/office/drawing/2014/main" id="{706589E5-6AAF-7314-3060-57F67DC3791A}"/>
              </a:ext>
            </a:extLst>
          </p:cNvPr>
          <p:cNvSpPr txBox="1">
            <a:spLocks noChangeArrowheads="1"/>
          </p:cNvSpPr>
          <p:nvPr/>
        </p:nvSpPr>
        <p:spPr bwMode="auto">
          <a:xfrm>
            <a:off x="22353588" y="31434088"/>
            <a:ext cx="3930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b="1"/>
              <a:t>Chart 1.</a:t>
            </a:r>
            <a:r>
              <a:rPr lang="en-US" altLang="en-US" sz="2400"/>
              <a:t> Label in 24pt Arial.</a:t>
            </a:r>
          </a:p>
        </p:txBody>
      </p:sp>
      <p:sp>
        <p:nvSpPr>
          <p:cNvPr id="13356" name="Text Box 112">
            <a:extLst>
              <a:ext uri="{FF2B5EF4-FFF2-40B4-BE49-F238E27FC236}">
                <a16:creationId xmlns:a16="http://schemas.microsoft.com/office/drawing/2014/main" id="{87B83E13-76D9-15C3-488C-9EF5C2F88E0C}"/>
              </a:ext>
            </a:extLst>
          </p:cNvPr>
          <p:cNvSpPr txBox="1">
            <a:spLocks noChangeArrowheads="1"/>
          </p:cNvSpPr>
          <p:nvPr/>
        </p:nvSpPr>
        <p:spPr bwMode="auto">
          <a:xfrm>
            <a:off x="28205113" y="31434088"/>
            <a:ext cx="3929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b="1"/>
              <a:t>Table 1.</a:t>
            </a:r>
            <a:r>
              <a:rPr lang="en-US" altLang="en-US" sz="2400"/>
              <a:t> Label in 24pt Arial.</a:t>
            </a:r>
          </a:p>
        </p:txBody>
      </p:sp>
      <p:grpSp>
        <p:nvGrpSpPr>
          <p:cNvPr id="13357" name="Group 70">
            <a:extLst>
              <a:ext uri="{FF2B5EF4-FFF2-40B4-BE49-F238E27FC236}">
                <a16:creationId xmlns:a16="http://schemas.microsoft.com/office/drawing/2014/main" id="{09E13593-DAA6-C18D-D9B1-AFCC40E4940E}"/>
              </a:ext>
            </a:extLst>
          </p:cNvPr>
          <p:cNvGrpSpPr>
            <a:grpSpLocks/>
          </p:cNvGrpSpPr>
          <p:nvPr/>
        </p:nvGrpSpPr>
        <p:grpSpPr bwMode="auto">
          <a:xfrm>
            <a:off x="21826538" y="5483225"/>
            <a:ext cx="10969625" cy="15981363"/>
            <a:chOff x="21415375" y="5483225"/>
            <a:chExt cx="10969625" cy="15981363"/>
          </a:xfrm>
        </p:grpSpPr>
        <p:sp>
          <p:nvSpPr>
            <p:cNvPr id="2077" name="Text Box 29">
              <a:extLst>
                <a:ext uri="{FF2B5EF4-FFF2-40B4-BE49-F238E27FC236}">
                  <a16:creationId xmlns:a16="http://schemas.microsoft.com/office/drawing/2014/main" id="{3C500202-1552-4771-4117-59FBF381F678}"/>
                </a:ext>
              </a:extLst>
            </p:cNvPr>
            <p:cNvSpPr txBox="1">
              <a:spLocks noChangeArrowheads="1"/>
            </p:cNvSpPr>
            <p:nvPr/>
          </p:nvSpPr>
          <p:spPr bwMode="auto">
            <a:xfrm>
              <a:off x="21415375" y="5483225"/>
              <a:ext cx="109696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Results</a:t>
              </a:r>
            </a:p>
          </p:txBody>
        </p:sp>
        <p:sp>
          <p:nvSpPr>
            <p:cNvPr id="13379" name="Text Box 122">
              <a:extLst>
                <a:ext uri="{FF2B5EF4-FFF2-40B4-BE49-F238E27FC236}">
                  <a16:creationId xmlns:a16="http://schemas.microsoft.com/office/drawing/2014/main" id="{FAE77193-4ECD-070F-27C6-6937B5116A45}"/>
                </a:ext>
              </a:extLst>
            </p:cNvPr>
            <p:cNvSpPr txBox="1">
              <a:spLocks noChangeArrowheads="1"/>
            </p:cNvSpPr>
            <p:nvPr/>
          </p:nvSpPr>
          <p:spPr bwMode="auto">
            <a:xfrm>
              <a:off x="21415375" y="6854825"/>
              <a:ext cx="10969625" cy="146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Graphic Arts Center </a:t>
              </a:r>
              <a:r>
                <a:rPr lang="en-US" altLang="en-US"/>
                <a:t>has provided this template to assist in preparation of a medical or scientific research poster. The dimensions are set to 36” high by 48” wide but prints can also be scaled up proportionally as large as 54” high by 72” wide. When you order your print we will know to scale the original file to the size you specify.</a:t>
              </a:r>
            </a:p>
            <a:p>
              <a:pPr eaLnBrk="1" hangingPunct="1"/>
              <a:endParaRPr lang="en-US" altLang="en-US"/>
            </a:p>
            <a:p>
              <a:pPr eaLnBrk="1" hangingPunct="1"/>
              <a:endParaRPr lang="en-US" altLang="en-US" b="1">
                <a:solidFill>
                  <a:srgbClr val="CC0000"/>
                </a:solidFill>
              </a:endParaRPr>
            </a:p>
            <a:p>
              <a:pPr eaLnBrk="1" hangingPunct="1"/>
              <a:r>
                <a:rPr lang="en-US" altLang="en-US" b="1">
                  <a:solidFill>
                    <a:srgbClr val="CC0000"/>
                  </a:solidFill>
                </a:rPr>
                <a:t>The various elements and text boxes included in this template are examples of what we commonly see on posters of this kind. They are simply placeholders and you should feel free to add, delete, re-arrange, re-name, or re-size as best suits your needs.</a:t>
              </a:r>
            </a:p>
            <a:p>
              <a:pPr eaLnBrk="1" hangingPunct="1"/>
              <a:endParaRPr lang="en-US" altLang="en-US" b="1">
                <a:solidFill>
                  <a:srgbClr val="CC0000"/>
                </a:solidFill>
              </a:endParaRPr>
            </a:p>
            <a:p>
              <a:pPr eaLnBrk="1" hangingPunct="1"/>
              <a:r>
                <a:rPr lang="en-US" altLang="en-US"/>
                <a:t>Choose Graphics Arts Center to print your poster and we will perform a free design review and advise you if we see anything that may be a concern for printing.</a:t>
              </a:r>
            </a:p>
            <a:p>
              <a:pPr eaLnBrk="1" hangingPunct="1"/>
              <a:endParaRPr lang="en-US" altLang="en-US"/>
            </a:p>
            <a:p>
              <a:pPr eaLnBrk="1" hangingPunct="1"/>
              <a:r>
                <a:rPr lang="en-US" altLang="en-US"/>
                <a:t>We print directly from PowerPoint so your poster will look just like it does on screen. Other printing outlets (Kinko’s, for example) convert your file to another format prior to printing. This can result in elements shifting, loss of effects, or altered colors. By printing from the same version of PowerPoint that your file was created in, Graphics Arts Center  gives you the most accurate reproduction available.</a:t>
              </a:r>
            </a:p>
          </p:txBody>
        </p:sp>
      </p:grpSp>
      <p:grpSp>
        <p:nvGrpSpPr>
          <p:cNvPr id="13358" name="Group 69">
            <a:extLst>
              <a:ext uri="{FF2B5EF4-FFF2-40B4-BE49-F238E27FC236}">
                <a16:creationId xmlns:a16="http://schemas.microsoft.com/office/drawing/2014/main" id="{E4F6C1B0-42AF-F362-08EE-73C1D26F3C5C}"/>
              </a:ext>
            </a:extLst>
          </p:cNvPr>
          <p:cNvGrpSpPr>
            <a:grpSpLocks/>
          </p:cNvGrpSpPr>
          <p:nvPr/>
        </p:nvGrpSpPr>
        <p:grpSpPr bwMode="auto">
          <a:xfrm>
            <a:off x="11337925" y="5486400"/>
            <a:ext cx="10058400" cy="26508075"/>
            <a:chOff x="10439400" y="5486400"/>
            <a:chExt cx="10058400" cy="26508075"/>
          </a:xfrm>
        </p:grpSpPr>
        <p:sp>
          <p:nvSpPr>
            <p:cNvPr id="2071" name="Text Box 23">
              <a:extLst>
                <a:ext uri="{FF2B5EF4-FFF2-40B4-BE49-F238E27FC236}">
                  <a16:creationId xmlns:a16="http://schemas.microsoft.com/office/drawing/2014/main" id="{E1DE2BA1-66AB-5795-548E-8C75AB1F6463}"/>
                </a:ext>
              </a:extLst>
            </p:cNvPr>
            <p:cNvSpPr txBox="1">
              <a:spLocks noChangeArrowheads="1"/>
            </p:cNvSpPr>
            <p:nvPr/>
          </p:nvSpPr>
          <p:spPr bwMode="auto">
            <a:xfrm>
              <a:off x="10442575"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Introduction</a:t>
              </a:r>
            </a:p>
          </p:txBody>
        </p:sp>
        <p:sp>
          <p:nvSpPr>
            <p:cNvPr id="2073" name="Text Box 25">
              <a:extLst>
                <a:ext uri="{FF2B5EF4-FFF2-40B4-BE49-F238E27FC236}">
                  <a16:creationId xmlns:a16="http://schemas.microsoft.com/office/drawing/2014/main" id="{6EF84506-9CEE-F97D-DC54-3056EA6C86C0}"/>
                </a:ext>
              </a:extLst>
            </p:cNvPr>
            <p:cNvSpPr txBox="1">
              <a:spLocks noChangeArrowheads="1"/>
            </p:cNvSpPr>
            <p:nvPr/>
          </p:nvSpPr>
          <p:spPr bwMode="auto">
            <a:xfrm>
              <a:off x="10442575" y="187388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Methods And Materials</a:t>
              </a:r>
            </a:p>
          </p:txBody>
        </p:sp>
        <p:sp>
          <p:nvSpPr>
            <p:cNvPr id="13376" name="Text Box 124">
              <a:extLst>
                <a:ext uri="{FF2B5EF4-FFF2-40B4-BE49-F238E27FC236}">
                  <a16:creationId xmlns:a16="http://schemas.microsoft.com/office/drawing/2014/main" id="{7414DDF4-AFD8-4A35-1670-02477AC86394}"/>
                </a:ext>
              </a:extLst>
            </p:cNvPr>
            <p:cNvSpPr txBox="1">
              <a:spLocks noChangeArrowheads="1"/>
            </p:cNvSpPr>
            <p:nvPr/>
          </p:nvSpPr>
          <p:spPr bwMode="auto">
            <a:xfrm>
              <a:off x="10439400" y="20110450"/>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a:p>
              <a:pPr eaLnBrk="1" hangingPunct="1"/>
              <a:endParaRPr lang="en-US" altLang="en-US"/>
            </a:p>
          </p:txBody>
        </p:sp>
        <p:sp>
          <p:nvSpPr>
            <p:cNvPr id="2174" name="Text Box 126">
              <a:extLst>
                <a:ext uri="{FF2B5EF4-FFF2-40B4-BE49-F238E27FC236}">
                  <a16:creationId xmlns:a16="http://schemas.microsoft.com/office/drawing/2014/main" id="{2E167D16-67C3-B865-F30B-8E1AA57AB3E7}"/>
                </a:ext>
              </a:extLst>
            </p:cNvPr>
            <p:cNvSpPr txBox="1">
              <a:spLocks noChangeArrowheads="1"/>
            </p:cNvSpPr>
            <p:nvPr/>
          </p:nvSpPr>
          <p:spPr bwMode="auto">
            <a:xfrm>
              <a:off x="10439400" y="6854825"/>
              <a:ext cx="10055225" cy="11884025"/>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59" name="Group 71">
            <a:extLst>
              <a:ext uri="{FF2B5EF4-FFF2-40B4-BE49-F238E27FC236}">
                <a16:creationId xmlns:a16="http://schemas.microsoft.com/office/drawing/2014/main" id="{20E64FA1-1AF5-215C-5B96-4DD5CAD848CA}"/>
              </a:ext>
            </a:extLst>
          </p:cNvPr>
          <p:cNvGrpSpPr>
            <a:grpSpLocks/>
          </p:cNvGrpSpPr>
          <p:nvPr/>
        </p:nvGrpSpPr>
        <p:grpSpPr bwMode="auto">
          <a:xfrm>
            <a:off x="33226375" y="5486400"/>
            <a:ext cx="10055225" cy="26506488"/>
            <a:chOff x="32907288" y="5486400"/>
            <a:chExt cx="10055225" cy="26506488"/>
          </a:xfrm>
        </p:grpSpPr>
        <p:sp>
          <p:nvSpPr>
            <p:cNvPr id="2075" name="Text Box 27">
              <a:extLst>
                <a:ext uri="{FF2B5EF4-FFF2-40B4-BE49-F238E27FC236}">
                  <a16:creationId xmlns:a16="http://schemas.microsoft.com/office/drawing/2014/main" id="{43490F7D-4729-CD3F-B228-EA7EB2107968}"/>
                </a:ext>
              </a:extLst>
            </p:cNvPr>
            <p:cNvSpPr txBox="1">
              <a:spLocks noChangeArrowheads="1"/>
            </p:cNvSpPr>
            <p:nvPr/>
          </p:nvSpPr>
          <p:spPr bwMode="auto">
            <a:xfrm>
              <a:off x="32907288" y="187388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Conclusions</a:t>
              </a:r>
            </a:p>
          </p:txBody>
        </p:sp>
        <p:sp>
          <p:nvSpPr>
            <p:cNvPr id="2076" name="Text Box 28">
              <a:extLst>
                <a:ext uri="{FF2B5EF4-FFF2-40B4-BE49-F238E27FC236}">
                  <a16:creationId xmlns:a16="http://schemas.microsoft.com/office/drawing/2014/main" id="{EE5A5DC1-D09E-EF93-EF9A-C068D01B8957}"/>
                </a:ext>
              </a:extLst>
            </p:cNvPr>
            <p:cNvSpPr txBox="1">
              <a:spLocks noChangeArrowheads="1"/>
            </p:cNvSpPr>
            <p:nvPr/>
          </p:nvSpPr>
          <p:spPr bwMode="auto">
            <a:xfrm>
              <a:off x="32907288"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Discussion</a:t>
              </a:r>
            </a:p>
          </p:txBody>
        </p:sp>
        <p:sp>
          <p:nvSpPr>
            <p:cNvPr id="2078" name="Text Box 30">
              <a:extLst>
                <a:ext uri="{FF2B5EF4-FFF2-40B4-BE49-F238E27FC236}">
                  <a16:creationId xmlns:a16="http://schemas.microsoft.com/office/drawing/2014/main" id="{20B28BEF-936A-596F-41A6-D8909317271D}"/>
                </a:ext>
              </a:extLst>
            </p:cNvPr>
            <p:cNvSpPr txBox="1">
              <a:spLocks noChangeArrowheads="1"/>
            </p:cNvSpPr>
            <p:nvPr/>
          </p:nvSpPr>
          <p:spPr bwMode="auto">
            <a:xfrm>
              <a:off x="32907288" y="25138063"/>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References</a:t>
              </a:r>
            </a:p>
          </p:txBody>
        </p:sp>
        <p:sp>
          <p:nvSpPr>
            <p:cNvPr id="13371" name="Text Box 123">
              <a:extLst>
                <a:ext uri="{FF2B5EF4-FFF2-40B4-BE49-F238E27FC236}">
                  <a16:creationId xmlns:a16="http://schemas.microsoft.com/office/drawing/2014/main" id="{77EB3D14-8EB7-6382-63C5-2B2438346B1E}"/>
                </a:ext>
              </a:extLst>
            </p:cNvPr>
            <p:cNvSpPr txBox="1">
              <a:spLocks noChangeArrowheads="1"/>
            </p:cNvSpPr>
            <p:nvPr/>
          </p:nvSpPr>
          <p:spPr bwMode="auto">
            <a:xfrm>
              <a:off x="32907288" y="6854825"/>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p:txBody>
        </p:sp>
        <p:sp>
          <p:nvSpPr>
            <p:cNvPr id="13372" name="Text Box 125">
              <a:extLst>
                <a:ext uri="{FF2B5EF4-FFF2-40B4-BE49-F238E27FC236}">
                  <a16:creationId xmlns:a16="http://schemas.microsoft.com/office/drawing/2014/main" id="{FDCC7B78-2AA0-BA30-CC44-7F08F6DF3197}"/>
                </a:ext>
              </a:extLst>
            </p:cNvPr>
            <p:cNvSpPr txBox="1">
              <a:spLocks noChangeArrowheads="1"/>
            </p:cNvSpPr>
            <p:nvPr/>
          </p:nvSpPr>
          <p:spPr bwMode="auto">
            <a:xfrm>
              <a:off x="32907288" y="20110450"/>
              <a:ext cx="10055225"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Conclusions text. Type it in or copy and paste from your Word document or other source. </a:t>
              </a:r>
            </a:p>
            <a:p>
              <a:pPr eaLnBrk="1" hangingPunct="1"/>
              <a:endParaRPr lang="en-US" altLang="en-US"/>
            </a:p>
            <a:p>
              <a:pPr eaLnBrk="1" hangingPunct="1"/>
              <a:r>
                <a:rPr lang="en-US" altLang="en-US"/>
                <a:t>Click on the border once to highlight and select a different font or font size that suits you. This text is in Arial 32pt and is easily readable up to 6 feet away. Try to stay between 28pt – 40pt for best viewing.</a:t>
              </a:r>
            </a:p>
          </p:txBody>
        </p:sp>
        <p:sp>
          <p:nvSpPr>
            <p:cNvPr id="13373" name="Text Box 127">
              <a:extLst>
                <a:ext uri="{FF2B5EF4-FFF2-40B4-BE49-F238E27FC236}">
                  <a16:creationId xmlns:a16="http://schemas.microsoft.com/office/drawing/2014/main" id="{DA725764-203A-3A81-8D11-32A206A36448}"/>
                </a:ext>
              </a:extLst>
            </p:cNvPr>
            <p:cNvSpPr txBox="1">
              <a:spLocks noChangeArrowheads="1"/>
            </p:cNvSpPr>
            <p:nvPr/>
          </p:nvSpPr>
          <p:spPr bwMode="auto">
            <a:xfrm>
              <a:off x="32907288" y="26508075"/>
              <a:ext cx="10055225"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marL="342900" indent="-342900"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spcAft>
                  <a:spcPct val="50000"/>
                </a:spcAft>
                <a:buFontTx/>
                <a:buAutoNum type="arabicPeriod"/>
              </a:pPr>
              <a:r>
                <a:rPr lang="en-US" altLang="en-US" sz="2400"/>
                <a:t>Click here to insert your References. Type it in or copy and paste from your Word document or other source.</a:t>
              </a:r>
            </a:p>
            <a:p>
              <a:pPr eaLnBrk="1" hangingPunct="1">
                <a:spcAft>
                  <a:spcPct val="50000"/>
                </a:spcAft>
                <a:buFontTx/>
                <a:buAutoNum type="arabicPeriod"/>
              </a:pPr>
              <a:r>
                <a:rPr lang="en-US" altLang="en-US" sz="2400"/>
                <a:t>Click on the border once to highlight and select a different font or font size that suits you. This text is in Arial 24pt and is easily readable up to 4 feet away. Try to stay between 18pt – 28pt for best viewing.</a:t>
              </a:r>
            </a:p>
            <a:p>
              <a:pPr eaLnBrk="1" hangingPunct="1">
                <a:spcAft>
                  <a:spcPct val="50000"/>
                </a:spcAft>
                <a:buFontTx/>
                <a:buAutoNum type="arabicPeriod"/>
              </a:pPr>
              <a:r>
                <a:rPr lang="en-US" altLang="en-US" sz="2400"/>
                <a:t>The line spacing is set to add one-half of a line height after each entry. Select ‘Format, Line Spacing’ to adjust this setting.</a:t>
              </a:r>
            </a:p>
          </p:txBody>
        </p:sp>
      </p:grpSp>
      <p:sp>
        <p:nvSpPr>
          <p:cNvPr id="13360" name="Text Box 130">
            <a:extLst>
              <a:ext uri="{FF2B5EF4-FFF2-40B4-BE49-F238E27FC236}">
                <a16:creationId xmlns:a16="http://schemas.microsoft.com/office/drawing/2014/main" id="{F95B49F0-991B-5801-5473-1194AFAF7ACD}"/>
              </a:ext>
            </a:extLst>
          </p:cNvPr>
          <p:cNvSpPr txBox="1">
            <a:spLocks noChangeArrowheads="1"/>
          </p:cNvSpPr>
          <p:nvPr/>
        </p:nvSpPr>
        <p:spPr bwMode="auto">
          <a:xfrm>
            <a:off x="22431375" y="25831800"/>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1.</a:t>
            </a:r>
            <a:r>
              <a:rPr lang="en-US" altLang="en-US" sz="2400"/>
              <a:t> Label in 24pt Arial.</a:t>
            </a:r>
          </a:p>
        </p:txBody>
      </p:sp>
      <p:sp>
        <p:nvSpPr>
          <p:cNvPr id="13361" name="Text Box 131">
            <a:extLst>
              <a:ext uri="{FF2B5EF4-FFF2-40B4-BE49-F238E27FC236}">
                <a16:creationId xmlns:a16="http://schemas.microsoft.com/office/drawing/2014/main" id="{3792AA0A-A44F-6354-A985-33592245D601}"/>
              </a:ext>
            </a:extLst>
          </p:cNvPr>
          <p:cNvSpPr txBox="1">
            <a:spLocks noChangeArrowheads="1"/>
          </p:cNvSpPr>
          <p:nvPr/>
        </p:nvSpPr>
        <p:spPr bwMode="auto">
          <a:xfrm>
            <a:off x="27981275" y="25831800"/>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2.</a:t>
            </a:r>
            <a:r>
              <a:rPr lang="en-US" altLang="en-US" sz="2400"/>
              <a:t> Label in 24pt Arial.</a:t>
            </a:r>
          </a:p>
        </p:txBody>
      </p:sp>
      <p:grpSp>
        <p:nvGrpSpPr>
          <p:cNvPr id="13362" name="Group 68">
            <a:extLst>
              <a:ext uri="{FF2B5EF4-FFF2-40B4-BE49-F238E27FC236}">
                <a16:creationId xmlns:a16="http://schemas.microsoft.com/office/drawing/2014/main" id="{9B13D2CE-319F-BDD6-00FC-16EEB2827F63}"/>
              </a:ext>
            </a:extLst>
          </p:cNvPr>
          <p:cNvGrpSpPr>
            <a:grpSpLocks/>
          </p:cNvGrpSpPr>
          <p:nvPr/>
        </p:nvGrpSpPr>
        <p:grpSpPr bwMode="auto">
          <a:xfrm>
            <a:off x="587375" y="5486400"/>
            <a:ext cx="10055225" cy="26517600"/>
            <a:chOff x="268288" y="5486400"/>
            <a:chExt cx="10055225" cy="26517600"/>
          </a:xfrm>
        </p:grpSpPr>
        <p:sp>
          <p:nvSpPr>
            <p:cNvPr id="67" name="Text Box 23">
              <a:extLst>
                <a:ext uri="{FF2B5EF4-FFF2-40B4-BE49-F238E27FC236}">
                  <a16:creationId xmlns:a16="http://schemas.microsoft.com/office/drawing/2014/main" id="{5CCA424D-C212-E136-CF8B-FA0E5C71E96E}"/>
                </a:ext>
              </a:extLst>
            </p:cNvPr>
            <p:cNvSpPr txBox="1">
              <a:spLocks noChangeArrowheads="1"/>
            </p:cNvSpPr>
            <p:nvPr/>
          </p:nvSpPr>
          <p:spPr bwMode="auto">
            <a:xfrm>
              <a:off x="268288"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solidFill>
                    <a:srgbClr val="0D0D0D"/>
                  </a:solidFill>
                  <a:latin typeface="+mj-lt"/>
                  <a:ea typeface="+mn-ea"/>
                </a:rPr>
                <a:t>Introduction</a:t>
              </a:r>
            </a:p>
          </p:txBody>
        </p:sp>
        <p:sp>
          <p:nvSpPr>
            <p:cNvPr id="68" name="Text Box 126">
              <a:extLst>
                <a:ext uri="{FF2B5EF4-FFF2-40B4-BE49-F238E27FC236}">
                  <a16:creationId xmlns:a16="http://schemas.microsoft.com/office/drawing/2014/main" id="{E2BE7429-4253-08F7-6BDB-84023B5B295A}"/>
                </a:ext>
              </a:extLst>
            </p:cNvPr>
            <p:cNvSpPr txBox="1">
              <a:spLocks noChangeArrowheads="1"/>
            </p:cNvSpPr>
            <p:nvPr/>
          </p:nvSpPr>
          <p:spPr bwMode="auto">
            <a:xfrm>
              <a:off x="268288" y="6854825"/>
              <a:ext cx="10055225" cy="25149175"/>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63" name="Group 30">
            <a:extLst>
              <a:ext uri="{FF2B5EF4-FFF2-40B4-BE49-F238E27FC236}">
                <a16:creationId xmlns:a16="http://schemas.microsoft.com/office/drawing/2014/main" id="{31358366-A844-50FC-E0AC-D84E18082986}"/>
              </a:ext>
            </a:extLst>
          </p:cNvPr>
          <p:cNvGrpSpPr>
            <a:grpSpLocks/>
          </p:cNvGrpSpPr>
          <p:nvPr/>
        </p:nvGrpSpPr>
        <p:grpSpPr bwMode="auto">
          <a:xfrm>
            <a:off x="21945600" y="22174200"/>
            <a:ext cx="10972800" cy="3505200"/>
            <a:chOff x="21945600" y="22174200"/>
            <a:chExt cx="10972800" cy="3505200"/>
          </a:xfrm>
        </p:grpSpPr>
        <p:pic>
          <p:nvPicPr>
            <p:cNvPr id="13364" name="Picture 31">
              <a:extLst>
                <a:ext uri="{FF2B5EF4-FFF2-40B4-BE49-F238E27FC236}">
                  <a16:creationId xmlns:a16="http://schemas.microsoft.com/office/drawing/2014/main" id="{5B9DCAEE-6183-7544-68C1-8CEA8A0C5825}"/>
                </a:ext>
              </a:extLst>
            </p:cNvPr>
            <p:cNvPicPr>
              <a:picLocks noChangeAspect="1"/>
            </p:cNvPicPr>
            <p:nvPr/>
          </p:nvPicPr>
          <p:blipFill>
            <a:blip r:embed="rId5">
              <a:extLst>
                <a:ext uri="{28A0092B-C50C-407E-A947-70E740481C1C}">
                  <a14:useLocalDpi xmlns:a14="http://schemas.microsoft.com/office/drawing/2010/main" val="0"/>
                </a:ext>
              </a:extLst>
            </a:blip>
            <a:srcRect l="16235" r="15984"/>
            <a:stretch>
              <a:fillRect/>
            </a:stretch>
          </p:blipFill>
          <p:spPr bwMode="auto">
            <a:xfrm>
              <a:off x="21945600" y="22246038"/>
              <a:ext cx="5089969" cy="3377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65" name="Picture 32">
              <a:extLst>
                <a:ext uri="{FF2B5EF4-FFF2-40B4-BE49-F238E27FC236}">
                  <a16:creationId xmlns:a16="http://schemas.microsoft.com/office/drawing/2014/main" id="{CD76BD23-FF06-2CE5-4C6C-1E146FAA58B8}"/>
                </a:ext>
              </a:extLst>
            </p:cNvPr>
            <p:cNvPicPr>
              <a:picLocks noChangeAspect="1"/>
            </p:cNvPicPr>
            <p:nvPr/>
          </p:nvPicPr>
          <p:blipFill>
            <a:blip r:embed="rId6">
              <a:extLst>
                <a:ext uri="{28A0092B-C50C-407E-A947-70E740481C1C}">
                  <a14:useLocalDpi xmlns:a14="http://schemas.microsoft.com/office/drawing/2010/main" val="0"/>
                </a:ext>
              </a:extLst>
            </a:blip>
            <a:srcRect r="15486"/>
            <a:stretch>
              <a:fillRect/>
            </a:stretch>
          </p:blipFill>
          <p:spPr bwMode="auto">
            <a:xfrm>
              <a:off x="27813000" y="22174200"/>
              <a:ext cx="5105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1598</TotalTime>
  <Words>1218</Words>
  <Application>Microsoft Office PowerPoint</Application>
  <PresentationFormat>Custom</PresentationFormat>
  <Paragraphs>64</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ＭＳ Ｐゴシック</vt:lpstr>
      <vt:lpstr>Calibri</vt:lpstr>
      <vt:lpstr>Default Design</vt:lpstr>
      <vt:lpstr>Microsoft Graph Chart</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36 x 48 - C</dc:title>
  <dc:creator>Genigraphics 800.790.4001</dc:creator>
  <dc:description>To order poster prints visit us at www.genigraphics.com</dc:description>
  <cp:lastModifiedBy>Samantha Viera</cp:lastModifiedBy>
  <cp:revision>24</cp:revision>
  <dcterms:created xsi:type="dcterms:W3CDTF">2012-05-10T21:03:42Z</dcterms:created>
  <dcterms:modified xsi:type="dcterms:W3CDTF">2024-12-04T19:42:48Z</dcterms:modified>
</cp:coreProperties>
</file>