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781" r:id="rId3"/>
    <p:sldId id="782" r:id="rId4"/>
    <p:sldId id="785" r:id="rId5"/>
    <p:sldId id="786" r:id="rId6"/>
    <p:sldId id="787" r:id="rId7"/>
    <p:sldId id="779" r:id="rId8"/>
    <p:sldId id="798" r:id="rId9"/>
    <p:sldId id="550" r:id="rId10"/>
    <p:sldId id="788" r:id="rId11"/>
    <p:sldId id="789" r:id="rId12"/>
    <p:sldId id="790" r:id="rId13"/>
    <p:sldId id="792" r:id="rId14"/>
    <p:sldId id="796" r:id="rId15"/>
    <p:sldId id="794" r:id="rId16"/>
    <p:sldId id="389" r:id="rId17"/>
    <p:sldId id="797" r:id="rId18"/>
    <p:sldId id="376" r:id="rId19"/>
    <p:sldId id="377" r:id="rId20"/>
    <p:sldId id="49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874"/>
    <a:srgbClr val="E3E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61" autoAdjust="0"/>
    <p:restoredTop sz="76599" autoAdjust="0"/>
  </p:normalViewPr>
  <p:slideViewPr>
    <p:cSldViewPr snapToGrid="0">
      <p:cViewPr varScale="1">
        <p:scale>
          <a:sx n="96" d="100"/>
          <a:sy n="96" d="100"/>
        </p:scale>
        <p:origin x="12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A22DF-9934-4A66-8BBA-ADA0FAFE242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F8D68-F0FD-471A-8173-82D3624B0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7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F8D68-F0FD-471A-8173-82D3624B06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51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F8D68-F0FD-471A-8173-82D3624B06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13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A018-2E86-CD4A-B9E5-B24D152D473A}" type="datetime1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7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AAF2-01BB-064A-BE8B-57C5946FF0FC}" type="datetime1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4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B285-22F9-DA45-9D70-27CF14F4FE4C}" type="datetime1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9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241A7-8D07-C548-93B8-C8E290B714AF}" type="datetime1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6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1CD2-8E81-D84D-9AF3-1EE02219104A}" type="datetime1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81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0F50-EDE4-854F-97B8-53D1D36342B4}" type="datetime1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09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5956D-6DE0-694D-BA8F-C06A283F83DC}" type="datetime1">
              <a:rPr lang="en-US" smtClean="0"/>
              <a:t>10/17/24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9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7A53-E157-794D-9079-9640A1658EED}" type="datetime1">
              <a:rPr lang="en-US" smtClean="0"/>
              <a:t>10/17/24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4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B90B1-08E9-9D40-AF74-9C90F1E84ECB}" type="datetime1">
              <a:rPr lang="en-US" smtClean="0"/>
              <a:t>10/17/24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7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AF1BD-B07B-FE47-92D1-8F6A1ADC2296}" type="datetime1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0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E4AB-7C10-644E-8AAC-13EB8B90A700}" type="datetime1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9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13376-C775-C347-8A7B-EEEBCB00357A}" type="datetime1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56FDF-02A1-4A58-8686-6B3BAC2AD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4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insteinmed.edu/centers/ictr/biostatistics-epidemiology-research-design-core/berd-house/construct-a-demographics-table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86E3B-2486-B4F1-BBCE-CB6475047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 intensive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6AF0DD-56CE-BD2D-CD40-3571E29CC3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Workshop 1, Session 2</a:t>
            </a:r>
          </a:p>
          <a:p>
            <a:r>
              <a:rPr lang="en-US" dirty="0"/>
              <a:t>October 29th, 2024</a:t>
            </a:r>
          </a:p>
          <a:p>
            <a:endParaRPr lang="en-US" dirty="0"/>
          </a:p>
          <a:p>
            <a:r>
              <a:rPr lang="en-US" dirty="0"/>
              <a:t>Jee-Young Moon</a:t>
            </a:r>
          </a:p>
          <a:p>
            <a:r>
              <a:rPr lang="en-US" dirty="0"/>
              <a:t>Division of Biostatistics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090F6-1856-4078-8D02-8BF016F5C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061" y="377239"/>
            <a:ext cx="9030488" cy="103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65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C897A-8A81-CE25-BD7B-E0785ADFF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1037"/>
            <a:ext cx="10515600" cy="5298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0" i="0" dirty="0">
                <a:solidFill>
                  <a:srgbClr val="1C1C1C"/>
                </a:solidFill>
                <a:effectLst/>
              </a:rPr>
              <a:t>This is a retrospective study of corneas from Eye Bank donors in 2022. In 2022, the upper </a:t>
            </a:r>
            <a:r>
              <a:rPr lang="en-US" b="0" i="0" u="sng" dirty="0">
                <a:solidFill>
                  <a:srgbClr val="1C1C1C"/>
                </a:solidFill>
                <a:effectLst/>
              </a:rPr>
              <a:t>age limit for donors was increased to 76-80 years</a:t>
            </a:r>
            <a:r>
              <a:rPr lang="en-US" b="0" i="0" dirty="0">
                <a:solidFill>
                  <a:srgbClr val="1C1C1C"/>
                </a:solidFill>
                <a:effectLst/>
              </a:rPr>
              <a:t>. </a:t>
            </a:r>
            <a:r>
              <a:rPr lang="en-US" dirty="0">
                <a:solidFill>
                  <a:srgbClr val="1C1C1C"/>
                </a:solidFill>
              </a:rPr>
              <a:t>Corneal transplant doctors are interested in </a:t>
            </a:r>
            <a:r>
              <a:rPr lang="en-US" b="0" i="0" dirty="0">
                <a:solidFill>
                  <a:srgbClr val="1C1C1C"/>
                </a:solidFill>
                <a:effectLst/>
              </a:rPr>
              <a:t>investigating the impact of this age limit expansion. 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1C1C1C"/>
                </a:solidFill>
                <a:effectLst/>
              </a:rPr>
              <a:t>Specifically, they want to estimate </a:t>
            </a:r>
          </a:p>
          <a:p>
            <a:pPr marL="0" indent="0">
              <a:buNone/>
            </a:pPr>
            <a:r>
              <a:rPr lang="en-US" dirty="0">
                <a:solidFill>
                  <a:srgbClr val="1C1C1C"/>
                </a:solidFill>
              </a:rPr>
              <a:t>  </a:t>
            </a:r>
            <a:r>
              <a:rPr lang="en-US" b="0" i="0" dirty="0">
                <a:solidFill>
                  <a:srgbClr val="1C1C1C"/>
                </a:solidFill>
                <a:effectLst/>
              </a:rPr>
              <a:t>(a) </a:t>
            </a:r>
            <a:r>
              <a:rPr lang="en-US" b="1" i="0" dirty="0">
                <a:solidFill>
                  <a:srgbClr val="1C1C1C"/>
                </a:solidFill>
                <a:effectLst/>
              </a:rPr>
              <a:t>endothelial </a:t>
            </a:r>
            <a:r>
              <a:rPr lang="en-US" b="1" dirty="0">
                <a:solidFill>
                  <a:srgbClr val="1C1C1C"/>
                </a:solidFill>
              </a:rPr>
              <a:t>cell counts (count/mm</a:t>
            </a:r>
            <a:r>
              <a:rPr lang="en-US" b="1" baseline="30000" dirty="0">
                <a:solidFill>
                  <a:srgbClr val="1C1C1C"/>
                </a:solidFill>
              </a:rPr>
              <a:t>2</a:t>
            </a:r>
            <a:r>
              <a:rPr lang="en-US" b="1" dirty="0">
                <a:solidFill>
                  <a:srgbClr val="1C1C1C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cellcount</a:t>
            </a:r>
            <a:r>
              <a:rPr lang="en-US" b="1" dirty="0">
                <a:solidFill>
                  <a:srgbClr val="1C1C1C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1C1C1C"/>
                </a:solidFill>
              </a:rPr>
              <a:t>  (b) </a:t>
            </a:r>
            <a:r>
              <a:rPr lang="en-US" b="1" dirty="0">
                <a:solidFill>
                  <a:srgbClr val="1C1C1C"/>
                </a:solidFill>
              </a:rPr>
              <a:t>transplant acceptance rate (</a:t>
            </a:r>
            <a:r>
              <a:rPr lang="en-US" b="1" dirty="0" err="1">
                <a:solidFill>
                  <a:srgbClr val="0070C0"/>
                </a:solidFill>
              </a:rPr>
              <a:t>accepted.transplant</a:t>
            </a:r>
            <a:r>
              <a:rPr lang="en-US" b="1" dirty="0">
                <a:solidFill>
                  <a:srgbClr val="1C1C1C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1C1C1C"/>
                </a:solidFill>
              </a:rPr>
              <a:t>of corneas from donors aged 76-80 years and compare with other age groups. </a:t>
            </a:r>
          </a:p>
          <a:p>
            <a:pPr marL="0" indent="0">
              <a:buNone/>
            </a:pPr>
            <a:r>
              <a:rPr lang="en-US" dirty="0">
                <a:solidFill>
                  <a:srgbClr val="1C1C1C"/>
                </a:solidFill>
              </a:rPr>
              <a:t>For simplicity, the data includes only one eye from each donor (see </a:t>
            </a:r>
            <a:r>
              <a:rPr lang="en-US" b="1" dirty="0" err="1">
                <a:solidFill>
                  <a:srgbClr val="1C1C1C"/>
                </a:solidFill>
              </a:rPr>
              <a:t>eyebank.xlsx</a:t>
            </a:r>
            <a:r>
              <a:rPr lang="en-US" dirty="0">
                <a:solidFill>
                  <a:srgbClr val="1C1C1C"/>
                </a:solidFill>
              </a:rPr>
              <a:t>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4D28F1-22CF-54FA-2E6A-DB9C1DADB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91CBCF-C6D9-2020-907D-B3E64CA71D18}"/>
              </a:ext>
            </a:extLst>
          </p:cNvPr>
          <p:cNvSpPr txBox="1"/>
          <p:nvPr/>
        </p:nvSpPr>
        <p:spPr>
          <a:xfrm>
            <a:off x="838200" y="5979695"/>
            <a:ext cx="10134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Adebayo et al. (2024) Effects of Eye Bank Donor Age Expansion on Corneal Endothelial Cell Density and Surgeon Tissue Acceptance. </a:t>
            </a:r>
            <a:r>
              <a:rPr lang="en-US" i="1" dirty="0"/>
              <a:t>Eye Banking and Corneal Transplantation</a:t>
            </a:r>
            <a:r>
              <a:rPr lang="en-US" dirty="0"/>
              <a:t> 3(4):p e0032</a:t>
            </a:r>
          </a:p>
        </p:txBody>
      </p:sp>
    </p:spTree>
    <p:extLst>
      <p:ext uri="{BB962C8B-B14F-4D97-AF65-F5344CB8AC3E}">
        <p14:creationId xmlns:p14="http://schemas.microsoft.com/office/powerpoint/2010/main" val="2385674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90729-4094-C165-0C14-E5522FC38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8787"/>
          </a:xfrm>
        </p:spPr>
        <p:txBody>
          <a:bodyPr>
            <a:normAutofit fontScale="90000"/>
          </a:bodyPr>
          <a:lstStyle/>
          <a:p>
            <a:r>
              <a:rPr lang="en-US" dirty="0"/>
              <a:t>A few lines of the data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B2EE2DB-E9F3-6257-C074-D8167F8D40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665796"/>
              </p:ext>
            </p:extLst>
          </p:nvPr>
        </p:nvGraphicFramePr>
        <p:xfrm>
          <a:off x="1592512" y="1198291"/>
          <a:ext cx="7707899" cy="4750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8027">
                  <a:extLst>
                    <a:ext uri="{9D8B030D-6E8A-4147-A177-3AD203B41FA5}">
                      <a16:colId xmlns:a16="http://schemas.microsoft.com/office/drawing/2014/main" val="615400355"/>
                    </a:ext>
                  </a:extLst>
                </a:gridCol>
                <a:gridCol w="1088027">
                  <a:extLst>
                    <a:ext uri="{9D8B030D-6E8A-4147-A177-3AD203B41FA5}">
                      <a16:colId xmlns:a16="http://schemas.microsoft.com/office/drawing/2014/main" val="433316152"/>
                    </a:ext>
                  </a:extLst>
                </a:gridCol>
                <a:gridCol w="1088027">
                  <a:extLst>
                    <a:ext uri="{9D8B030D-6E8A-4147-A177-3AD203B41FA5}">
                      <a16:colId xmlns:a16="http://schemas.microsoft.com/office/drawing/2014/main" val="2817903329"/>
                    </a:ext>
                  </a:extLst>
                </a:gridCol>
                <a:gridCol w="1088027">
                  <a:extLst>
                    <a:ext uri="{9D8B030D-6E8A-4147-A177-3AD203B41FA5}">
                      <a16:colId xmlns:a16="http://schemas.microsoft.com/office/drawing/2014/main" val="2438224448"/>
                    </a:ext>
                  </a:extLst>
                </a:gridCol>
                <a:gridCol w="2267764">
                  <a:extLst>
                    <a:ext uri="{9D8B030D-6E8A-4147-A177-3AD203B41FA5}">
                      <a16:colId xmlns:a16="http://schemas.microsoft.com/office/drawing/2014/main" val="3981257754"/>
                    </a:ext>
                  </a:extLst>
                </a:gridCol>
                <a:gridCol w="1088027">
                  <a:extLst>
                    <a:ext uri="{9D8B030D-6E8A-4147-A177-3AD203B41FA5}">
                      <a16:colId xmlns:a16="http://schemas.microsoft.com/office/drawing/2014/main" val="3156677740"/>
                    </a:ext>
                  </a:extLst>
                </a:gridCol>
              </a:tblGrid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id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age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sex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cellcount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accepted.transplant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diabetes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5871186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1403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1048061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2469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2106803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2053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6762680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2618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150833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3215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7549657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2037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891025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1355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887468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2525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4829592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1272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5054752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1953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7365407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2513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5128987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1980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3741676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2198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1757825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2146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Yes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8084758"/>
                  </a:ext>
                </a:extLst>
              </a:tr>
              <a:tr h="296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1988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No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Yes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163951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58849-B2B3-08E4-3B46-85CA415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22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DC38-D188-2C60-F6B6-F13688EF2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B24FA-CFB0-4FAF-2263-BE3A0F0DD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0042"/>
            <a:ext cx="10515600" cy="463692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Set the working directory</a:t>
            </a:r>
          </a:p>
          <a:p>
            <a:pPr marL="514350" indent="-514350">
              <a:buAutoNum type="arabicPeriod"/>
            </a:pPr>
            <a:r>
              <a:rPr lang="en-US" dirty="0"/>
              <a:t>Read the data</a:t>
            </a:r>
          </a:p>
          <a:p>
            <a:pPr marL="514350" indent="-514350">
              <a:buAutoNum type="arabicPeriod"/>
            </a:pPr>
            <a:r>
              <a:rPr lang="en-US" dirty="0"/>
              <a:t>Fill in the table 1</a:t>
            </a:r>
          </a:p>
          <a:p>
            <a:pPr marL="0" indent="0">
              <a:buNone/>
            </a:pPr>
            <a:endParaRPr lang="en-US" dirty="0"/>
          </a:p>
          <a:p>
            <a:pPr marL="971550" lvl="1" indent="-514350"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0528F-C0A7-708B-C1F8-C789B2C4A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DE45049-2F88-C8A4-439F-974FA7210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15973"/>
              </p:ext>
            </p:extLst>
          </p:nvPr>
        </p:nvGraphicFramePr>
        <p:xfrm>
          <a:off x="1346201" y="3147026"/>
          <a:ext cx="8303124" cy="3029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781">
                  <a:extLst>
                    <a:ext uri="{9D8B030D-6E8A-4147-A177-3AD203B41FA5}">
                      <a16:colId xmlns:a16="http://schemas.microsoft.com/office/drawing/2014/main" val="1865606030"/>
                    </a:ext>
                  </a:extLst>
                </a:gridCol>
                <a:gridCol w="2075781">
                  <a:extLst>
                    <a:ext uri="{9D8B030D-6E8A-4147-A177-3AD203B41FA5}">
                      <a16:colId xmlns:a16="http://schemas.microsoft.com/office/drawing/2014/main" val="1456510819"/>
                    </a:ext>
                  </a:extLst>
                </a:gridCol>
                <a:gridCol w="2075781">
                  <a:extLst>
                    <a:ext uri="{9D8B030D-6E8A-4147-A177-3AD203B41FA5}">
                      <a16:colId xmlns:a16="http://schemas.microsoft.com/office/drawing/2014/main" val="2654635918"/>
                    </a:ext>
                  </a:extLst>
                </a:gridCol>
                <a:gridCol w="2075781">
                  <a:extLst>
                    <a:ext uri="{9D8B030D-6E8A-4147-A177-3AD203B41FA5}">
                      <a16:colId xmlns:a16="http://schemas.microsoft.com/office/drawing/2014/main" val="2660762099"/>
                    </a:ext>
                  </a:extLst>
                </a:gridCol>
              </a:tblGrid>
              <a:tr h="46961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Age &gt;=76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Age &lt; 76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63832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r>
                        <a:rPr lang="en-US" dirty="0"/>
                        <a:t>Cell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Mean (SD)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Mean (SD)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584671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r>
                        <a:rPr lang="en-US" dirty="0"/>
                        <a:t>Transplant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693847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045463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Not 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289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045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48648-D345-FF80-F206-51F019DB0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age groups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8E785-B2F1-D232-82C2-ADB0D7FB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1A8B95-4A80-8A55-7647-5FF2EF6DBB65}"/>
              </a:ext>
            </a:extLst>
          </p:cNvPr>
          <p:cNvSpPr txBox="1"/>
          <p:nvPr/>
        </p:nvSpPr>
        <p:spPr>
          <a:xfrm>
            <a:off x="1679076" y="4926290"/>
            <a:ext cx="9114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Values are mean (SD) for continuous variables and count (%) for categorical variables. </a:t>
            </a:r>
          </a:p>
          <a:p>
            <a:r>
              <a:rPr lang="en-US" sz="2000" dirty="0"/>
              <a:t>P-value by t-test for continuous variables and Chi-squared test for binary variables.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3AF39437-3C2A-9C70-C517-B50B32102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375261"/>
              </p:ext>
            </p:extLst>
          </p:nvPr>
        </p:nvGraphicFramePr>
        <p:xfrm>
          <a:off x="1679076" y="1690688"/>
          <a:ext cx="8303124" cy="3029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781">
                  <a:extLst>
                    <a:ext uri="{9D8B030D-6E8A-4147-A177-3AD203B41FA5}">
                      <a16:colId xmlns:a16="http://schemas.microsoft.com/office/drawing/2014/main" val="1865606030"/>
                    </a:ext>
                  </a:extLst>
                </a:gridCol>
                <a:gridCol w="2075781">
                  <a:extLst>
                    <a:ext uri="{9D8B030D-6E8A-4147-A177-3AD203B41FA5}">
                      <a16:colId xmlns:a16="http://schemas.microsoft.com/office/drawing/2014/main" val="1456510819"/>
                    </a:ext>
                  </a:extLst>
                </a:gridCol>
                <a:gridCol w="2075781">
                  <a:extLst>
                    <a:ext uri="{9D8B030D-6E8A-4147-A177-3AD203B41FA5}">
                      <a16:colId xmlns:a16="http://schemas.microsoft.com/office/drawing/2014/main" val="2654635918"/>
                    </a:ext>
                  </a:extLst>
                </a:gridCol>
                <a:gridCol w="2075781">
                  <a:extLst>
                    <a:ext uri="{9D8B030D-6E8A-4147-A177-3AD203B41FA5}">
                      <a16:colId xmlns:a16="http://schemas.microsoft.com/office/drawing/2014/main" val="2660762099"/>
                    </a:ext>
                  </a:extLst>
                </a:gridCol>
              </a:tblGrid>
              <a:tr h="46961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Age &lt; 76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Age &gt;= 76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63832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r>
                        <a:rPr lang="en-US" dirty="0"/>
                        <a:t>Cell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Mean (SD)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Mean (SD)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584671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r>
                        <a:rPr lang="en-US" dirty="0"/>
                        <a:t>Transplant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693847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045463"/>
                  </a:ext>
                </a:extLst>
              </a:tr>
              <a:tr h="611542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Not 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289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479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 syntax: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8430"/>
            <a:ext cx="10515600" cy="4928696"/>
          </a:xfrm>
        </p:spPr>
        <p:txBody>
          <a:bodyPr>
            <a:normAutofit fontScale="92500"/>
          </a:bodyPr>
          <a:lstStyle/>
          <a:p>
            <a:r>
              <a:rPr lang="en-US" sz="3200" b="1" dirty="0"/>
              <a:t>Formula</a:t>
            </a:r>
            <a:r>
              <a:rPr lang="en-US" sz="3200" dirty="0"/>
              <a:t>: ‘</a:t>
            </a:r>
            <a:r>
              <a:rPr lang="en-US" sz="3200" dirty="0">
                <a:solidFill>
                  <a:srgbClr val="0070C0"/>
                </a:solidFill>
              </a:rPr>
              <a:t>y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~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rgbClr val="00B050"/>
                </a:solidFill>
              </a:rPr>
              <a:t>x1 </a:t>
            </a:r>
            <a:r>
              <a:rPr lang="en-US" sz="3200" b="1" dirty="0">
                <a:solidFill>
                  <a:srgbClr val="00B050"/>
                </a:solidFill>
              </a:rPr>
              <a:t>+</a:t>
            </a:r>
            <a:r>
              <a:rPr lang="en-US" sz="3200" dirty="0">
                <a:solidFill>
                  <a:srgbClr val="00B050"/>
                </a:solidFill>
              </a:rPr>
              <a:t> x2</a:t>
            </a:r>
            <a:r>
              <a:rPr lang="en-US" sz="3200" dirty="0"/>
              <a:t>’.   </a:t>
            </a:r>
          </a:p>
          <a:p>
            <a:pPr marL="0" indent="0">
              <a:buNone/>
            </a:pPr>
            <a:r>
              <a:rPr lang="en-US" sz="2600" dirty="0"/>
              <a:t> </a:t>
            </a:r>
            <a:r>
              <a:rPr lang="en-US" sz="2600" dirty="0">
                <a:solidFill>
                  <a:srgbClr val="0070C0"/>
                </a:solidFill>
              </a:rPr>
              <a:t>Dependent variable </a:t>
            </a:r>
            <a:r>
              <a:rPr lang="en-US" sz="2600" b="1" dirty="0">
                <a:solidFill>
                  <a:srgbClr val="FF0000"/>
                </a:solidFill>
              </a:rPr>
              <a:t>~</a:t>
            </a:r>
            <a:r>
              <a:rPr lang="en-US" sz="2600" dirty="0"/>
              <a:t> </a:t>
            </a:r>
            <a:r>
              <a:rPr lang="en-US" sz="2600" dirty="0">
                <a:solidFill>
                  <a:srgbClr val="00B050"/>
                </a:solidFill>
              </a:rPr>
              <a:t>independent variable 1 </a:t>
            </a:r>
            <a:r>
              <a:rPr lang="en-US" sz="2600" b="1" dirty="0">
                <a:solidFill>
                  <a:srgbClr val="00B050"/>
                </a:solidFill>
              </a:rPr>
              <a:t>+</a:t>
            </a:r>
            <a:r>
              <a:rPr lang="en-US" sz="2600" dirty="0">
                <a:solidFill>
                  <a:srgbClr val="00B050"/>
                </a:solidFill>
              </a:rPr>
              <a:t> independent  variable 2</a:t>
            </a:r>
            <a:endParaRPr lang="en-US" sz="2600" dirty="0"/>
          </a:p>
          <a:p>
            <a:r>
              <a:rPr lang="en-US" sz="3200" u="sng" dirty="0"/>
              <a:t>A statistical analysis </a:t>
            </a:r>
            <a:r>
              <a:rPr lang="en-US" sz="3200" dirty="0"/>
              <a:t>looks at the association between dependent variable (outcome) with independent variables (predictors). </a:t>
            </a:r>
          </a:p>
          <a:p>
            <a:pPr lvl="1"/>
            <a:r>
              <a:rPr lang="en-US" sz="2800" dirty="0"/>
              <a:t>T-test on cell count by age group.</a:t>
            </a:r>
            <a:br>
              <a:rPr lang="en-US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2800" dirty="0"/>
              <a:t>&gt; </a:t>
            </a:r>
            <a:r>
              <a:rPr lang="en-US" sz="2800" dirty="0" err="1"/>
              <a:t>t.test</a:t>
            </a:r>
            <a:r>
              <a:rPr lang="en-US" sz="2800" dirty="0"/>
              <a:t>(</a:t>
            </a:r>
            <a:r>
              <a:rPr lang="en-US" sz="2800" b="1" dirty="0" err="1">
                <a:solidFill>
                  <a:srgbClr val="0070C0"/>
                </a:solidFill>
              </a:rPr>
              <a:t>cellcount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~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rgbClr val="00B050"/>
                </a:solidFill>
              </a:rPr>
              <a:t>age.group</a:t>
            </a:r>
            <a:r>
              <a:rPr lang="en-US" sz="2800" dirty="0"/>
              <a:t>, data=</a:t>
            </a:r>
            <a:r>
              <a:rPr lang="en-US" sz="2800" dirty="0" err="1"/>
              <a:t>dat</a:t>
            </a:r>
            <a:r>
              <a:rPr lang="en-US" sz="2800" dirty="0"/>
              <a:t>) </a:t>
            </a:r>
          </a:p>
          <a:p>
            <a:pPr lvl="1"/>
            <a:r>
              <a:rPr lang="en-US" sz="2800" dirty="0"/>
              <a:t>A linear regression on cell count with </a:t>
            </a:r>
            <a:r>
              <a:rPr lang="en-US" sz="2800" dirty="0" err="1"/>
              <a:t>age.group</a:t>
            </a:r>
            <a:r>
              <a:rPr lang="en-US" sz="2800" dirty="0"/>
              <a:t>, sex, diabetes</a:t>
            </a:r>
          </a:p>
          <a:p>
            <a:pPr marL="457200" lvl="1" indent="0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en-US" sz="2800" dirty="0"/>
              <a:t>&gt; </a:t>
            </a:r>
            <a:r>
              <a:rPr lang="en-US" sz="2800" dirty="0" err="1"/>
              <a:t>lm</a:t>
            </a:r>
            <a:r>
              <a:rPr lang="en-US" sz="2800" dirty="0"/>
              <a:t>(</a:t>
            </a:r>
            <a:r>
              <a:rPr lang="en-US" sz="2800" b="1" dirty="0" err="1">
                <a:solidFill>
                  <a:srgbClr val="0070C0"/>
                </a:solidFill>
              </a:rPr>
              <a:t>cellcount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~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rgbClr val="00B050"/>
                </a:solidFill>
              </a:rPr>
              <a:t>age.group</a:t>
            </a:r>
            <a:r>
              <a:rPr lang="en-US" sz="2800" b="1" dirty="0">
                <a:solidFill>
                  <a:srgbClr val="00B050"/>
                </a:solidFill>
              </a:rPr>
              <a:t> + sex</a:t>
            </a:r>
            <a:r>
              <a:rPr lang="en-US" sz="2800" dirty="0"/>
              <a:t>, data=</a:t>
            </a:r>
            <a:r>
              <a:rPr lang="en-US" sz="2800" dirty="0" err="1"/>
              <a:t>dat</a:t>
            </a:r>
            <a:r>
              <a:rPr lang="en-US" sz="2800" dirty="0"/>
              <a:t>)</a:t>
            </a:r>
          </a:p>
          <a:p>
            <a:r>
              <a:rPr lang="en-US" sz="3200" u="sng" dirty="0"/>
              <a:t>In plots</a:t>
            </a:r>
            <a:r>
              <a:rPr lang="en-US" sz="3200" dirty="0"/>
              <a:t>, </a:t>
            </a:r>
            <a:r>
              <a:rPr lang="en-US" sz="3200" dirty="0">
                <a:solidFill>
                  <a:srgbClr val="0070C0"/>
                </a:solidFill>
              </a:rPr>
              <a:t>left to </a:t>
            </a:r>
            <a:r>
              <a:rPr lang="en-US" sz="3200" dirty="0">
                <a:solidFill>
                  <a:srgbClr val="FF0000"/>
                </a:solidFill>
              </a:rPr>
              <a:t>~</a:t>
            </a:r>
            <a:r>
              <a:rPr lang="en-US" sz="3200" dirty="0"/>
              <a:t> will be on </a:t>
            </a:r>
            <a:r>
              <a:rPr lang="en-US" sz="3200" dirty="0">
                <a:solidFill>
                  <a:srgbClr val="0070C0"/>
                </a:solidFill>
              </a:rPr>
              <a:t>y-axis</a:t>
            </a:r>
            <a:r>
              <a:rPr lang="en-US" sz="3200" dirty="0"/>
              <a:t> and right to </a:t>
            </a:r>
            <a:r>
              <a:rPr lang="en-US" sz="3200" dirty="0">
                <a:solidFill>
                  <a:srgbClr val="FF0000"/>
                </a:solidFill>
              </a:rPr>
              <a:t>~</a:t>
            </a:r>
            <a:r>
              <a:rPr lang="en-US" sz="3200" dirty="0"/>
              <a:t> will be on x-axis.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r>
              <a:rPr lang="en-US" dirty="0"/>
              <a:t>&gt; plot(</a:t>
            </a:r>
            <a:r>
              <a:rPr lang="en-US" b="1" dirty="0" err="1">
                <a:solidFill>
                  <a:srgbClr val="0070C0"/>
                </a:solidFill>
              </a:rPr>
              <a:t>cellcount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~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age</a:t>
            </a:r>
            <a:r>
              <a:rPr lang="en-US" dirty="0"/>
              <a:t>, data=</a:t>
            </a:r>
            <a:r>
              <a:rPr lang="en-US" dirty="0" err="1"/>
              <a:t>dat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1DE874-AC66-73BA-44EF-853F902A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A graph of a cell count&#10;&#10;Description automatically generated with medium confidence">
            <a:extLst>
              <a:ext uri="{FF2B5EF4-FFF2-40B4-BE49-F238E27FC236}">
                <a16:creationId xmlns:a16="http://schemas.microsoft.com/office/drawing/2014/main" id="{9F924647-0ACB-4808-180A-DB56F78802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350" y="3092414"/>
            <a:ext cx="3087863" cy="341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04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48648-D345-FF80-F206-51F019DB0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Practice: by diabetes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8E785-B2F1-D232-82C2-ADB0D7FB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1A8B95-4A80-8A55-7647-5FF2EF6DBB65}"/>
              </a:ext>
            </a:extLst>
          </p:cNvPr>
          <p:cNvSpPr txBox="1"/>
          <p:nvPr/>
        </p:nvSpPr>
        <p:spPr>
          <a:xfrm>
            <a:off x="1679076" y="4813368"/>
            <a:ext cx="9114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Values are mean (SD) for continuous variables and count (%) for categorical variables. </a:t>
            </a:r>
          </a:p>
          <a:p>
            <a:r>
              <a:rPr lang="en-US" sz="2000" dirty="0"/>
              <a:t>P-value by t-test for continuous variables and Chi-squared test for binary variables.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3AF39437-3C2A-9C70-C517-B50B32102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260929"/>
              </p:ext>
            </p:extLst>
          </p:nvPr>
        </p:nvGraphicFramePr>
        <p:xfrm>
          <a:off x="1679076" y="1690689"/>
          <a:ext cx="8391356" cy="3013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839">
                  <a:extLst>
                    <a:ext uri="{9D8B030D-6E8A-4147-A177-3AD203B41FA5}">
                      <a16:colId xmlns:a16="http://schemas.microsoft.com/office/drawing/2014/main" val="1865606030"/>
                    </a:ext>
                  </a:extLst>
                </a:gridCol>
                <a:gridCol w="2097839">
                  <a:extLst>
                    <a:ext uri="{9D8B030D-6E8A-4147-A177-3AD203B41FA5}">
                      <a16:colId xmlns:a16="http://schemas.microsoft.com/office/drawing/2014/main" val="1456510819"/>
                    </a:ext>
                  </a:extLst>
                </a:gridCol>
                <a:gridCol w="2097839">
                  <a:extLst>
                    <a:ext uri="{9D8B030D-6E8A-4147-A177-3AD203B41FA5}">
                      <a16:colId xmlns:a16="http://schemas.microsoft.com/office/drawing/2014/main" val="2654635918"/>
                    </a:ext>
                  </a:extLst>
                </a:gridCol>
                <a:gridCol w="2097839">
                  <a:extLst>
                    <a:ext uri="{9D8B030D-6E8A-4147-A177-3AD203B41FA5}">
                      <a16:colId xmlns:a16="http://schemas.microsoft.com/office/drawing/2014/main" val="2660762099"/>
                    </a:ext>
                  </a:extLst>
                </a:gridCol>
              </a:tblGrid>
              <a:tr h="45273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 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63832"/>
                  </a:ext>
                </a:extLst>
              </a:tr>
              <a:tr h="617076">
                <a:tc>
                  <a:txBody>
                    <a:bodyPr/>
                    <a:lstStyle/>
                    <a:p>
                      <a:r>
                        <a:rPr lang="en-US" dirty="0"/>
                        <a:t>Cell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Mean (SD)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Mean (SD)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584671"/>
                  </a:ext>
                </a:extLst>
              </a:tr>
              <a:tr h="617076">
                <a:tc>
                  <a:txBody>
                    <a:bodyPr/>
                    <a:lstStyle/>
                    <a:p>
                      <a:r>
                        <a:rPr lang="en-US" dirty="0"/>
                        <a:t>Transplant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693847"/>
                  </a:ext>
                </a:extLst>
              </a:tr>
              <a:tr h="617076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045463"/>
                  </a:ext>
                </a:extLst>
              </a:tr>
              <a:tr h="617076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Not accepted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N (%)</a:t>
                      </a:r>
                    </a:p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289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246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439" y="279250"/>
            <a:ext cx="11219121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Plots: 1 variable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439" y="1811164"/>
            <a:ext cx="59316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# histogram of continuous variable x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hist(x)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 </a:t>
            </a:r>
            <a:r>
              <a:rPr lang="en-US" dirty="0" err="1"/>
              <a:t>barplot</a:t>
            </a:r>
            <a:r>
              <a:rPr lang="en-US" dirty="0"/>
              <a:t> of categorical variable x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dirty="0" err="1">
                <a:solidFill>
                  <a:srgbClr val="0070C0"/>
                </a:solidFill>
              </a:rPr>
              <a:t>barplot</a:t>
            </a:r>
            <a:r>
              <a:rPr lang="en-US" dirty="0">
                <a:solidFill>
                  <a:srgbClr val="0070C0"/>
                </a:solidFill>
              </a:rPr>
              <a:t>(table(x))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40688-B327-F934-60EF-044C2F6F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15</a:t>
            </a:fld>
            <a:endParaRPr lang="en-US"/>
          </a:p>
        </p:txBody>
      </p:sp>
      <p:pic>
        <p:nvPicPr>
          <p:cNvPr id="10" name="Picture 9" descr="A graph of a number of years&#10;&#10;Description automatically generated">
            <a:extLst>
              <a:ext uri="{FF2B5EF4-FFF2-40B4-BE49-F238E27FC236}">
                <a16:creationId xmlns:a16="http://schemas.microsoft.com/office/drawing/2014/main" id="{562F66F7-3F91-8EF9-5D77-C74647FA9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775" y="205197"/>
            <a:ext cx="3537325" cy="3211933"/>
          </a:xfrm>
          <a:prstGeom prst="rect">
            <a:avLst/>
          </a:prstGeom>
        </p:spPr>
      </p:pic>
      <p:pic>
        <p:nvPicPr>
          <p:cNvPr id="14" name="Picture 13" descr="A bar chart with numbers and a bar graph&#10;&#10;Description automatically generated">
            <a:extLst>
              <a:ext uri="{FF2B5EF4-FFF2-40B4-BE49-F238E27FC236}">
                <a16:creationId xmlns:a16="http://schemas.microsoft.com/office/drawing/2014/main" id="{4E5C1B96-35F7-E6B9-6B08-0EEAFFC677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53" y="3491183"/>
            <a:ext cx="3027047" cy="326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55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54" y="176797"/>
            <a:ext cx="11219121" cy="1325563"/>
          </a:xfrm>
        </p:spPr>
        <p:txBody>
          <a:bodyPr>
            <a:normAutofit/>
          </a:bodyPr>
          <a:lstStyle/>
          <a:p>
            <a:r>
              <a:rPr lang="en-US" b="1" dirty="0"/>
              <a:t>Plots: </a:t>
            </a:r>
            <a:r>
              <a:rPr lang="en-US" sz="4000" b="1" dirty="0"/>
              <a:t>between</a:t>
            </a:r>
            <a:r>
              <a:rPr lang="en-US" b="1" dirty="0"/>
              <a:t> 2 variables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954" y="1912828"/>
            <a:ext cx="59316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# scatter plot of x1 and x2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plot(</a:t>
            </a:r>
            <a:r>
              <a:rPr lang="en-US" dirty="0" err="1">
                <a:solidFill>
                  <a:srgbClr val="0070C0"/>
                </a:solidFill>
              </a:rPr>
              <a:t>y~x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plot(x, y)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#box plot of x1 according to x2 categories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boxplot(</a:t>
            </a:r>
            <a:r>
              <a:rPr lang="en-US" dirty="0" err="1">
                <a:solidFill>
                  <a:srgbClr val="0070C0"/>
                </a:solidFill>
              </a:rPr>
              <a:t>y~x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40688-B327-F934-60EF-044C2F6F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16</a:t>
            </a:fld>
            <a:endParaRPr lang="en-US"/>
          </a:p>
        </p:txBody>
      </p:sp>
      <p:pic>
        <p:nvPicPr>
          <p:cNvPr id="10" name="Picture 9" descr="A graph of a cell count&#10;&#10;Description automatically generated with medium confidence">
            <a:extLst>
              <a:ext uri="{FF2B5EF4-FFF2-40B4-BE49-F238E27FC236}">
                <a16:creationId xmlns:a16="http://schemas.microsoft.com/office/drawing/2014/main" id="{B41EE6B7-B66A-1D7E-4E9D-6A8200560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37" y="85550"/>
            <a:ext cx="3152463" cy="3486150"/>
          </a:xfrm>
          <a:prstGeom prst="rect">
            <a:avLst/>
          </a:prstGeom>
        </p:spPr>
      </p:pic>
      <p:pic>
        <p:nvPicPr>
          <p:cNvPr id="12" name="Picture 11" descr="A graph of a box plot&#10;&#10;Description automatically generated">
            <a:extLst>
              <a:ext uri="{FF2B5EF4-FFF2-40B4-BE49-F238E27FC236}">
                <a16:creationId xmlns:a16="http://schemas.microsoft.com/office/drawing/2014/main" id="{3A09D993-B23E-5459-2361-968ED8CA3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286" y="3662947"/>
            <a:ext cx="3006627" cy="31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685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Save Plots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save the plots in several formats (pdf, jpeg, </a:t>
            </a:r>
            <a:r>
              <a:rPr lang="en-US" dirty="0" err="1"/>
              <a:t>png</a:t>
            </a:r>
            <a:r>
              <a:rPr lang="en-US" dirty="0"/>
              <a:t>, tiff,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pdf('</a:t>
            </a:r>
            <a:r>
              <a:rPr lang="en-US" dirty="0" err="1">
                <a:solidFill>
                  <a:srgbClr val="0070C0"/>
                </a:solidFill>
              </a:rPr>
              <a:t>tmp.pdf</a:t>
            </a:r>
            <a:r>
              <a:rPr lang="en-US" dirty="0">
                <a:solidFill>
                  <a:srgbClr val="0070C0"/>
                </a:solidFill>
              </a:rPr>
              <a:t>', width=5, height=5)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plot(</a:t>
            </a:r>
            <a:r>
              <a:rPr lang="en-US" dirty="0" err="1">
                <a:solidFill>
                  <a:srgbClr val="0070C0"/>
                </a:solidFill>
              </a:rPr>
              <a:t>x,y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dirty="0" err="1">
                <a:solidFill>
                  <a:srgbClr val="0070C0"/>
                </a:solidFill>
              </a:rPr>
              <a:t>dev.off</a:t>
            </a:r>
            <a:r>
              <a:rPr lang="en-US" dirty="0">
                <a:solidFill>
                  <a:srgbClr val="0070C0"/>
                </a:solidFill>
              </a:rPr>
              <a:t>()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jpeg(), </a:t>
            </a:r>
            <a:r>
              <a:rPr lang="en-US" dirty="0" err="1"/>
              <a:t>png</a:t>
            </a:r>
            <a:r>
              <a:rPr lang="en-US" dirty="0"/>
              <a:t>(), tiff() can be used as well.</a:t>
            </a:r>
          </a:p>
          <a:p>
            <a:r>
              <a:rPr lang="en-US" dirty="0"/>
              <a:t>You can save the plot window directly. </a:t>
            </a:r>
          </a:p>
          <a:p>
            <a:pPr lvl="1"/>
            <a:r>
              <a:rPr lang="en-US" dirty="0"/>
              <a:t>Click the plot window</a:t>
            </a:r>
          </a:p>
          <a:p>
            <a:pPr lvl="1"/>
            <a:r>
              <a:rPr lang="en-US" dirty="0"/>
              <a:t>File -&gt; save as &gt; Choose the format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EA6D4D-9E1F-76A7-5B33-7F56C0010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Export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export/save the data in the text format (.txt, .csv).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dirty="0" err="1">
                <a:solidFill>
                  <a:srgbClr val="0070C0"/>
                </a:solidFill>
              </a:rPr>
              <a:t>write.csv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dirty="0" err="1">
                <a:solidFill>
                  <a:srgbClr val="0070C0"/>
                </a:solidFill>
              </a:rPr>
              <a:t>dat</a:t>
            </a:r>
            <a:r>
              <a:rPr lang="en-US" dirty="0">
                <a:solidFill>
                  <a:srgbClr val="0070C0"/>
                </a:solidFill>
              </a:rPr>
              <a:t>, file='eyebank-updated-10082024.csv')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dirty="0" err="1">
                <a:solidFill>
                  <a:srgbClr val="0070C0"/>
                </a:solidFill>
              </a:rPr>
              <a:t>write.table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dirty="0" err="1">
                <a:solidFill>
                  <a:srgbClr val="0070C0"/>
                </a:solidFill>
              </a:rPr>
              <a:t>dat</a:t>
            </a:r>
            <a:r>
              <a:rPr lang="en-US" dirty="0">
                <a:solidFill>
                  <a:srgbClr val="0070C0"/>
                </a:solidFill>
              </a:rPr>
              <a:t>, file='eyebank-updated-10082024.txt', </a:t>
            </a:r>
            <a:r>
              <a:rPr lang="en-US" dirty="0" err="1">
                <a:solidFill>
                  <a:srgbClr val="0070C0"/>
                </a:solidFill>
              </a:rPr>
              <a:t>sep</a:t>
            </a:r>
            <a:r>
              <a:rPr lang="en-US" dirty="0">
                <a:solidFill>
                  <a:srgbClr val="0070C0"/>
                </a:solidFill>
              </a:rPr>
              <a:t>='\t')</a:t>
            </a:r>
          </a:p>
          <a:p>
            <a:endParaRPr lang="en-US" dirty="0"/>
          </a:p>
          <a:p>
            <a:r>
              <a:rPr lang="en-US" dirty="0"/>
              <a:t>You can save the data as R readable data (.</a:t>
            </a:r>
            <a:r>
              <a:rPr lang="en-US" dirty="0" err="1"/>
              <a:t>RData</a:t>
            </a:r>
            <a:r>
              <a:rPr lang="en-US" dirty="0"/>
              <a:t>), which can maintain more features for R like levels of factor.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save(</a:t>
            </a:r>
            <a:r>
              <a:rPr lang="en-US" dirty="0" err="1">
                <a:solidFill>
                  <a:srgbClr val="0070C0"/>
                </a:solidFill>
              </a:rPr>
              <a:t>dat</a:t>
            </a:r>
            <a:r>
              <a:rPr lang="en-US" dirty="0">
                <a:solidFill>
                  <a:srgbClr val="0070C0"/>
                </a:solidFill>
              </a:rPr>
              <a:t>, file='eyebank-10082024.RData')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load('eyebank-10082024.RData', verbose=T)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63C0C4-024F-AB46-9F55-0F71E973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92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8AD75-03AF-BEE3-D073-00B7482DC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3D184-2FAB-1C9B-B093-BF7AD8DE1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I. Warm-up: Let’s calculate a very simple statistics and perform a statistical test.</a:t>
            </a:r>
          </a:p>
          <a:p>
            <a:pPr lvl="1"/>
            <a:r>
              <a:rPr lang="en-US" dirty="0"/>
              <a:t>Calculate the mean and standard deviation.</a:t>
            </a:r>
          </a:p>
          <a:p>
            <a:pPr lvl="1"/>
            <a:r>
              <a:rPr lang="en-US" dirty="0"/>
              <a:t>Perform a t-test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en-US" dirty="0" err="1"/>
              <a:t>EyeBank</a:t>
            </a:r>
            <a:r>
              <a:rPr lang="en-US" dirty="0"/>
              <a:t> example – work together and practice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FE7D4-8C4D-D46F-94EA-2A267EB98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62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68AF8-7CF0-15EE-5A7B-0B71D56F2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Quitting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03562-0FC5-B598-1F3E-1815B3BF8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close R, run the "quit" function: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q()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9A835-5662-5AD3-F3F2-2CB621535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5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0177F-BE22-2E2F-E979-2B3EF3BC2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0823"/>
          </a:xfrm>
        </p:spPr>
        <p:txBody>
          <a:bodyPr/>
          <a:lstStyle/>
          <a:p>
            <a:r>
              <a:rPr lang="en-US" dirty="0"/>
              <a:t>Warm-up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C1355-6BAE-5ECE-FE72-0E6610DCE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Here are the test scores from 7 students. Let’s calculate the mean and standard deviation. </a:t>
            </a:r>
          </a:p>
          <a:p>
            <a:pPr marL="0" indent="0">
              <a:buNone/>
            </a:pPr>
            <a:r>
              <a:rPr lang="en-US" b="1" dirty="0"/>
              <a:t>80, 90, 70, 30, 40, 80, 75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## Create a vector, called </a:t>
            </a:r>
            <a:r>
              <a:rPr lang="en-US" dirty="0" err="1">
                <a:solidFill>
                  <a:srgbClr val="0070C0"/>
                </a:solidFill>
              </a:rPr>
              <a:t>test.score</a:t>
            </a:r>
            <a:r>
              <a:rPr lang="en-US" dirty="0">
                <a:solidFill>
                  <a:srgbClr val="0070C0"/>
                </a:solidFill>
              </a:rPr>
              <a:t>, with the values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dirty="0" err="1">
                <a:solidFill>
                  <a:srgbClr val="0070C0"/>
                </a:solidFill>
              </a:rPr>
              <a:t>test.score</a:t>
            </a:r>
            <a:r>
              <a:rPr lang="en-US" dirty="0">
                <a:solidFill>
                  <a:srgbClr val="0070C0"/>
                </a:solidFill>
              </a:rPr>
              <a:t> &lt;- </a:t>
            </a:r>
            <a:r>
              <a:rPr lang="en-US" b="1" dirty="0">
                <a:solidFill>
                  <a:srgbClr val="0070C0"/>
                </a:solidFill>
              </a:rPr>
              <a:t>c(</a:t>
            </a:r>
            <a:r>
              <a:rPr lang="en-US" dirty="0">
                <a:solidFill>
                  <a:srgbClr val="0070C0"/>
                </a:solidFill>
              </a:rPr>
              <a:t>80, 90, 70, 30, 40, 80, 75</a:t>
            </a:r>
            <a:r>
              <a:rPr lang="en-US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## Use "mean()" function to get the mean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b="1" dirty="0">
                <a:solidFill>
                  <a:srgbClr val="0070C0"/>
                </a:solidFill>
              </a:rPr>
              <a:t>mean(</a:t>
            </a:r>
            <a:r>
              <a:rPr lang="en-US" dirty="0" err="1">
                <a:solidFill>
                  <a:srgbClr val="0070C0"/>
                </a:solidFill>
              </a:rPr>
              <a:t>test.score</a:t>
            </a:r>
            <a:r>
              <a:rPr lang="en-US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[1] 66.42857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13BE2-2101-25EA-3BB9-736338637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6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0177F-BE22-2E2F-E979-2B3EF3BC2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0823"/>
          </a:xfrm>
        </p:spPr>
        <p:txBody>
          <a:bodyPr/>
          <a:lstStyle/>
          <a:p>
            <a:r>
              <a:rPr lang="en-US" dirty="0"/>
              <a:t>Warm-up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C1355-6BAE-5ECE-FE72-0E6610DCE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Here are the test scores from 7 students. Let’s calculate the mean and standard deviation. </a:t>
            </a:r>
          </a:p>
          <a:p>
            <a:pPr marL="0" indent="0">
              <a:buNone/>
            </a:pPr>
            <a:r>
              <a:rPr lang="en-US" b="1" dirty="0"/>
              <a:t>80, 90, 70, 30, 40, 80, 75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## Use "</a:t>
            </a:r>
            <a:r>
              <a:rPr lang="en-US" dirty="0" err="1">
                <a:solidFill>
                  <a:srgbClr val="0070C0"/>
                </a:solidFill>
              </a:rPr>
              <a:t>sd</a:t>
            </a:r>
            <a:r>
              <a:rPr lang="en-US" dirty="0">
                <a:solidFill>
                  <a:srgbClr val="0070C0"/>
                </a:solidFill>
              </a:rPr>
              <a:t>()" function to get the standard deviation (SD)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b="1" dirty="0" err="1">
                <a:solidFill>
                  <a:srgbClr val="0070C0"/>
                </a:solidFill>
              </a:rPr>
              <a:t>sd</a:t>
            </a:r>
            <a:r>
              <a:rPr lang="en-US" b="1" dirty="0">
                <a:solidFill>
                  <a:srgbClr val="0070C0"/>
                </a:solidFill>
              </a:rPr>
              <a:t>(</a:t>
            </a:r>
            <a:r>
              <a:rPr lang="en-US" dirty="0" err="1">
                <a:solidFill>
                  <a:srgbClr val="0070C0"/>
                </a:solidFill>
              </a:rPr>
              <a:t>test.score</a:t>
            </a:r>
            <a:r>
              <a:rPr lang="en-US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[1] 22.49339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13BE2-2101-25EA-3BB9-736338637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5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AF675-2039-A3F8-6FAA-63BD59F31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3451"/>
          </a:xfrm>
        </p:spPr>
        <p:txBody>
          <a:bodyPr/>
          <a:lstStyle/>
          <a:p>
            <a:r>
              <a:rPr lang="en-US" dirty="0"/>
              <a:t>Warm-up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BA140-8853-3346-8919-F6929C18F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Suppose another group of students have scores (55, 80, 60, 90, 60, 90, 95) and you want to perform a t-test.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## Create another vector for another group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test.score2 &lt;- c(55, 80, 60, 90, 60, 90, 95)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3B4FE-3771-68AD-C04B-75E8E07E3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59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AF675-2039-A3F8-6FAA-63BD59F31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3451"/>
          </a:xfrm>
        </p:spPr>
        <p:txBody>
          <a:bodyPr/>
          <a:lstStyle/>
          <a:p>
            <a:r>
              <a:rPr lang="en-US" dirty="0"/>
              <a:t>Warm-up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BA140-8853-3346-8919-F6929C18F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## Use "</a:t>
            </a:r>
            <a:r>
              <a:rPr lang="en-US" dirty="0" err="1">
                <a:solidFill>
                  <a:srgbClr val="0070C0"/>
                </a:solidFill>
              </a:rPr>
              <a:t>t.test</a:t>
            </a:r>
            <a:r>
              <a:rPr lang="en-US" dirty="0">
                <a:solidFill>
                  <a:srgbClr val="0070C0"/>
                </a:solidFill>
              </a:rPr>
              <a:t>()" function to perform a t-test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 </a:t>
            </a:r>
            <a:r>
              <a:rPr lang="en-US" b="1" dirty="0" err="1">
                <a:solidFill>
                  <a:srgbClr val="0070C0"/>
                </a:solidFill>
              </a:rPr>
              <a:t>t.test</a:t>
            </a:r>
            <a:r>
              <a:rPr lang="en-US" b="1" dirty="0">
                <a:solidFill>
                  <a:srgbClr val="0070C0"/>
                </a:solidFill>
              </a:rPr>
              <a:t>(</a:t>
            </a:r>
            <a:r>
              <a:rPr lang="en-US" dirty="0" err="1">
                <a:solidFill>
                  <a:srgbClr val="0070C0"/>
                </a:solidFill>
              </a:rPr>
              <a:t>test.score</a:t>
            </a:r>
            <a:r>
              <a:rPr lang="en-US" dirty="0">
                <a:solidFill>
                  <a:srgbClr val="0070C0"/>
                </a:solidFill>
              </a:rPr>
              <a:t>, test.score2</a:t>
            </a:r>
            <a:r>
              <a:rPr lang="en-US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	Welch Two Sample t-test</a:t>
            </a: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data:  </a:t>
            </a:r>
            <a:r>
              <a:rPr lang="en-US" dirty="0" err="1">
                <a:solidFill>
                  <a:srgbClr val="7030A0"/>
                </a:solidFill>
              </a:rPr>
              <a:t>test.score</a:t>
            </a:r>
            <a:r>
              <a:rPr lang="en-US" dirty="0">
                <a:solidFill>
                  <a:srgbClr val="7030A0"/>
                </a:solidFill>
              </a:rPr>
              <a:t> and test.score2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t = -0.8725, </a:t>
            </a:r>
            <a:r>
              <a:rPr lang="en-US" dirty="0" err="1">
                <a:solidFill>
                  <a:srgbClr val="7030A0"/>
                </a:solidFill>
              </a:rPr>
              <a:t>df</a:t>
            </a:r>
            <a:r>
              <a:rPr lang="en-US" dirty="0">
                <a:solidFill>
                  <a:srgbClr val="7030A0"/>
                </a:solidFill>
              </a:rPr>
              <a:t> = 11.149, p-value = 0.4013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alternative hypothesis: true difference in means is not equal to 0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95 percent confidence interval: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 -32.67182  14.10039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sample estimates: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mean of x mean of y 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 66.42857  75.71429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3B4FE-3771-68AD-C04B-75E8E07E3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2AF5FA-8705-9CF1-1359-546B8E6DAAF8}"/>
              </a:ext>
            </a:extLst>
          </p:cNvPr>
          <p:cNvSpPr txBox="1"/>
          <p:nvPr/>
        </p:nvSpPr>
        <p:spPr>
          <a:xfrm>
            <a:off x="3601844" y="3429000"/>
            <a:ext cx="2330604" cy="41817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8BEC3C-F5BD-A438-ED03-72F66AEC0207}"/>
              </a:ext>
            </a:extLst>
          </p:cNvPr>
          <p:cNvSpPr txBox="1"/>
          <p:nvPr/>
        </p:nvSpPr>
        <p:spPr>
          <a:xfrm>
            <a:off x="838200" y="5277314"/>
            <a:ext cx="2530642" cy="78345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F72A0-05ED-59CE-5969-3B0A78CAD88D}"/>
              </a:ext>
            </a:extLst>
          </p:cNvPr>
          <p:cNvSpPr txBox="1"/>
          <p:nvPr/>
        </p:nvSpPr>
        <p:spPr>
          <a:xfrm>
            <a:off x="838200" y="4270840"/>
            <a:ext cx="3733800" cy="62601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0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167" y="-84221"/>
            <a:ext cx="112174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Frequently used functions for statistical analysis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001237"/>
          <a:ext cx="10921409" cy="567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9279">
                  <a:extLst>
                    <a:ext uri="{9D8B030D-6E8A-4147-A177-3AD203B41FA5}">
                      <a16:colId xmlns:a16="http://schemas.microsoft.com/office/drawing/2014/main" val="3597936429"/>
                    </a:ext>
                  </a:extLst>
                </a:gridCol>
                <a:gridCol w="4529470">
                  <a:extLst>
                    <a:ext uri="{9D8B030D-6E8A-4147-A177-3AD203B41FA5}">
                      <a16:colId xmlns:a16="http://schemas.microsoft.com/office/drawing/2014/main" val="1529460269"/>
                    </a:ext>
                  </a:extLst>
                </a:gridCol>
                <a:gridCol w="3742660">
                  <a:extLst>
                    <a:ext uri="{9D8B030D-6E8A-4147-A177-3AD203B41FA5}">
                      <a16:colId xmlns:a16="http://schemas.microsoft.com/office/drawing/2014/main" val="2235764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More</a:t>
                      </a:r>
                      <a:r>
                        <a:rPr lang="en-US" baseline="0" dirty="0"/>
                        <a:t> arguments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22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mean(), </a:t>
                      </a:r>
                      <a:r>
                        <a:rPr lang="en-US" dirty="0" err="1"/>
                        <a:t>sd</a:t>
                      </a:r>
                      <a:r>
                        <a:rPr lang="en-US" dirty="0"/>
                        <a:t>(), median(), quantile()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Mean, SD, median, quantiles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62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t.test</a:t>
                      </a:r>
                      <a:r>
                        <a:rPr lang="en-US" dirty="0"/>
                        <a:t>(x1,x2)</a:t>
                      </a:r>
                      <a:r>
                        <a:rPr lang="en-US" baseline="0" dirty="0"/>
                        <a:t> or </a:t>
                      </a:r>
                      <a:r>
                        <a:rPr lang="en-US" baseline="0" dirty="0" err="1"/>
                        <a:t>t.test</a:t>
                      </a:r>
                      <a:r>
                        <a:rPr lang="en-US" baseline="0" dirty="0"/>
                        <a:t>(</a:t>
                      </a:r>
                      <a:r>
                        <a:rPr lang="en-US" baseline="0" dirty="0" err="1"/>
                        <a:t>y~group</a:t>
                      </a:r>
                      <a:r>
                        <a:rPr lang="en-US" baseline="0" dirty="0"/>
                        <a:t>, </a:t>
                      </a:r>
                      <a:r>
                        <a:rPr lang="en-US" baseline="0" dirty="0" err="1"/>
                        <a:t>dat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T-test. </a:t>
                      </a:r>
                    </a:p>
                    <a:p>
                      <a:r>
                        <a:rPr lang="en-US" dirty="0"/>
                        <a:t>x1: group 1’s values</a:t>
                      </a:r>
                    </a:p>
                    <a:p>
                      <a:r>
                        <a:rPr lang="en-US" dirty="0"/>
                        <a:t>X2: group 2’s values</a:t>
                      </a:r>
                    </a:p>
                    <a:p>
                      <a:r>
                        <a:rPr lang="en-US" dirty="0"/>
                        <a:t>y</a:t>
                      </a:r>
                      <a:r>
                        <a:rPr lang="en-US" baseline="0" dirty="0"/>
                        <a:t> : all values (group 1+2). </a:t>
                      </a:r>
                    </a:p>
                    <a:p>
                      <a:r>
                        <a:rPr lang="en-US" baseline="0" dirty="0"/>
                        <a:t>group: group indicator 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Paired=</a:t>
                      </a:r>
                      <a:r>
                        <a:rPr lang="en-US" baseline="0" dirty="0"/>
                        <a:t> FALSE or TRUE for unpaired and paired</a:t>
                      </a:r>
                    </a:p>
                    <a:p>
                      <a:r>
                        <a:rPr lang="en-US" baseline="0" dirty="0" err="1"/>
                        <a:t>var.equal</a:t>
                      </a:r>
                      <a:r>
                        <a:rPr lang="en-US" baseline="0" dirty="0"/>
                        <a:t> = FALSE or TRUE for non-equal variance or equal variance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75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wilcox.test</a:t>
                      </a:r>
                      <a:r>
                        <a:rPr lang="en-US" dirty="0"/>
                        <a:t>(x1,x2)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Wilcoxon</a:t>
                      </a:r>
                      <a:r>
                        <a:rPr lang="en-US" b="1" baseline="0" dirty="0"/>
                        <a:t> rank rum test</a:t>
                      </a:r>
                      <a:r>
                        <a:rPr lang="en-US" baseline="0" dirty="0"/>
                        <a:t>. </a:t>
                      </a:r>
                      <a:r>
                        <a:rPr lang="en-US" dirty="0"/>
                        <a:t>Non-parametric version of t-test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799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chisq.test</a:t>
                      </a:r>
                      <a:r>
                        <a:rPr lang="en-US" dirty="0"/>
                        <a:t>(x1,x2)</a:t>
                      </a:r>
                      <a:r>
                        <a:rPr lang="en-US" baseline="0" dirty="0"/>
                        <a:t> or </a:t>
                      </a:r>
                      <a:r>
                        <a:rPr lang="en-US" baseline="0" dirty="0" err="1"/>
                        <a:t>chisq.test</a:t>
                      </a:r>
                      <a:r>
                        <a:rPr lang="en-US" baseline="0" dirty="0"/>
                        <a:t>(table(x1,x2))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Chi-square test.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27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fisher.test</a:t>
                      </a:r>
                      <a:r>
                        <a:rPr lang="en-US" dirty="0"/>
                        <a:t>(x1,x2) or </a:t>
                      </a:r>
                      <a:r>
                        <a:rPr lang="en-US" dirty="0" err="1"/>
                        <a:t>fisher.test</a:t>
                      </a:r>
                      <a:r>
                        <a:rPr lang="en-US" dirty="0"/>
                        <a:t>(table(x1,x2))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Fisher’s exact test. </a:t>
                      </a:r>
                      <a:r>
                        <a:rPr lang="en-US" dirty="0"/>
                        <a:t>Similar to Chi-square</a:t>
                      </a:r>
                      <a:r>
                        <a:rPr lang="en-US" baseline="0" dirty="0"/>
                        <a:t> test, but used when the sample size or expected cell size is small.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115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cor</a:t>
                      </a:r>
                      <a:r>
                        <a:rPr lang="en-US" dirty="0"/>
                        <a:t>(x1, x2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Correlation coefficient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method= ‘</a:t>
                      </a:r>
                      <a:r>
                        <a:rPr lang="en-US" dirty="0" err="1"/>
                        <a:t>pearson</a:t>
                      </a:r>
                      <a:r>
                        <a:rPr lang="en-US" dirty="0"/>
                        <a:t>’</a:t>
                      </a:r>
                      <a:r>
                        <a:rPr lang="en-US" baseline="0" dirty="0"/>
                        <a:t> or </a:t>
                      </a:r>
                      <a:r>
                        <a:rPr lang="en-US" dirty="0"/>
                        <a:t>’spearman’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11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lm(y ~ x1+</a:t>
                      </a:r>
                      <a:r>
                        <a:rPr lang="en-US" baseline="0" dirty="0"/>
                        <a:t> x2, </a:t>
                      </a:r>
                      <a:r>
                        <a:rPr lang="en-US" baseline="0" dirty="0" err="1"/>
                        <a:t>dat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Linear regression </a:t>
                      </a:r>
                      <a:r>
                        <a:rPr lang="en-US" dirty="0"/>
                        <a:t>on</a:t>
                      </a:r>
                      <a:r>
                        <a:rPr lang="en-US" baseline="0" dirty="0"/>
                        <a:t> y as an outcome and x1, x2 as predictors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105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387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4816-A6F8-B6D7-1110-D3DCA1B29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5B40152F-D61E-9134-0A7D-EF2A9D5AE6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437" y="345847"/>
            <a:ext cx="7598293" cy="50807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C9A7D-D024-B2DA-B43C-CCCA64D3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6FDF-02A1-4A58-8686-6B3BAC2AD78F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A9F8F7-E37E-B07F-7128-1F0E9A0105E1}"/>
              </a:ext>
            </a:extLst>
          </p:cNvPr>
          <p:cNvSpPr txBox="1"/>
          <p:nvPr/>
        </p:nvSpPr>
        <p:spPr>
          <a:xfrm>
            <a:off x="695695" y="5657671"/>
            <a:ext cx="92865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EINSTEIN BERD House:</a:t>
            </a:r>
          </a:p>
          <a:p>
            <a:r>
              <a:rPr lang="en-US" dirty="0">
                <a:hlinkClick r:id="rId4"/>
              </a:rPr>
              <a:t>https://einsteinmed.edu/centers/ictr/biostatistics-epidemiology-research-design-core/berd-house/construct-a-demographics-table/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411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1ED12-E540-1198-7F51-CD48152950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II. Data analysis example - </a:t>
            </a:r>
            <a:r>
              <a:rPr lang="en-US" b="1" dirty="0" err="1"/>
              <a:t>EyeBank</a:t>
            </a:r>
            <a:r>
              <a:rPr lang="en-US" b="1" dirty="0"/>
              <a:t>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DD57A9-E25F-4F9D-2334-FD99F84060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2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41212</TotalTime>
  <Words>1414</Words>
  <Application>Microsoft Macintosh PowerPoint</Application>
  <PresentationFormat>Widescreen</PresentationFormat>
  <Paragraphs>295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R intensive</vt:lpstr>
      <vt:lpstr>Outline</vt:lpstr>
      <vt:lpstr>Warm-up 1 </vt:lpstr>
      <vt:lpstr>Warm-up 1 </vt:lpstr>
      <vt:lpstr>Warm-up 2</vt:lpstr>
      <vt:lpstr>Warm-up 2</vt:lpstr>
      <vt:lpstr>Frequently used functions for statistical analysis</vt:lpstr>
      <vt:lpstr>PowerPoint Presentation</vt:lpstr>
      <vt:lpstr>II. Data analysis example - EyeBank data</vt:lpstr>
      <vt:lpstr>PowerPoint Presentation</vt:lpstr>
      <vt:lpstr>A few lines of the data</vt:lpstr>
      <vt:lpstr>Plan</vt:lpstr>
      <vt:lpstr>By age groups</vt:lpstr>
      <vt:lpstr>R syntax: Formula</vt:lpstr>
      <vt:lpstr>Practice: by diabetes</vt:lpstr>
      <vt:lpstr>Plots: 1 variable</vt:lpstr>
      <vt:lpstr>Plots: between 2 variables</vt:lpstr>
      <vt:lpstr>Save Plots </vt:lpstr>
      <vt:lpstr>Export Data</vt:lpstr>
      <vt:lpstr>Quitting R</vt:lpstr>
    </vt:vector>
  </TitlesOfParts>
  <Company>Albert Einstein 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R</dc:title>
  <dc:creator>Jee-Young Moon</dc:creator>
  <cp:lastModifiedBy>Jee-Young Moon</cp:lastModifiedBy>
  <cp:revision>3264</cp:revision>
  <dcterms:created xsi:type="dcterms:W3CDTF">2020-06-01T18:37:17Z</dcterms:created>
  <dcterms:modified xsi:type="dcterms:W3CDTF">2024-10-17T21:05:18Z</dcterms:modified>
</cp:coreProperties>
</file>