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344" r:id="rId3"/>
    <p:sldId id="332" r:id="rId4"/>
    <p:sldId id="333" r:id="rId5"/>
    <p:sldId id="297" r:id="rId6"/>
    <p:sldId id="284" r:id="rId7"/>
    <p:sldId id="290" r:id="rId8"/>
    <p:sldId id="373" r:id="rId9"/>
    <p:sldId id="291" r:id="rId10"/>
    <p:sldId id="292" r:id="rId11"/>
    <p:sldId id="300" r:id="rId12"/>
    <p:sldId id="323" r:id="rId13"/>
    <p:sldId id="340" r:id="rId14"/>
    <p:sldId id="260" r:id="rId15"/>
    <p:sldId id="372" r:id="rId16"/>
    <p:sldId id="353" r:id="rId17"/>
    <p:sldId id="354" r:id="rId18"/>
    <p:sldId id="355" r:id="rId19"/>
    <p:sldId id="351" r:id="rId20"/>
    <p:sldId id="352" r:id="rId21"/>
    <p:sldId id="356" r:id="rId22"/>
    <p:sldId id="357" r:id="rId23"/>
    <p:sldId id="288" r:id="rId24"/>
    <p:sldId id="358" r:id="rId25"/>
    <p:sldId id="359" r:id="rId26"/>
    <p:sldId id="376" r:id="rId27"/>
    <p:sldId id="377" r:id="rId28"/>
    <p:sldId id="361" r:id="rId29"/>
    <p:sldId id="368" r:id="rId30"/>
    <p:sldId id="360" r:id="rId31"/>
    <p:sldId id="363" r:id="rId32"/>
    <p:sldId id="364" r:id="rId33"/>
    <p:sldId id="365" r:id="rId34"/>
    <p:sldId id="375" r:id="rId35"/>
    <p:sldId id="366" r:id="rId36"/>
    <p:sldId id="374" r:id="rId37"/>
    <p:sldId id="362" r:id="rId38"/>
    <p:sldId id="369" r:id="rId39"/>
    <p:sldId id="289" r:id="rId40"/>
    <p:sldId id="371" r:id="rId41"/>
    <p:sldId id="261" r:id="rId42"/>
    <p:sldId id="262" r:id="rId43"/>
    <p:sldId id="309" r:id="rId44"/>
    <p:sldId id="264" r:id="rId45"/>
    <p:sldId id="265" r:id="rId46"/>
    <p:sldId id="370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issa Fazzari" userId="62a650e5-1d0c-4b2d-9861-9c7999de808e" providerId="ADAL" clId="{6BD1839A-811F-4DE7-ACDD-1D4423B15D3A}"/>
    <pc:docChg chg="undo custSel modSld">
      <pc:chgData name="Melissa Fazzari" userId="62a650e5-1d0c-4b2d-9861-9c7999de808e" providerId="ADAL" clId="{6BD1839A-811F-4DE7-ACDD-1D4423B15D3A}" dt="2024-10-23T15:42:28.503" v="597" actId="20577"/>
      <pc:docMkLst>
        <pc:docMk/>
      </pc:docMkLst>
      <pc:sldChg chg="modSp mod">
        <pc:chgData name="Melissa Fazzari" userId="62a650e5-1d0c-4b2d-9861-9c7999de808e" providerId="ADAL" clId="{6BD1839A-811F-4DE7-ACDD-1D4423B15D3A}" dt="2024-10-23T15:42:28.503" v="597" actId="20577"/>
        <pc:sldMkLst>
          <pc:docMk/>
          <pc:sldMk cId="1233872098" sldId="370"/>
        </pc:sldMkLst>
        <pc:spChg chg="mod">
          <ac:chgData name="Melissa Fazzari" userId="62a650e5-1d0c-4b2d-9861-9c7999de808e" providerId="ADAL" clId="{6BD1839A-811F-4DE7-ACDD-1D4423B15D3A}" dt="2024-10-23T15:42:18.932" v="592" actId="1076"/>
          <ac:spMkLst>
            <pc:docMk/>
            <pc:sldMk cId="1233872098" sldId="370"/>
            <ac:spMk id="2" creationId="{AB5563F2-6FC0-2C59-C726-682624E6DFBF}"/>
          </ac:spMkLst>
        </pc:spChg>
        <pc:spChg chg="mod">
          <ac:chgData name="Melissa Fazzari" userId="62a650e5-1d0c-4b2d-9861-9c7999de808e" providerId="ADAL" clId="{6BD1839A-811F-4DE7-ACDD-1D4423B15D3A}" dt="2024-10-23T15:42:28.503" v="597" actId="20577"/>
          <ac:spMkLst>
            <pc:docMk/>
            <pc:sldMk cId="1233872098" sldId="370"/>
            <ac:spMk id="3" creationId="{787CFB21-8BCC-D9E3-9D26-99D4513762B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CFBE3-0523-4349-8943-F8BBDC12A2E7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9C96E-6A55-4193-A7C3-868DCC4F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8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68F93-8AF2-AE0F-A9C4-0C392F825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C1ABE-68AA-0E02-4378-37C8D3451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93C57-BD77-732C-BAD8-A3D41AB5F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EB65B-76B1-A6D6-DC9B-2723683DC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40201-1075-B08E-A912-96EE2A4EF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9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BAB48-02B4-FEBE-F517-5520F7801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337AD-EA0B-80FD-682D-845CE8D5DC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3A3B5-C520-8C99-6EDB-9445834B5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8C329-C1BC-F13C-8F59-F5548F297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F36F9-5FD4-76E1-A098-8029A224F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7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9F205A-48CB-7FD2-A880-BC8CD0238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B40DD2-674F-7618-1D9F-6A9FCBDF1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8BFCE-C98C-0C11-803E-A43B0BA4E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118DC-27DE-4BB1-4B86-4C064E57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2224B-2BD5-786A-6BE3-051A69AC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5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64526-1C8D-6273-E11D-FD0B5CD35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E2B3E-0EC9-C4C9-1789-FA3AA6BB7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E0685-E73C-2DF3-742A-F5660AA5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7F3C3-4F18-40D9-1565-79569F17F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58E73-707C-48C5-F26D-16081FF16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4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FEEE4-E96C-8C32-0BDE-57A41EFE9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EB71B-7569-B0EC-F32D-8BF7BFA0F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EC0A9-7B92-8060-74EF-0EA69AAEB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6BB32-D9E8-D3B1-2D98-18730243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DDA10-A030-F100-3C05-718AA27F3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43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44ED8-9E6C-18EF-BCFF-1448FCD4C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8484E-3DA0-3128-BC42-C5770659E7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0BAABA-757A-BA84-D523-B2DAF80F0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47DA4D-DD0B-E6BE-1181-E5818868F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F3FEFE-3D98-A22D-9F8A-1BAB85806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B1A19C-3692-AEF2-68B4-FA31BDCBD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0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2DD0B-F63B-4C9B-CEB3-99A449D7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F7DDE-4156-A269-DD41-AB6D18BAD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66FE2-C64F-336C-07A7-183D97B1F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D12287-F678-7408-97C0-EC1648081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26CF47-D7D9-FAC3-F623-D69B0BE66E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48591-E467-1CC2-2E0F-FAE0E0CB5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FB21B6-16CB-7839-DAFD-5FA28E394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7C8C9-8131-F101-8D39-702A6F430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4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C511B-AD8A-B1F9-8254-0C766736C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25BCD-3871-D242-D711-CEB1E83C3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6A8461-94F5-2729-1DB0-8CBF946DC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9E71B-773D-2C7D-3A2A-A883914FB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3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103ACE-A551-3FDD-DF36-14E3E65A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EFD2C9-2792-30C0-F396-9570B3532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DD3769-7A28-C880-9ECF-F47B52AA5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5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E0D1C-91D1-AAAA-1397-8066977E5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DED58-FBE9-D605-7152-5D23E1FF1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92B63D-D852-A9FF-9E96-B3EA92AFA9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44ADC-5E53-2789-5D35-FF1353E93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188DF-3F3E-3AF0-5831-1A6B07AC5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BBD421-94C2-D714-270B-D169B2B6F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6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820AE-FE82-545F-5FF1-2158FABF4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159CAF-13ED-90C7-5FC5-274B5DDFE6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2182B5-4861-354C-5DE7-916AD86AD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5ED803-AEE1-23A3-6816-586CE4BC8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250E25-2E0D-260D-3646-FE5C64D66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A6A2C-C584-755C-8389-C80076853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1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D5150D-1AC8-F2AF-4118-7589ED15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60B30C-10E1-1325-E374-FB82FEB8C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77C47-D141-6483-9263-46D9585341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99931D-6C97-46E9-8BA8-2F401A9EDAF6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E6782-5B9A-DC3B-28BE-7D0DE05F36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B85B7-F281-0B03-5406-68F9F71B7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75849C-182F-4780-ABB1-B5096D573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7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86E3B-2486-B4F1-BBCE-CB6475047F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 intensive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6AF0DD-56CE-BD2D-CD40-3571E29CC3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Workshop 1, Session 1</a:t>
            </a:r>
          </a:p>
          <a:p>
            <a:r>
              <a:rPr lang="en-US" dirty="0"/>
              <a:t>October 29th, 2024</a:t>
            </a:r>
          </a:p>
          <a:p>
            <a:endParaRPr lang="en-US" dirty="0"/>
          </a:p>
          <a:p>
            <a:r>
              <a:rPr lang="en-US" dirty="0"/>
              <a:t>Melissa J. Fazzari</a:t>
            </a:r>
          </a:p>
          <a:p>
            <a:r>
              <a:rPr lang="en-US" dirty="0"/>
              <a:t>Division of Biostatistics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090F6-1856-4078-8D02-8BF016F5C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061" y="377239"/>
            <a:ext cx="9030488" cy="103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365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8A418-43AA-7DD5-3B8D-871E9BF57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0" y="-154057"/>
            <a:ext cx="10515600" cy="1325563"/>
          </a:xfrm>
        </p:spPr>
        <p:txBody>
          <a:bodyPr/>
          <a:lstStyle/>
          <a:p>
            <a:r>
              <a:rPr lang="en-US" dirty="0"/>
              <a:t>The 4 panels of R Studio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07E2B1E2-7181-19E2-2278-C1AB1DD740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522" y="1088708"/>
            <a:ext cx="8581189" cy="509508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694073-81A7-7EA0-F3EB-07BC8D27D909}"/>
              </a:ext>
            </a:extLst>
          </p:cNvPr>
          <p:cNvSpPr txBox="1"/>
          <p:nvPr/>
        </p:nvSpPr>
        <p:spPr>
          <a:xfrm>
            <a:off x="1671988" y="2414271"/>
            <a:ext cx="516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Source panel </a:t>
            </a:r>
            <a:r>
              <a:rPr lang="en-US" dirty="0">
                <a:solidFill>
                  <a:srgbClr val="00B050"/>
                </a:solidFill>
              </a:rPr>
              <a:t>– write code you can save and reuse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D8F960-E0B4-F45A-4408-150F1E2D9DE1}"/>
              </a:ext>
            </a:extLst>
          </p:cNvPr>
          <p:cNvSpPr txBox="1"/>
          <p:nvPr/>
        </p:nvSpPr>
        <p:spPr>
          <a:xfrm>
            <a:off x="3680102" y="4414354"/>
            <a:ext cx="315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R console </a:t>
            </a:r>
            <a:r>
              <a:rPr lang="en-US" dirty="0">
                <a:solidFill>
                  <a:srgbClr val="00B050"/>
                </a:solidFill>
              </a:rPr>
              <a:t>– work interactively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4702F1-AAA1-F8B5-1214-4A0E8CCAE2F9}"/>
              </a:ext>
            </a:extLst>
          </p:cNvPr>
          <p:cNvSpPr txBox="1"/>
          <p:nvPr/>
        </p:nvSpPr>
        <p:spPr>
          <a:xfrm>
            <a:off x="9798627" y="2275771"/>
            <a:ext cx="17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Environment – </a:t>
            </a:r>
          </a:p>
          <a:p>
            <a:r>
              <a:rPr lang="en-US" b="1" dirty="0">
                <a:solidFill>
                  <a:srgbClr val="00B050"/>
                </a:solidFill>
              </a:rPr>
              <a:t>variables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914B92-E136-1E29-6F30-C750EEC350DF}"/>
              </a:ext>
            </a:extLst>
          </p:cNvPr>
          <p:cNvSpPr txBox="1"/>
          <p:nvPr/>
        </p:nvSpPr>
        <p:spPr>
          <a:xfrm>
            <a:off x="9824587" y="4783686"/>
            <a:ext cx="1414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Plots, help, </a:t>
            </a:r>
          </a:p>
          <a:p>
            <a:r>
              <a:rPr lang="en-US" b="1" dirty="0">
                <a:solidFill>
                  <a:srgbClr val="00B050"/>
                </a:solidFill>
              </a:rPr>
              <a:t>packages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9DAAB98-04CD-3348-4989-70DA5C9AD7A4}"/>
              </a:ext>
            </a:extLst>
          </p:cNvPr>
          <p:cNvSpPr/>
          <p:nvPr/>
        </p:nvSpPr>
        <p:spPr>
          <a:xfrm>
            <a:off x="1433492" y="1030208"/>
            <a:ext cx="5294968" cy="521208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9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46BC3-3FB9-3CB6-17B5-DF6EA0408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8620"/>
            <a:ext cx="10515600" cy="2726329"/>
          </a:xfrm>
        </p:spPr>
        <p:txBody>
          <a:bodyPr>
            <a:normAutofit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R Studio tour – live demonstration (tour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E3925-92B5-1AAF-4392-8988FEBFB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2778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49F27C3-0ABC-0424-B475-F1023EAEA4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7936" y="743034"/>
            <a:ext cx="9971051" cy="5920312"/>
          </a:xfrm>
        </p:spPr>
      </p:pic>
    </p:spTree>
    <p:extLst>
      <p:ext uri="{BB962C8B-B14F-4D97-AF65-F5344CB8AC3E}">
        <p14:creationId xmlns:p14="http://schemas.microsoft.com/office/powerpoint/2010/main" val="4222998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C733D-72F9-95BA-DABA-05D76D4E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useful shortcuts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8799D-134A-3861-208D-2D15E5922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clear your console –&gt; </a:t>
            </a:r>
            <a:r>
              <a:rPr lang="en-US" dirty="0">
                <a:highlight>
                  <a:srgbClr val="FFFF00"/>
                </a:highlight>
              </a:rPr>
              <a:t>CNTL+L</a:t>
            </a:r>
          </a:p>
          <a:p>
            <a:endParaRPr lang="en-US" dirty="0"/>
          </a:p>
          <a:p>
            <a:r>
              <a:rPr lang="en-US" dirty="0"/>
              <a:t>To clear your environment -&gt; use the </a:t>
            </a:r>
            <a:r>
              <a:rPr lang="en-US" dirty="0">
                <a:highlight>
                  <a:srgbClr val="FFFF00"/>
                </a:highlight>
              </a:rPr>
              <a:t>broom</a:t>
            </a:r>
            <a:r>
              <a:rPr lang="en-US" dirty="0"/>
              <a:t> function</a:t>
            </a:r>
          </a:p>
          <a:p>
            <a:endParaRPr lang="en-US" dirty="0"/>
          </a:p>
          <a:p>
            <a:r>
              <a:rPr lang="en-US" dirty="0"/>
              <a:t>To run a selected line from the source panel -&gt; </a:t>
            </a:r>
            <a:r>
              <a:rPr lang="en-US" dirty="0">
                <a:highlight>
                  <a:srgbClr val="FFFF00"/>
                </a:highlight>
              </a:rPr>
              <a:t>CNTL+ENTER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To repeat a command in the console – use the </a:t>
            </a:r>
            <a:r>
              <a:rPr lang="en-US" dirty="0">
                <a:highlight>
                  <a:srgbClr val="FFFF00"/>
                </a:highlight>
              </a:rPr>
              <a:t>^</a:t>
            </a:r>
            <a:r>
              <a:rPr lang="en-US" dirty="0"/>
              <a:t> arrow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561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22618-AB84-2787-B037-1780CA9AC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and Loading R packages (libraries)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9AC70-C534-3146-4416-EE0742C4E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Over 10,000 libraries to help you manage, analyze, and output data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These libraries contain </a:t>
            </a:r>
            <a:r>
              <a:rPr lang="en-US" b="1" dirty="0"/>
              <a:t>R packages</a:t>
            </a:r>
            <a:r>
              <a:rPr lang="en-US" dirty="0"/>
              <a:t>, which </a:t>
            </a:r>
            <a:r>
              <a:rPr lang="en-US" dirty="0">
                <a:solidFill>
                  <a:srgbClr val="0C0D0E"/>
                </a:solidFill>
                <a:latin typeface="-apple-system"/>
              </a:rPr>
              <a:t>are</a:t>
            </a:r>
            <a:r>
              <a:rPr lang="en-US" b="0" i="0" dirty="0">
                <a:solidFill>
                  <a:srgbClr val="0C0D0E"/>
                </a:solidFill>
                <a:effectLst/>
                <a:latin typeface="-apple-system"/>
              </a:rPr>
              <a:t> collections of R functions, data and compiled code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R libraries have to be loaded every time you open an R session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140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55C94-355E-BAB0-E2C4-0B2F65A0C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and Loading R packages (libraries)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2F172-F86D-55DC-C461-C783F7940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install a package called </a:t>
            </a:r>
            <a:r>
              <a:rPr lang="en-US" b="1" dirty="0" err="1"/>
              <a:t>read_xl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&gt; </a:t>
            </a:r>
            <a:r>
              <a:rPr lang="en-US" dirty="0" err="1">
                <a:solidFill>
                  <a:srgbClr val="0070C0"/>
                </a:solidFill>
              </a:rPr>
              <a:t>install.packages</a:t>
            </a:r>
            <a:r>
              <a:rPr lang="en-US" dirty="0">
                <a:solidFill>
                  <a:srgbClr val="0070C0"/>
                </a:solidFill>
              </a:rPr>
              <a:t>("</a:t>
            </a:r>
            <a:r>
              <a:rPr lang="en-US" dirty="0" err="1">
                <a:solidFill>
                  <a:srgbClr val="0070C0"/>
                </a:solidFill>
              </a:rPr>
              <a:t>read_xl</a:t>
            </a:r>
            <a:r>
              <a:rPr lang="en-US" dirty="0">
                <a:solidFill>
                  <a:srgbClr val="0070C0"/>
                </a:solidFill>
              </a:rPr>
              <a:t>")</a:t>
            </a:r>
          </a:p>
          <a:p>
            <a:endParaRPr lang="en-US" dirty="0"/>
          </a:p>
          <a:p>
            <a:r>
              <a:rPr lang="en-US" dirty="0"/>
              <a:t>Once installed, we cannot use it until we call the library (we need to do this for every R session)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&gt;library(</a:t>
            </a:r>
            <a:r>
              <a:rPr lang="en-US" dirty="0" err="1">
                <a:solidFill>
                  <a:srgbClr val="0070C0"/>
                </a:solidFill>
              </a:rPr>
              <a:t>read_xl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24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59A76-09CC-1B51-75E9-0FD5A7057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data into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F62EA-E43D-A3CE-F47B-D4C210CE9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Suppose you are emailed an excel spreadsheet for analysis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Step 1:  Download from email </a:t>
            </a:r>
          </a:p>
          <a:p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81DA879D-DC98-8609-8405-B0285C22F5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29" y="3429000"/>
            <a:ext cx="8621486" cy="309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57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110CC-4E29-6ABB-6F72-34DC60A8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data into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26447-FEF0-B1A2-933A-67892FB9B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EC8D71C-4DCD-7EF2-D954-2844F7E6F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47" y="1429487"/>
            <a:ext cx="9124421" cy="453869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5B5671-F5AE-8AF7-9AA0-C3660963FC66}"/>
              </a:ext>
            </a:extLst>
          </p:cNvPr>
          <p:cNvCxnSpPr/>
          <p:nvPr/>
        </p:nvCxnSpPr>
        <p:spPr>
          <a:xfrm flipH="1">
            <a:off x="9075174" y="698090"/>
            <a:ext cx="1592826" cy="8357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673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3CCFD-5C58-CA51-FE4A-86195A3AF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data into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477C4-4D26-D6FB-7999-57676F988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2:  Save into whatever folder you want.  I have organized by project, so I will save this data set into my folder for Workshop 1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     </a:t>
            </a:r>
            <a:r>
              <a:rPr lang="en-US" dirty="0"/>
              <a:t>This is the path for this folder: 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     C:/Users/mfazz/OneDrive/R intensive course/Workshop 1/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077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B15A9-4602-AA62-19C1-47FC7D01E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directory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A3014-E33E-78F0-8392-34F2063A5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i="0" dirty="0">
                <a:solidFill>
                  <a:srgbClr val="1F1F1F"/>
                </a:solidFill>
                <a:effectLst/>
              </a:rPr>
              <a:t>The working directory is </a:t>
            </a:r>
            <a:r>
              <a:rPr lang="en-US" b="0" i="0" dirty="0">
                <a:solidFill>
                  <a:srgbClr val="040C28"/>
                </a:solidFill>
                <a:effectLst/>
              </a:rPr>
              <a:t>the location on your computer R will use for reading and writing files</a:t>
            </a:r>
            <a:r>
              <a:rPr lang="en-US" b="0" i="0" dirty="0">
                <a:solidFill>
                  <a:srgbClr val="1F1F1F"/>
                </a:solidFill>
                <a:effectLst/>
              </a:rPr>
              <a:t>. </a:t>
            </a:r>
          </a:p>
          <a:p>
            <a:endParaRPr lang="en-US" dirty="0">
              <a:solidFill>
                <a:srgbClr val="1F1F1F"/>
              </a:solidFill>
            </a:endParaRPr>
          </a:p>
          <a:p>
            <a:r>
              <a:rPr lang="en-US" b="0" i="0" dirty="0">
                <a:solidFill>
                  <a:srgbClr val="1F1F1F"/>
                </a:solidFill>
                <a:effectLst/>
              </a:rPr>
              <a:t>Use </a:t>
            </a:r>
            <a:r>
              <a:rPr lang="en-US" b="0" i="0" dirty="0" err="1">
                <a:solidFill>
                  <a:srgbClr val="1F1F1F"/>
                </a:solidFill>
                <a:effectLst/>
              </a:rPr>
              <a:t>getwd</a:t>
            </a:r>
            <a:r>
              <a:rPr lang="en-US" b="0" i="0" dirty="0">
                <a:solidFill>
                  <a:srgbClr val="1F1F1F"/>
                </a:solidFill>
                <a:effectLst/>
              </a:rPr>
              <a:t>() to print your current working directory to the console. </a:t>
            </a:r>
            <a:r>
              <a:rPr lang="en-US" b="0" i="1" dirty="0">
                <a:solidFill>
                  <a:srgbClr val="1F1F1F"/>
                </a:solidFill>
                <a:effectLst/>
              </a:rPr>
              <a:t>Usually, the default working directory is not the one you want.</a:t>
            </a:r>
          </a:p>
          <a:p>
            <a:endParaRPr lang="en-US" dirty="0">
              <a:solidFill>
                <a:srgbClr val="1F1F1F"/>
              </a:solidFill>
            </a:endParaRPr>
          </a:p>
          <a:p>
            <a:r>
              <a:rPr lang="en-US" b="0" i="0" dirty="0">
                <a:solidFill>
                  <a:srgbClr val="1F1F1F"/>
                </a:solidFill>
                <a:effectLst/>
              </a:rPr>
              <a:t>Use </a:t>
            </a:r>
            <a:r>
              <a:rPr lang="en-US" b="0" i="0" dirty="0" err="1">
                <a:solidFill>
                  <a:srgbClr val="1F1F1F"/>
                </a:solidFill>
                <a:effectLst/>
              </a:rPr>
              <a:t>setwd</a:t>
            </a:r>
            <a:r>
              <a:rPr lang="en-US" dirty="0">
                <a:solidFill>
                  <a:srgbClr val="1F1F1F"/>
                </a:solidFill>
              </a:rPr>
              <a:t>() </a:t>
            </a:r>
            <a:r>
              <a:rPr lang="en-US" b="0" i="0" dirty="0">
                <a:solidFill>
                  <a:srgbClr val="1F1F1F"/>
                </a:solidFill>
                <a:effectLst/>
              </a:rPr>
              <a:t>to set your working directory.</a:t>
            </a:r>
          </a:p>
          <a:p>
            <a:pPr marL="0" indent="0">
              <a:buNone/>
            </a:pPr>
            <a:endParaRPr lang="en-US" sz="2600" b="0" i="0" dirty="0">
              <a:solidFill>
                <a:srgbClr val="0070C0"/>
              </a:solidFill>
              <a:effectLst/>
            </a:endParaRPr>
          </a:p>
          <a:p>
            <a:pPr marL="0" indent="0">
              <a:buNone/>
            </a:pPr>
            <a:r>
              <a:rPr lang="en-US" sz="2600" b="0" i="0" dirty="0" err="1">
                <a:solidFill>
                  <a:srgbClr val="0070C0"/>
                </a:solidFill>
                <a:effectLst/>
              </a:rPr>
              <a:t>setwd</a:t>
            </a:r>
            <a:r>
              <a:rPr lang="en-US" sz="2600" b="0" i="0" dirty="0">
                <a:solidFill>
                  <a:srgbClr val="0070C0"/>
                </a:solidFill>
                <a:effectLst/>
              </a:rPr>
              <a:t>('C:/Users/mfazz/OneDrive/Desktop/R intensive course/Workshop 1')</a:t>
            </a:r>
          </a:p>
          <a:p>
            <a:pPr marL="0" indent="0">
              <a:buNone/>
            </a:pPr>
            <a:endParaRPr lang="en-US" dirty="0">
              <a:solidFill>
                <a:srgbClr val="1F1F1F"/>
              </a:solidFill>
            </a:endParaRPr>
          </a:p>
          <a:p>
            <a:r>
              <a:rPr lang="en-US" dirty="0">
                <a:solidFill>
                  <a:srgbClr val="1F1F1F"/>
                </a:solidFill>
              </a:rPr>
              <a:t>OR you can use Tools &gt; </a:t>
            </a:r>
            <a:r>
              <a:rPr lang="en-US" dirty="0">
                <a:solidFill>
                  <a:srgbClr val="1F1F1F"/>
                </a:solidFill>
                <a:highlight>
                  <a:srgbClr val="FFFF00"/>
                </a:highlight>
              </a:rPr>
              <a:t>Global</a:t>
            </a:r>
            <a:r>
              <a:rPr lang="en-US" dirty="0">
                <a:solidFill>
                  <a:srgbClr val="1F1F1F"/>
                </a:solidFill>
              </a:rPr>
              <a:t> Options &gt; in R Studio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931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E5156-2E65-A9B3-BC60-5263CC7B5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HUGE</a:t>
            </a:r>
            <a:r>
              <a:rPr lang="en-US" dirty="0"/>
              <a:t> thank you to Sarah Lewis, who is the ICTR program manager and an incredible resource in the planning of this workshop.</a:t>
            </a:r>
          </a:p>
          <a:p>
            <a:endParaRPr lang="en-US" dirty="0"/>
          </a:p>
          <a:p>
            <a:r>
              <a:rPr lang="en-US" dirty="0"/>
              <a:t>Also, a big thanks to Stephanie Puff who worked with you all when you were registering.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1CF3E8-DD7A-E157-E65B-256A304B2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061" y="163928"/>
            <a:ext cx="9030488" cy="103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8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EAB7E-5990-2741-03FC-59109E64D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Directory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A403B-3540-DC60-44B8-00FBECA08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Why do we do this?  Mostly for organization and efficiency.</a:t>
            </a:r>
          </a:p>
          <a:p>
            <a:endParaRPr lang="en-US" dirty="0"/>
          </a:p>
          <a:p>
            <a:r>
              <a:rPr lang="en-US" dirty="0"/>
              <a:t>I can now import data easily from my working directory and do not have to type the whole path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library(</a:t>
            </a:r>
            <a:r>
              <a:rPr lang="en-US" dirty="0" err="1"/>
              <a:t>readxl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read_excel</a:t>
            </a:r>
            <a:r>
              <a:rPr lang="en-US" dirty="0">
                <a:solidFill>
                  <a:srgbClr val="0070C0"/>
                </a:solidFill>
              </a:rPr>
              <a:t>("C:/Users/mfazz/OneDrive/desktop/R intensive course/Workshop 1/example_data.xlsx")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# Do not need to type the whole path!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read_excel</a:t>
            </a:r>
            <a:r>
              <a:rPr lang="en-US" dirty="0">
                <a:solidFill>
                  <a:srgbClr val="0070C0"/>
                </a:solidFill>
              </a:rPr>
              <a:t>("example_data.xlsx")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849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4460-C797-E083-5FA6-69BAAED19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readxl</a:t>
            </a:r>
            <a:r>
              <a:rPr lang="en-US" dirty="0"/>
              <a:t>()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CE1A2-381F-C2B7-9C7E-F97D27526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an R function in the </a:t>
            </a:r>
            <a:r>
              <a:rPr lang="en-US" dirty="0" err="1"/>
              <a:t>readxl</a:t>
            </a:r>
            <a:r>
              <a:rPr lang="en-US" dirty="0"/>
              <a:t> package specifically created to read EXCEL files into R</a:t>
            </a:r>
          </a:p>
          <a:p>
            <a:endParaRPr lang="en-US" dirty="0"/>
          </a:p>
          <a:p>
            <a:r>
              <a:rPr lang="en-US" dirty="0"/>
              <a:t>If you have a comma delimited file (ending in .csv) you would use a different function to read in the data set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    read.csv("example_data.csv")</a:t>
            </a:r>
          </a:p>
        </p:txBody>
      </p:sp>
    </p:spTree>
    <p:extLst>
      <p:ext uri="{BB962C8B-B14F-4D97-AF65-F5344CB8AC3E}">
        <p14:creationId xmlns:p14="http://schemas.microsoft.com/office/powerpoint/2010/main" val="2891482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D047C-7C26-F556-7689-513941A7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readxl</a:t>
            </a:r>
            <a:r>
              <a:rPr lang="en-US" dirty="0"/>
              <a:t>()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3E22D-2395-3BA5-E629-FBA5738EF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EXCEL file has multiple sheets, we may specifically specify which sheet we want to import into 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     </a:t>
            </a:r>
            <a:r>
              <a:rPr lang="en-US" dirty="0" err="1">
                <a:solidFill>
                  <a:srgbClr val="0070C0"/>
                </a:solidFill>
              </a:rPr>
              <a:t>read_excel</a:t>
            </a:r>
            <a:r>
              <a:rPr lang="en-US" dirty="0">
                <a:solidFill>
                  <a:srgbClr val="0070C0"/>
                </a:solidFill>
              </a:rPr>
              <a:t>("example_data.xlsx", sheet="Sheet2")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/>
              <a:t>Assign a name to the data set: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 ex1 &lt;- </a:t>
            </a:r>
            <a:r>
              <a:rPr lang="en-US" dirty="0" err="1">
                <a:solidFill>
                  <a:srgbClr val="0070C0"/>
                </a:solidFill>
              </a:rPr>
              <a:t>read_excel</a:t>
            </a:r>
            <a:r>
              <a:rPr lang="en-US" dirty="0">
                <a:solidFill>
                  <a:srgbClr val="0070C0"/>
                </a:solidFill>
              </a:rPr>
              <a:t>("example_data.xlsx", sheet="Sheet1")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 ex2 &lt;- </a:t>
            </a:r>
            <a:r>
              <a:rPr lang="en-US" dirty="0" err="1">
                <a:solidFill>
                  <a:srgbClr val="0070C0"/>
                </a:solidFill>
              </a:rPr>
              <a:t>read_excel</a:t>
            </a:r>
            <a:r>
              <a:rPr lang="en-US" dirty="0">
                <a:solidFill>
                  <a:srgbClr val="0070C0"/>
                </a:solidFill>
              </a:rPr>
              <a:t>("example_data.xlsx", sheet="Sheet2")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898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functions for importing data into 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/>
              <a:t>The </a:t>
            </a:r>
            <a:r>
              <a:rPr lang="en-US" sz="3600" b="1" dirty="0" err="1"/>
              <a:t>read.table</a:t>
            </a:r>
            <a:r>
              <a:rPr lang="en-US" sz="3600" dirty="0"/>
              <a:t> function is commonly used</a:t>
            </a:r>
          </a:p>
          <a:p>
            <a:pPr lvl="1"/>
            <a:r>
              <a:rPr lang="en-US" sz="3200" dirty="0"/>
              <a:t>Separators:  tab, comma, semi-colon</a:t>
            </a:r>
          </a:p>
          <a:p>
            <a:endParaRPr lang="en-US" sz="3600" dirty="0"/>
          </a:p>
          <a:p>
            <a:r>
              <a:rPr lang="en-US" sz="3600" dirty="0"/>
              <a:t>For other separators: </a:t>
            </a:r>
            <a:r>
              <a:rPr lang="en-US" sz="3600" b="1" dirty="0"/>
              <a:t>read.delim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000" dirty="0">
                <a:solidFill>
                  <a:srgbClr val="0070C0"/>
                </a:solidFill>
              </a:rPr>
              <a:t>ex11 &lt;- </a:t>
            </a:r>
            <a:r>
              <a:rPr lang="en-US" sz="3000" dirty="0" err="1">
                <a:solidFill>
                  <a:srgbClr val="0070C0"/>
                </a:solidFill>
              </a:rPr>
              <a:t>read.table</a:t>
            </a:r>
            <a:r>
              <a:rPr lang="en-US" sz="3000" dirty="0">
                <a:solidFill>
                  <a:srgbClr val="0070C0"/>
                </a:solidFill>
              </a:rPr>
              <a:t>("example_data.csv", </a:t>
            </a:r>
            <a:r>
              <a:rPr lang="en-US" sz="3000" dirty="0" err="1">
                <a:solidFill>
                  <a:srgbClr val="0070C0"/>
                </a:solidFill>
              </a:rPr>
              <a:t>sep</a:t>
            </a:r>
            <a:r>
              <a:rPr lang="en-US" sz="3000" dirty="0">
                <a:solidFill>
                  <a:srgbClr val="0070C0"/>
                </a:solidFill>
              </a:rPr>
              <a:t>=",", header=T)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altLang="en-US" sz="3600" dirty="0"/>
              <a:t>library(foreign) – read in SAS, STATA, etc… files</a:t>
            </a:r>
          </a:p>
          <a:p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005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160AB-9744-8F58-3360-3CDBFCA5D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773"/>
          </a:xfrm>
        </p:spPr>
        <p:txBody>
          <a:bodyPr/>
          <a:lstStyle/>
          <a:p>
            <a:r>
              <a:rPr lang="en-US" dirty="0"/>
              <a:t>Getting help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4E2D5-1DF0-1D0D-70CA-82F84D004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A62CBE4-9B19-93AE-9CC0-03660DBED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251898"/>
            <a:ext cx="10793361" cy="560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6577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D88FF-AFA2-9D8A-89C6-8139E80F9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your data were imported….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1CBB1-6065-9FB1-CA8A-C90231D8F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are put in R’s memory (in your environment)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</a:rPr>
              <a:t>ex11 &lt;- </a:t>
            </a:r>
            <a:r>
              <a:rPr lang="en-US" sz="2800" dirty="0" err="1">
                <a:solidFill>
                  <a:srgbClr val="0070C0"/>
                </a:solidFill>
              </a:rPr>
              <a:t>read.table</a:t>
            </a:r>
            <a:r>
              <a:rPr lang="en-US" sz="2800" dirty="0">
                <a:solidFill>
                  <a:srgbClr val="0070C0"/>
                </a:solidFill>
              </a:rPr>
              <a:t>("example_data.csv", </a:t>
            </a:r>
            <a:r>
              <a:rPr lang="en-US" sz="2800" dirty="0" err="1">
                <a:solidFill>
                  <a:srgbClr val="0070C0"/>
                </a:solidFill>
              </a:rPr>
              <a:t>sep</a:t>
            </a:r>
            <a:r>
              <a:rPr lang="en-US" sz="2800" dirty="0">
                <a:solidFill>
                  <a:srgbClr val="0070C0"/>
                </a:solidFill>
              </a:rPr>
              <a:t>= "," , header=T)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class(ex11)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data frame </a:t>
            </a:r>
            <a:r>
              <a:rPr lang="en-US" dirty="0"/>
              <a:t>is the primary way that tabular data is stored in 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5773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3D613-D10A-3054-6E96-5DD463EAE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01721-8415-98D9-4A6A-EA87BF1A9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benefit to R is that we can write code and save it</a:t>
            </a:r>
          </a:p>
          <a:p>
            <a:endParaRPr lang="en-US" dirty="0"/>
          </a:p>
          <a:p>
            <a:r>
              <a:rPr lang="en-US" dirty="0"/>
              <a:t>This will allow you to record exact what changes were made to your data </a:t>
            </a:r>
          </a:p>
          <a:p>
            <a:endParaRPr lang="en-US" dirty="0"/>
          </a:p>
          <a:p>
            <a:r>
              <a:rPr lang="en-US" dirty="0"/>
              <a:t>It also allows you to rerun code on an updated data set</a:t>
            </a:r>
          </a:p>
        </p:txBody>
      </p:sp>
    </p:spTree>
    <p:extLst>
      <p:ext uri="{BB962C8B-B14F-4D97-AF65-F5344CB8AC3E}">
        <p14:creationId xmlns:p14="http://schemas.microsoft.com/office/powerpoint/2010/main" val="29758670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5042-55AB-0D0D-6F3F-F7C5564C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90BDC-F559-1305-BA42-4041506FB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Good coding always uses comments to give some sort of context to the code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# This is a comment in 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378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682A-2055-F839-7223-262B08407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1B467-0911-A89D-9A2E-61EF3D58F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Think of a data frame as a </a:t>
            </a:r>
            <a:r>
              <a:rPr lang="en-US" b="1" dirty="0"/>
              <a:t>list (group) of vectors</a:t>
            </a:r>
          </a:p>
          <a:p>
            <a:endParaRPr lang="en-US" b="1" dirty="0"/>
          </a:p>
          <a:p>
            <a:r>
              <a:rPr lang="en-US" dirty="0"/>
              <a:t>Each column in the EXCEL sheet is imported into R as a </a:t>
            </a:r>
            <a:r>
              <a:rPr lang="en-US" b="1" dirty="0"/>
              <a:t>vector.  </a:t>
            </a:r>
            <a:r>
              <a:rPr lang="en-US" dirty="0"/>
              <a:t>A vector stores a sequence of elements of the </a:t>
            </a:r>
            <a:r>
              <a:rPr lang="en-US" b="1" u="sng" dirty="0"/>
              <a:t>same</a:t>
            </a:r>
            <a:r>
              <a:rPr lang="en-US" u="sng" dirty="0"/>
              <a:t> </a:t>
            </a:r>
            <a:r>
              <a:rPr lang="en-US" b="1" u="sng" dirty="0"/>
              <a:t>type</a:t>
            </a:r>
          </a:p>
          <a:p>
            <a:endParaRPr lang="en-US" dirty="0"/>
          </a:p>
          <a:p>
            <a:r>
              <a:rPr lang="en-US" dirty="0"/>
              <a:t>For ex11 we have six such vectors that are in the ex11 data frame.  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97046E-A677-24C5-DABE-8FEA7A7C97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124179"/>
              </p:ext>
            </p:extLst>
          </p:nvPr>
        </p:nvGraphicFramePr>
        <p:xfrm>
          <a:off x="2111475" y="5031720"/>
          <a:ext cx="609600" cy="1089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8641137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442518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171242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846996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419445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7146774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58582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380877-D3B8-8AF5-8BB3-F41E4331B8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076478"/>
              </p:ext>
            </p:extLst>
          </p:nvPr>
        </p:nvGraphicFramePr>
        <p:xfrm>
          <a:off x="3082762" y="5020382"/>
          <a:ext cx="609600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43827459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967491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4334359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45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324553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5434135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798747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2511268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8E0244-B78C-5F37-1DE3-09F11C31B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178995"/>
              </p:ext>
            </p:extLst>
          </p:nvPr>
        </p:nvGraphicFramePr>
        <p:xfrm>
          <a:off x="3921841" y="5028002"/>
          <a:ext cx="609600" cy="1089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047696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BMI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5532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3144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4001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4006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26.2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18872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24.9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660804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DFAAA41-99DC-389F-D8C6-68B1DAF50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866059"/>
              </p:ext>
            </p:extLst>
          </p:nvPr>
        </p:nvGraphicFramePr>
        <p:xfrm>
          <a:off x="5864415" y="5028002"/>
          <a:ext cx="609600" cy="1089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201833678"/>
                    </a:ext>
                  </a:extLst>
                </a:gridCol>
              </a:tblGrid>
              <a:tr h="774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5532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white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3144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white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4001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black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4006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hispanic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18872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other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660804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0D0C762-D78E-FDF9-7E21-E5C02C3B4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825456"/>
              </p:ext>
            </p:extLst>
          </p:nvPr>
        </p:nvGraphicFramePr>
        <p:xfrm>
          <a:off x="4893128" y="5028002"/>
          <a:ext cx="609600" cy="1089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1198423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HR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5532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3144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4001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4006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18872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660804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C8FFC90-D7D8-C1D3-69C0-B4C70E6ED6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09528"/>
              </p:ext>
            </p:extLst>
          </p:nvPr>
        </p:nvGraphicFramePr>
        <p:xfrm>
          <a:off x="6732637" y="5024192"/>
          <a:ext cx="609600" cy="1089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201833678"/>
                    </a:ext>
                  </a:extLst>
                </a:gridCol>
              </a:tblGrid>
              <a:tr h="774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treated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5532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31447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4001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4006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18872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6608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383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6029A-C618-9C89-8BE1-B3FB6341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data frame </a:t>
            </a:r>
            <a:r>
              <a:rPr lang="en-US" b="1" dirty="0"/>
              <a:t>ex11</a:t>
            </a:r>
            <a:r>
              <a:rPr lang="en-US" dirty="0"/>
              <a:t>: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2DA9B5B3-2513-501F-2FE4-68CCE4CFB7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880" y="1690688"/>
            <a:ext cx="3454189" cy="48992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7EEC6C-1D54-6E9A-0822-C96741E3B567}"/>
              </a:ext>
            </a:extLst>
          </p:cNvPr>
          <p:cNvSpPr txBox="1"/>
          <p:nvPr/>
        </p:nvSpPr>
        <p:spPr>
          <a:xfrm>
            <a:off x="5161630" y="1585310"/>
            <a:ext cx="5073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Variable names are an attribute of the data frame </a:t>
            </a:r>
          </a:p>
          <a:p>
            <a:r>
              <a:rPr lang="en-US" dirty="0"/>
              <a:t>and are stored separately</a:t>
            </a:r>
          </a:p>
          <a:p>
            <a:endParaRPr lang="en-US" dirty="0"/>
          </a:p>
          <a:p>
            <a:r>
              <a:rPr lang="en-US" dirty="0"/>
              <a:t>Each vector is mapped to a column name</a:t>
            </a:r>
          </a:p>
        </p:txBody>
      </p:sp>
    </p:spTree>
    <p:extLst>
      <p:ext uri="{BB962C8B-B14F-4D97-AF65-F5344CB8AC3E}">
        <p14:creationId xmlns:p14="http://schemas.microsoft.com/office/powerpoint/2010/main" val="1434215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1B756-FA45-2256-293C-F247CDA86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Welcome!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3F726-065E-29EC-6281-E34A33364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Question:  How many people have experience with coding or analysis in some software package?</a:t>
            </a:r>
          </a:p>
          <a:p>
            <a:endParaRPr lang="en-US" dirty="0"/>
          </a:p>
          <a:p>
            <a:pPr lvl="1"/>
            <a:r>
              <a:rPr lang="en-US" dirty="0"/>
              <a:t>EXCEL</a:t>
            </a:r>
          </a:p>
          <a:p>
            <a:pPr lvl="1"/>
            <a:r>
              <a:rPr lang="en-US" dirty="0"/>
              <a:t>SPSS</a:t>
            </a:r>
          </a:p>
          <a:p>
            <a:pPr lvl="1"/>
            <a:r>
              <a:rPr lang="en-US" dirty="0"/>
              <a:t>STATA</a:t>
            </a:r>
          </a:p>
          <a:p>
            <a:pPr lvl="1"/>
            <a:r>
              <a:rPr lang="en-US" dirty="0"/>
              <a:t>SAS</a:t>
            </a:r>
          </a:p>
          <a:p>
            <a:pPr lvl="1"/>
            <a:r>
              <a:rPr lang="en-US" dirty="0"/>
              <a:t>PYTHON</a:t>
            </a:r>
          </a:p>
          <a:p>
            <a:pPr lvl="1"/>
            <a:r>
              <a:rPr lang="en-US" dirty="0"/>
              <a:t>MATLAB</a:t>
            </a:r>
          </a:p>
          <a:p>
            <a:pPr lvl="1"/>
            <a:r>
              <a:rPr lang="en-US" dirty="0"/>
              <a:t>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C84DF6-A939-F323-C63F-C89AB1F15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061" y="163928"/>
            <a:ext cx="9030488" cy="103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8892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C615E-A1A2-7270-4C86-1612983E6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10"/>
            <a:ext cx="10515600" cy="1325563"/>
          </a:xfrm>
        </p:spPr>
        <p:txBody>
          <a:bodyPr/>
          <a:lstStyle/>
          <a:p>
            <a:r>
              <a:rPr lang="en-US" dirty="0"/>
              <a:t>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76D1A-C8D4-32AE-50BB-A607838A7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3173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Each vector </a:t>
            </a:r>
            <a:r>
              <a:rPr lang="en-US" dirty="0">
                <a:solidFill>
                  <a:srgbClr val="333333"/>
                </a:solidFill>
                <a:latin typeface="Helvetica Neue"/>
              </a:rPr>
              <a:t>is of a single type, but the data frame can consist of vectors of different types</a:t>
            </a:r>
          </a:p>
          <a:p>
            <a:pPr marL="0" indent="0">
              <a:buNone/>
            </a:pPr>
            <a:endParaRPr lang="en-US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There are a few main data types used in R: </a:t>
            </a:r>
          </a:p>
          <a:p>
            <a:pPr marL="0" indent="0">
              <a:buNone/>
            </a:pPr>
            <a:endParaRPr lang="en-US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lvl="1"/>
            <a:r>
              <a:rPr lang="en-US" sz="2800" b="1" i="0" dirty="0">
                <a:solidFill>
                  <a:srgbClr val="333333"/>
                </a:solidFill>
                <a:effectLst/>
                <a:latin typeface="Helvetica Neue"/>
              </a:rPr>
              <a:t>numeric</a:t>
            </a:r>
            <a:r>
              <a:rPr lang="en-US" sz="2800" b="0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</a:p>
          <a:p>
            <a:pPr lvl="1"/>
            <a:r>
              <a:rPr lang="en-US" sz="2800" b="1" i="0" dirty="0">
                <a:solidFill>
                  <a:srgbClr val="333333"/>
                </a:solidFill>
                <a:effectLst/>
                <a:latin typeface="Helvetica Neue"/>
              </a:rPr>
              <a:t>character</a:t>
            </a:r>
            <a:endParaRPr lang="en-US" sz="28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lvl="1"/>
            <a:r>
              <a:rPr lang="en-US" dirty="0">
                <a:solidFill>
                  <a:srgbClr val="333333"/>
                </a:solidFill>
                <a:latin typeface="Helvetica Neue"/>
              </a:rPr>
              <a:t>facto</a:t>
            </a:r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r</a:t>
            </a:r>
          </a:p>
          <a:p>
            <a:pPr lvl="1"/>
            <a:r>
              <a:rPr lang="en-US" dirty="0">
                <a:solidFill>
                  <a:srgbClr val="333333"/>
                </a:solidFill>
                <a:latin typeface="Helvetica Neue"/>
              </a:rPr>
              <a:t>integer</a:t>
            </a:r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</a:p>
          <a:p>
            <a:pPr lvl="1"/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logical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2970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4FF00-FC32-8D37-9692-7801AFC4C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E3308-A65C-FD6A-8A7D-ECABACFB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Examples:  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10, 1.2, -3.141590103, 100004,…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 = double 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(meaning double precision, or 64-bit storage)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 Values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Inf: Positive infinity (e.g., division by zero: 1/0 results in Inf)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-Inf: Negative infinity (e.g., -1/0 results in -Inf)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"Not a Number" (e.g., 0/0 results in </a:t>
            </a:r>
            <a:r>
              <a:rPr lang="en-US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NA: Missing value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126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4FF00-FC32-8D37-9692-7801AFC4C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E3308-A65C-FD6A-8A7D-ECABACFB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Examples:   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"Female", "345", "high"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 = character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 Values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(missing) or " "  (empty string)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9DD0068-1F97-E36E-DA6C-D35F863F9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71852"/>
              </p:ext>
            </p:extLst>
          </p:nvPr>
        </p:nvGraphicFramePr>
        <p:xfrm>
          <a:off x="8774763" y="1690688"/>
          <a:ext cx="733030" cy="16382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3030">
                  <a:extLst>
                    <a:ext uri="{9D8B030D-6E8A-4147-A177-3AD203B41FA5}">
                      <a16:colId xmlns:a16="http://schemas.microsoft.com/office/drawing/2014/main" val="1201833678"/>
                    </a:ext>
                  </a:extLst>
                </a:gridCol>
              </a:tblGrid>
              <a:tr h="263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5532007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white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3144748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white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400184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black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400636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hispanic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18872631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other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6608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79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4FF00-FC32-8D37-9692-7801AFC4C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E3308-A65C-FD6A-8A7D-ECABACFB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main difference between a </a:t>
            </a: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 vector 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a </a:t>
            </a: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 vector 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in the way it is stored in R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         category labels: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          -&gt;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/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/>
              <a:t>Factors store categorical data more efficiently by representing categories as integers and storing the mapping of integers to category labels separately.</a:t>
            </a:r>
            <a:endParaRPr lang="en-US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8898C26-7E03-98BD-19CE-11EBEA1FA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840348"/>
              </p:ext>
            </p:extLst>
          </p:nvPr>
        </p:nvGraphicFramePr>
        <p:xfrm>
          <a:off x="2743200" y="2933730"/>
          <a:ext cx="1047663" cy="2110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7663">
                  <a:extLst>
                    <a:ext uri="{9D8B030D-6E8A-4147-A177-3AD203B41FA5}">
                      <a16:colId xmlns:a16="http://schemas.microsoft.com/office/drawing/2014/main" val="1201833678"/>
                    </a:ext>
                  </a:extLst>
                </a:gridCol>
              </a:tblGrid>
              <a:tr h="339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5532007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white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3144748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white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400184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black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400636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hispanic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18872631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other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660804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DE5D538-2536-F965-2CC4-1556DB3B0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211002"/>
              </p:ext>
            </p:extLst>
          </p:nvPr>
        </p:nvGraphicFramePr>
        <p:xfrm>
          <a:off x="5172032" y="2954160"/>
          <a:ext cx="1047662" cy="20942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7662">
                  <a:extLst>
                    <a:ext uri="{9D8B030D-6E8A-4147-A177-3AD203B41FA5}">
                      <a16:colId xmlns:a16="http://schemas.microsoft.com/office/drawing/2014/main" val="1201833678"/>
                    </a:ext>
                  </a:extLst>
                </a:gridCol>
              </a:tblGrid>
              <a:tr h="3234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race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85532007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3144748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5400184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80400636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18872631"/>
                  </a:ext>
                </a:extLst>
              </a:tr>
              <a:tr h="35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660804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A3D4A12-0FC4-6258-D130-503D1D74C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974517"/>
              </p:ext>
            </p:extLst>
          </p:nvPr>
        </p:nvGraphicFramePr>
        <p:xfrm>
          <a:off x="7007123" y="3583425"/>
          <a:ext cx="3257756" cy="294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9">
                  <a:extLst>
                    <a:ext uri="{9D8B030D-6E8A-4147-A177-3AD203B41FA5}">
                      <a16:colId xmlns:a16="http://schemas.microsoft.com/office/drawing/2014/main" val="880251139"/>
                    </a:ext>
                  </a:extLst>
                </a:gridCol>
                <a:gridCol w="814439">
                  <a:extLst>
                    <a:ext uri="{9D8B030D-6E8A-4147-A177-3AD203B41FA5}">
                      <a16:colId xmlns:a16="http://schemas.microsoft.com/office/drawing/2014/main" val="1647706439"/>
                    </a:ext>
                  </a:extLst>
                </a:gridCol>
                <a:gridCol w="814439">
                  <a:extLst>
                    <a:ext uri="{9D8B030D-6E8A-4147-A177-3AD203B41FA5}">
                      <a16:colId xmlns:a16="http://schemas.microsoft.com/office/drawing/2014/main" val="1544567553"/>
                    </a:ext>
                  </a:extLst>
                </a:gridCol>
                <a:gridCol w="814439">
                  <a:extLst>
                    <a:ext uri="{9D8B030D-6E8A-4147-A177-3AD203B41FA5}">
                      <a16:colId xmlns:a16="http://schemas.microsoft.com/office/drawing/2014/main" val="1023934631"/>
                    </a:ext>
                  </a:extLst>
                </a:gridCol>
              </a:tblGrid>
              <a:tr h="294093">
                <a:tc>
                  <a:txBody>
                    <a:bodyPr/>
                    <a:lstStyle/>
                    <a:p>
                      <a:r>
                        <a:rPr lang="en-US" sz="900" b="0" dirty="0"/>
                        <a:t>“white”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/>
                        <a:t>“black”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/>
                        <a:t>“</a:t>
                      </a:r>
                      <a:r>
                        <a:rPr lang="en-US" sz="900" b="0" dirty="0" err="1"/>
                        <a:t>hispanic</a:t>
                      </a:r>
                      <a:r>
                        <a:rPr lang="en-US" sz="900" b="0" dirty="0"/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dirty="0"/>
                        <a:t>“other”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6318"/>
                  </a:ext>
                </a:extLst>
              </a:tr>
            </a:tbl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134C750-869F-168A-EE44-CCC34CB284A8}"/>
              </a:ext>
            </a:extLst>
          </p:cNvPr>
          <p:cNvCxnSpPr>
            <a:endCxn id="6" idx="1"/>
          </p:cNvCxnSpPr>
          <p:nvPr/>
        </p:nvCxnSpPr>
        <p:spPr>
          <a:xfrm>
            <a:off x="5948516" y="3510116"/>
            <a:ext cx="1058607" cy="220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EBD117-1512-C6A4-38A3-DD2956A477F5}"/>
              </a:ext>
            </a:extLst>
          </p:cNvPr>
          <p:cNvCxnSpPr>
            <a:endCxn id="6" idx="1"/>
          </p:cNvCxnSpPr>
          <p:nvPr/>
        </p:nvCxnSpPr>
        <p:spPr>
          <a:xfrm flipV="1">
            <a:off x="5919019" y="3730471"/>
            <a:ext cx="1088104" cy="1470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10FF44B-A056-E459-2E47-E4AEE96A429F}"/>
              </a:ext>
            </a:extLst>
          </p:cNvPr>
          <p:cNvCxnSpPr>
            <a:cxnSpLocks/>
          </p:cNvCxnSpPr>
          <p:nvPr/>
        </p:nvCxnSpPr>
        <p:spPr>
          <a:xfrm flipV="1">
            <a:off x="5813864" y="3907014"/>
            <a:ext cx="2081308" cy="3142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6337215-1F38-BC64-A041-A0CC7538781F}"/>
              </a:ext>
            </a:extLst>
          </p:cNvPr>
          <p:cNvCxnSpPr/>
          <p:nvPr/>
        </p:nvCxnSpPr>
        <p:spPr>
          <a:xfrm flipV="1">
            <a:off x="5919019" y="3877518"/>
            <a:ext cx="2900516" cy="6944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FEC7855-7678-0C3D-3270-1CC4F3ED2F48}"/>
              </a:ext>
            </a:extLst>
          </p:cNvPr>
          <p:cNvCxnSpPr/>
          <p:nvPr/>
        </p:nvCxnSpPr>
        <p:spPr>
          <a:xfrm flipV="1">
            <a:off x="5948516" y="3877518"/>
            <a:ext cx="3736258" cy="10484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8112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4FF00-FC32-8D37-9692-7801AFC4C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E3308-A65C-FD6A-8A7D-ECABACFB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change a character vector into a factor type vector: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ex11$treatedf&lt;- factor(ex11$treated,levels=c(0,1), labels=c('</a:t>
            </a:r>
            <a:r>
              <a:rPr lang="en-US" kern="1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yes','no</a:t>
            </a:r>
            <a:r>
              <a:rPr lang="en-US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')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813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4FF00-FC32-8D37-9692-7801AFC4C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and Logical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E3308-A65C-FD6A-8A7D-ECABACFB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Less commonly used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Integer 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whole numbers (i.e. no decimal part)</a:t>
            </a:r>
            <a:endParaRPr lang="en-US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Logical </a:t>
            </a: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TRUE FALSE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9676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546CA-E79C-6E36-7F04-453F0A25B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C334E-F806-94F6-7962-DEBDF983F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Internally, dates are stored as the </a:t>
            </a:r>
            <a:r>
              <a:rPr lang="en-US" b="1" dirty="0"/>
              <a:t>number of days </a:t>
            </a:r>
            <a:r>
              <a:rPr lang="en-US" dirty="0"/>
              <a:t>since January 1, 1970 (i.e.: as an integer vector)</a:t>
            </a:r>
          </a:p>
          <a:p>
            <a:endParaRPr lang="en-US" dirty="0"/>
          </a:p>
          <a:p>
            <a:r>
              <a:rPr lang="en-US" dirty="0"/>
              <a:t>Thus, we can compare and manipulate dates as we would a numeric vector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1403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682A-2055-F839-7223-262B08407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1B467-0911-A89D-9A2E-61EF3D58F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Let’s explore the </a:t>
            </a:r>
            <a:r>
              <a:rPr lang="en-US" b="1" dirty="0"/>
              <a:t>ex11 </a:t>
            </a:r>
            <a:r>
              <a:rPr lang="en-US" dirty="0"/>
              <a:t>data frame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>
                <a:solidFill>
                  <a:srgbClr val="0070C0"/>
                </a:solidFill>
              </a:rPr>
              <a:t>head(ex11)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>
                <a:solidFill>
                  <a:srgbClr val="0070C0"/>
                </a:solidFill>
              </a:rPr>
              <a:t>colnames</a:t>
            </a:r>
            <a:r>
              <a:rPr lang="en-US" dirty="0">
                <a:solidFill>
                  <a:srgbClr val="0070C0"/>
                </a:solidFill>
              </a:rPr>
              <a:t>(ex11)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>
                <a:solidFill>
                  <a:srgbClr val="0070C0"/>
                </a:solidFill>
              </a:rPr>
              <a:t>rownames</a:t>
            </a:r>
            <a:r>
              <a:rPr lang="en-US" dirty="0">
                <a:solidFill>
                  <a:srgbClr val="0070C0"/>
                </a:solidFill>
              </a:rPr>
              <a:t>(ex11)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</a:t>
            </a:r>
            <a:r>
              <a:rPr lang="en-US" dirty="0" err="1">
                <a:solidFill>
                  <a:srgbClr val="0070C0"/>
                </a:solidFill>
              </a:rPr>
              <a:t>nrow</a:t>
            </a:r>
            <a:r>
              <a:rPr lang="en-US" dirty="0">
                <a:solidFill>
                  <a:srgbClr val="0070C0"/>
                </a:solidFill>
              </a:rPr>
              <a:t>(ex11)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&gt;</a:t>
            </a:r>
            <a:r>
              <a:rPr lang="en-US" dirty="0" err="1">
                <a:solidFill>
                  <a:srgbClr val="0070C0"/>
                </a:solidFill>
              </a:rPr>
              <a:t>ncol</a:t>
            </a:r>
            <a:r>
              <a:rPr lang="en-US" dirty="0">
                <a:solidFill>
                  <a:srgbClr val="0070C0"/>
                </a:solidFill>
              </a:rPr>
              <a:t>(ex11)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>
                <a:solidFill>
                  <a:srgbClr val="0070C0"/>
                </a:solidFill>
              </a:rPr>
              <a:t>str(ex11)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>
                <a:solidFill>
                  <a:srgbClr val="0070C0"/>
                </a:solidFill>
              </a:rPr>
              <a:t>typeof</a:t>
            </a:r>
            <a:r>
              <a:rPr lang="en-US" dirty="0">
                <a:solidFill>
                  <a:srgbClr val="0070C0"/>
                </a:solidFill>
              </a:rPr>
              <a:t>(ex11)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 err="1">
                <a:solidFill>
                  <a:srgbClr val="0070C0"/>
                </a:solidFill>
              </a:rPr>
              <a:t>typeof</a:t>
            </a:r>
            <a:r>
              <a:rPr lang="en-US" dirty="0">
                <a:solidFill>
                  <a:srgbClr val="0070C0"/>
                </a:solidFill>
              </a:rPr>
              <a:t>(ex11$age)</a:t>
            </a:r>
          </a:p>
          <a:p>
            <a:pPr marL="0" indent="0">
              <a:buNone/>
            </a:pPr>
            <a:r>
              <a:rPr lang="en-US" dirty="0"/>
              <a:t>&gt;</a:t>
            </a:r>
            <a:r>
              <a:rPr lang="en-US" dirty="0">
                <a:solidFill>
                  <a:srgbClr val="0070C0"/>
                </a:solidFill>
              </a:rPr>
              <a:t>summary(ex11)</a:t>
            </a:r>
          </a:p>
        </p:txBody>
      </p:sp>
    </p:spTree>
    <p:extLst>
      <p:ext uri="{BB962C8B-B14F-4D97-AF65-F5344CB8AC3E}">
        <p14:creationId xmlns:p14="http://schemas.microsoft.com/office/powerpoint/2010/main" val="2540451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778C-BC5D-D12C-4B35-D70072535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Frames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3A59A-5774-8E9D-07AE-7BBB9F795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2240"/>
            <a:ext cx="10515600" cy="47647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dirty="0"/>
              <a:t>To refer to the vector mapping to the column header age, we can use either the </a:t>
            </a:r>
            <a:r>
              <a:rPr lang="en-US" b="1" dirty="0"/>
              <a:t>variable name it maps to </a:t>
            </a:r>
            <a:r>
              <a:rPr lang="en-US" dirty="0"/>
              <a:t>OR the </a:t>
            </a:r>
            <a:r>
              <a:rPr lang="en-US" b="1" dirty="0"/>
              <a:t>column number </a:t>
            </a:r>
            <a:r>
              <a:rPr lang="en-US" dirty="0"/>
              <a:t>in the data frame: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ex11['age']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ex11$age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ex11[2]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ex11[,2] 	</a:t>
            </a:r>
            <a:r>
              <a:rPr lang="en-US" dirty="0"/>
              <a:t>			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0531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72987" y="2263499"/>
            <a:ext cx="10515600" cy="1325563"/>
          </a:xfrm>
        </p:spPr>
        <p:txBody>
          <a:bodyPr/>
          <a:lstStyle/>
          <a:p>
            <a:r>
              <a:rPr lang="en-US" dirty="0"/>
              <a:t>Basic data manipulations in R</a:t>
            </a:r>
          </a:p>
        </p:txBody>
      </p:sp>
    </p:spTree>
    <p:extLst>
      <p:ext uri="{BB962C8B-B14F-4D97-AF65-F5344CB8AC3E}">
        <p14:creationId xmlns:p14="http://schemas.microsoft.com/office/powerpoint/2010/main" val="2689284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BCBDA-5689-4C55-B3E0-E748E28C8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goals of this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51F0B-2055-F8E8-3568-99DAF810B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an introductory workshop!</a:t>
            </a:r>
          </a:p>
          <a:p>
            <a:endParaRPr lang="en-US" dirty="0"/>
          </a:p>
          <a:p>
            <a:r>
              <a:rPr lang="en-US" dirty="0"/>
              <a:t>We want you to walk away today feeling comfortable:</a:t>
            </a:r>
          </a:p>
          <a:p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navigating the four panels of </a:t>
            </a:r>
            <a:r>
              <a:rPr lang="en-US" dirty="0" err="1"/>
              <a:t>Rstudio</a:t>
            </a:r>
            <a:r>
              <a:rPr lang="en-US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importing data into R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performing some data manipulations and cleaning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CBA066-A78F-24EF-AEC6-3CF06DAAFC84}"/>
              </a:ext>
            </a:extLst>
          </p:cNvPr>
          <p:cNvSpPr txBox="1"/>
          <p:nvPr/>
        </p:nvSpPr>
        <p:spPr>
          <a:xfrm>
            <a:off x="746760" y="5530632"/>
            <a:ext cx="100431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70C0"/>
                </a:solidFill>
              </a:rPr>
              <a:t>Like any language, you need to practice a lot to get fluent!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82179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00A6D-F78C-B434-9163-E4079DCEE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new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A1F27-E32C-8BDF-6977-B6E8DD329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ex11$age_cat_50 &lt;- </a:t>
            </a:r>
            <a:r>
              <a:rPr lang="en-US" dirty="0" err="1">
                <a:solidFill>
                  <a:srgbClr val="0070C0"/>
                </a:solidFill>
              </a:rPr>
              <a:t>ifelse</a:t>
            </a:r>
            <a:r>
              <a:rPr lang="en-US" dirty="0">
                <a:solidFill>
                  <a:srgbClr val="0070C0"/>
                </a:solidFill>
              </a:rPr>
              <a:t>(ex11$age &gt;= 50,1,0)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ex11$black&lt;- </a:t>
            </a:r>
            <a:r>
              <a:rPr lang="en-US" dirty="0" err="1">
                <a:solidFill>
                  <a:srgbClr val="0070C0"/>
                </a:solidFill>
              </a:rPr>
              <a:t>ifelse</a:t>
            </a:r>
            <a:r>
              <a:rPr lang="en-US" dirty="0">
                <a:solidFill>
                  <a:srgbClr val="0070C0"/>
                </a:solidFill>
              </a:rPr>
              <a:t>(ex11$race == "black",1,0)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ex11$age_centered &lt;- ex11$age - mean(ex11$age,na.rm=TRUE)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332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199" y="1886898"/>
            <a:ext cx="1033054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younger = subset(ex11, age&lt;50)</a:t>
            </a:r>
          </a:p>
          <a:p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dirty="0" err="1">
                <a:solidFill>
                  <a:srgbClr val="0070C0"/>
                </a:solidFill>
              </a:rPr>
              <a:t>high_BMI</a:t>
            </a:r>
            <a:r>
              <a:rPr lang="en-US" sz="2800" dirty="0">
                <a:solidFill>
                  <a:srgbClr val="0070C0"/>
                </a:solidFill>
              </a:rPr>
              <a:t> = ex11[ex11$BMI &gt; 30,]</a:t>
            </a:r>
          </a:p>
          <a:p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dirty="0">
                <a:solidFill>
                  <a:srgbClr val="0070C0"/>
                </a:solidFill>
              </a:rPr>
              <a:t> younger = subset(ex11, age&lt;50, select=c(1,2,3))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3579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515" y="183378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younger = ex11[age &lt; 30,]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Error: object ‘age' not found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NOTE:  The variable age (the vector assigned the label age) i</a:t>
            </a:r>
            <a:r>
              <a:rPr lang="en-US" b="1" i="1" dirty="0"/>
              <a:t>s not the same </a:t>
            </a:r>
            <a:r>
              <a:rPr lang="en-US" i="1" dirty="0"/>
              <a:t>as ex11$age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age is a stand-alone variable, whereas ex11$age refers to the age variable within the data frame ex11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906883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To sort a dataframe in R, use the </a:t>
            </a:r>
            <a:r>
              <a:rPr lang="en-US" altLang="en-US" b="1" dirty="0"/>
              <a:t>order( ) </a:t>
            </a:r>
            <a:r>
              <a:rPr lang="en-US" altLang="en-US" dirty="0"/>
              <a:t>function. By default, sorting is ASCENDING. A minus sign before the variable indicates DESCENDING order.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   </a:t>
            </a:r>
            <a:r>
              <a:rPr lang="en-US" dirty="0" err="1">
                <a:solidFill>
                  <a:srgbClr val="0070C0"/>
                </a:solidFill>
              </a:rPr>
              <a:t>age.sorted</a:t>
            </a:r>
            <a:r>
              <a:rPr lang="en-US" dirty="0">
                <a:solidFill>
                  <a:srgbClr val="0070C0"/>
                </a:solidFill>
              </a:rPr>
              <a:t>=ex11[order(ex11$age),]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489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is.na(ex11$age)             </a:t>
            </a:r>
            <a:r>
              <a:rPr lang="en-US" dirty="0"/>
              <a:t># yields a logical vector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is.na(ex11)                       </a:t>
            </a:r>
            <a:r>
              <a:rPr lang="en-US" dirty="0"/>
              <a:t># yields a logical matrix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162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971" y="179805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ex11[</a:t>
            </a:r>
            <a:r>
              <a:rPr lang="en-US" dirty="0" err="1">
                <a:solidFill>
                  <a:srgbClr val="0070C0"/>
                </a:solidFill>
              </a:rPr>
              <a:t>complete.cases</a:t>
            </a:r>
            <a:r>
              <a:rPr lang="en-US" dirty="0">
                <a:solidFill>
                  <a:srgbClr val="0070C0"/>
                </a:solidFill>
              </a:rPr>
              <a:t>(ex11),]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na.exclude</a:t>
            </a:r>
            <a:r>
              <a:rPr lang="en-US" dirty="0">
                <a:solidFill>
                  <a:srgbClr val="0070C0"/>
                </a:solidFill>
              </a:rPr>
              <a:t>(ex11)</a:t>
            </a:r>
          </a:p>
        </p:txBody>
      </p:sp>
    </p:spTree>
    <p:extLst>
      <p:ext uri="{BB962C8B-B14F-4D97-AF65-F5344CB8AC3E}">
        <p14:creationId xmlns:p14="http://schemas.microsoft.com/office/powerpoint/2010/main" val="1288214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563F2-6FC0-2C59-C726-682624E6D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27"/>
            <a:ext cx="10515600" cy="1325563"/>
          </a:xfrm>
        </p:spPr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CFB21-8BCC-D9E3-9D26-99D451376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1312"/>
            <a:ext cx="10515600" cy="572568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7200" dirty="0"/>
              <a:t>I previously emailed you a file called </a:t>
            </a:r>
            <a:r>
              <a:rPr lang="en-US" sz="7200" b="1" dirty="0"/>
              <a:t>practice1.csv </a:t>
            </a:r>
            <a:r>
              <a:rPr lang="en-US" sz="7200" dirty="0"/>
              <a:t>that you downloaded</a:t>
            </a:r>
          </a:p>
          <a:p>
            <a:pPr marL="0" indent="0">
              <a:buNone/>
            </a:pPr>
            <a:endParaRPr lang="en-US" sz="7200" dirty="0"/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Import it into R.  Where is your working directory?  </a:t>
            </a:r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Explore </a:t>
            </a:r>
            <a:r>
              <a:rPr lang="en-US" sz="5600" b="1" dirty="0"/>
              <a:t>practice1</a:t>
            </a:r>
            <a:r>
              <a:rPr lang="en-US" sz="5600" dirty="0"/>
              <a:t>.  What are all the variables and their types?</a:t>
            </a:r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Create a new variable </a:t>
            </a:r>
            <a:r>
              <a:rPr lang="en-US" sz="5600" b="1" dirty="0"/>
              <a:t>age.cat </a:t>
            </a:r>
            <a:r>
              <a:rPr lang="en-US" sz="5600" dirty="0"/>
              <a:t>that is equal to 0 if the patient is younger than 30 or 1 if the patient is 30+.  Make sure age.cat is part of the practice1 data frame</a:t>
            </a:r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Create a new variable </a:t>
            </a:r>
            <a:r>
              <a:rPr lang="en-US" sz="5600" b="1" dirty="0" err="1"/>
              <a:t>age.cat.out</a:t>
            </a:r>
            <a:r>
              <a:rPr lang="en-US" sz="5600" b="1" dirty="0"/>
              <a:t> </a:t>
            </a:r>
            <a:r>
              <a:rPr lang="en-US" sz="5600" dirty="0"/>
              <a:t>that is equal to 0 if the patient is younger than 50 or 1 if the patient is 30+ that is NOT part of the practice1 data frame</a:t>
            </a:r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Create a new data frame called </a:t>
            </a:r>
            <a:r>
              <a:rPr lang="en-US" sz="5600" b="1" dirty="0"/>
              <a:t>subset1</a:t>
            </a:r>
            <a:r>
              <a:rPr lang="en-US" sz="5600" dirty="0"/>
              <a:t> that consists of only those patients who do not have missing values for height (in meters) </a:t>
            </a:r>
            <a:r>
              <a:rPr lang="en-US" sz="5600" u="sng" dirty="0"/>
              <a:t>or</a:t>
            </a:r>
            <a:r>
              <a:rPr lang="en-US" sz="5600" dirty="0"/>
              <a:t> weight (in kg).  How many people are in this data set?</a:t>
            </a:r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Create a new variable in subset1 called </a:t>
            </a:r>
            <a:r>
              <a:rPr lang="en-US" sz="5600" b="1" dirty="0"/>
              <a:t>BMI </a:t>
            </a:r>
            <a:r>
              <a:rPr lang="en-US" sz="5600" dirty="0"/>
              <a:t>by computing BMI (weight/ height</a:t>
            </a:r>
            <a:r>
              <a:rPr lang="en-US" sz="5600" baseline="30000" dirty="0"/>
              <a:t>2</a:t>
            </a:r>
            <a:r>
              <a:rPr lang="en-US" sz="5600" dirty="0"/>
              <a:t>)</a:t>
            </a:r>
            <a:endParaRPr lang="en-US" sz="5600" baseline="30000" dirty="0"/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Create a factor variable for biological sex with values ‘Male’ and ‘Female”</a:t>
            </a:r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Create a categorical variable called </a:t>
            </a:r>
            <a:r>
              <a:rPr lang="en-US" sz="5600" dirty="0" err="1"/>
              <a:t>BMI_cat</a:t>
            </a:r>
            <a:r>
              <a:rPr lang="en-US" sz="5600" dirty="0"/>
              <a:t> that assigns a value of 1 if BMI &lt; 25, 2 if 25 &lt;= BMI &lt; 30, and 3 is BMI &gt;= 30.  Then create a factor variable with values “Normal”, Overweight” and ”Obese”</a:t>
            </a:r>
          </a:p>
          <a:p>
            <a:pPr marL="1143000" indent="-1143000">
              <a:lnSpc>
                <a:spcPct val="120000"/>
              </a:lnSpc>
              <a:buFont typeface="+mj-lt"/>
              <a:buAutoNum type="arabicPeriod"/>
            </a:pPr>
            <a:r>
              <a:rPr lang="en-US" sz="5600" dirty="0"/>
              <a:t>Summarize subset1 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72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FF2CF-64D0-1874-98EF-7D7D97D6B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A5A1D-E77D-079A-0670-C6EA8CF30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Cleaning, analyzing, plotting all in one place  </a:t>
            </a:r>
          </a:p>
          <a:p>
            <a:endParaRPr lang="en-US" dirty="0"/>
          </a:p>
          <a:p>
            <a:r>
              <a:rPr lang="en-US" b="1" dirty="0"/>
              <a:t>Reproducibility</a:t>
            </a:r>
            <a:r>
              <a:rPr lang="en-US" dirty="0"/>
              <a:t> – you can save your code and know exactly what you did.  You can also rerun code if you get new data</a:t>
            </a:r>
          </a:p>
          <a:p>
            <a:endParaRPr lang="en-US" dirty="0"/>
          </a:p>
          <a:p>
            <a:r>
              <a:rPr lang="en-US" dirty="0"/>
              <a:t>It’s freely available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things to know first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R has </a:t>
            </a:r>
            <a:r>
              <a:rPr lang="en-US" u="sng" dirty="0"/>
              <a:t>many</a:t>
            </a:r>
            <a:r>
              <a:rPr lang="en-US" dirty="0"/>
              <a:t> contributed </a:t>
            </a:r>
            <a:r>
              <a:rPr lang="en-US" b="1" dirty="0"/>
              <a:t>packages</a:t>
            </a:r>
            <a:r>
              <a:rPr lang="en-US" dirty="0"/>
              <a:t> (&gt;10,000) to </a:t>
            </a:r>
            <a:r>
              <a:rPr lang="en-US" b="1" dirty="0"/>
              <a:t>extend R</a:t>
            </a:r>
            <a:r>
              <a:rPr lang="en-US" dirty="0"/>
              <a:t> for basic and advanced analysis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i="0" dirty="0">
                <a:solidFill>
                  <a:srgbClr val="8C8C8C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</a:rPr>
              <a:t>           CRAN:  The Comprehensive R Archive Network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0" i="0" dirty="0">
                <a:solidFill>
                  <a:srgbClr val="05192D"/>
                </a:solidFill>
                <a:effectLst/>
                <a:latin typeface="Studio-Feixen-Sans"/>
              </a:rPr>
              <a:t>Typically, a </a:t>
            </a:r>
            <a:r>
              <a:rPr lang="en-US" b="1" i="0" dirty="0">
                <a:solidFill>
                  <a:srgbClr val="05192D"/>
                </a:solidFill>
                <a:effectLst/>
                <a:latin typeface="Studio-Feixen-Sans"/>
              </a:rPr>
              <a:t>package</a:t>
            </a:r>
            <a:r>
              <a:rPr lang="en-US" b="0" i="0" dirty="0">
                <a:solidFill>
                  <a:srgbClr val="05192D"/>
                </a:solidFill>
                <a:effectLst/>
                <a:latin typeface="Studio-Feixen-Sans"/>
              </a:rPr>
              <a:t> will include code, documentation for the package, the functions inside, and data sets.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An example of a package is the </a:t>
            </a:r>
            <a:r>
              <a:rPr lang="en-US" b="1" i="1" dirty="0"/>
              <a:t>gam</a:t>
            </a:r>
            <a:r>
              <a:rPr lang="en-US" b="1" dirty="0"/>
              <a:t> </a:t>
            </a:r>
            <a:r>
              <a:rPr lang="en-US" dirty="0"/>
              <a:t>package.  This package contains multiple functions for fitting generalized additive models.  Another example is the </a:t>
            </a:r>
            <a:r>
              <a:rPr lang="en-US" b="1" i="1" dirty="0"/>
              <a:t>shiny</a:t>
            </a:r>
            <a:r>
              <a:rPr lang="en-US" dirty="0"/>
              <a:t> package, which </a:t>
            </a:r>
            <a:r>
              <a:rPr lang="en-US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make interactive, web apps with R.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Packages</a:t>
            </a:r>
            <a:r>
              <a:rPr lang="en-US" dirty="0"/>
              <a:t> are stored in </a:t>
            </a:r>
            <a:r>
              <a:rPr lang="en-US" b="1" dirty="0"/>
              <a:t>libraries</a:t>
            </a:r>
          </a:p>
        </p:txBody>
      </p:sp>
    </p:spTree>
    <p:extLst>
      <p:ext uri="{BB962C8B-B14F-4D97-AF65-F5344CB8AC3E}">
        <p14:creationId xmlns:p14="http://schemas.microsoft.com/office/powerpoint/2010/main" val="3032024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7C066-08C7-33EB-C826-6F7829F70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8349"/>
          </a:xfrm>
        </p:spPr>
        <p:txBody>
          <a:bodyPr/>
          <a:lstStyle/>
          <a:p>
            <a:r>
              <a:rPr lang="en-US" dirty="0"/>
              <a:t>The R console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A2402-ADF5-3800-0129-9D634623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863" y="139986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0" i="0" dirty="0">
                <a:effectLst/>
                <a:latin typeface="IBM Plex Sans" panose="020F0502020204030204" pitchFamily="34" charset="0"/>
              </a:rPr>
              <a:t>The R console serves as the primary interface for executing R code.</a:t>
            </a:r>
          </a:p>
          <a:p>
            <a:pPr marL="0" indent="0">
              <a:buNone/>
            </a:pPr>
            <a:endParaRPr lang="en-US" dirty="0">
              <a:latin typeface="IBM Plex Sans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434F4F3-8E80-469E-53AD-9EE6B78DCA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41" y="2338859"/>
            <a:ext cx="5969779" cy="392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83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AB514-5865-FFC6-6E7C-09CC3C914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 console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C8F04-D24A-CC8C-770E-0CFEFDC6D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explore the R console and learn a bit about R</a:t>
            </a:r>
          </a:p>
        </p:txBody>
      </p:sp>
    </p:spTree>
    <p:extLst>
      <p:ext uri="{BB962C8B-B14F-4D97-AF65-F5344CB8AC3E}">
        <p14:creationId xmlns:p14="http://schemas.microsoft.com/office/powerpoint/2010/main" val="1493334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5C22-C021-D6E1-88F1-B47DA9A2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140" y="18255"/>
            <a:ext cx="10515600" cy="1325563"/>
          </a:xfrm>
        </p:spPr>
        <p:txBody>
          <a:bodyPr/>
          <a:lstStyle/>
          <a:p>
            <a:r>
              <a:rPr lang="en-US" dirty="0"/>
              <a:t>R Studio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86EA9-DC83-B6DD-A814-B683273C3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r>
              <a:rPr lang="en-US" b="1" dirty="0">
                <a:latin typeface="IBM Plex Sans" panose="020B0503050203000203" pitchFamily="34" charset="0"/>
              </a:rPr>
              <a:t>R Studio </a:t>
            </a:r>
            <a:r>
              <a:rPr lang="en-US" b="0" i="0" dirty="0">
                <a:effectLst/>
                <a:latin typeface="IBM Plex Sans" panose="020B0503050203000203" pitchFamily="34" charset="0"/>
              </a:rPr>
              <a:t>provides a user-friendly interface with various tools and features such as debugging and fill-ins.</a:t>
            </a:r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CD0F374-CDEF-40F1-6476-97BD643909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470" y="2261635"/>
            <a:ext cx="6240380" cy="370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25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12331</TotalTime>
  <Words>2138</Words>
  <Application>Microsoft Office PowerPoint</Application>
  <PresentationFormat>Widescreen</PresentationFormat>
  <Paragraphs>350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-apple-system</vt:lpstr>
      <vt:lpstr>Aptos</vt:lpstr>
      <vt:lpstr>Aptos Display</vt:lpstr>
      <vt:lpstr>Aptos Narrow</vt:lpstr>
      <vt:lpstr>Arial</vt:lpstr>
      <vt:lpstr>Calibri</vt:lpstr>
      <vt:lpstr>Courier New</vt:lpstr>
      <vt:lpstr>Helvetica Neue</vt:lpstr>
      <vt:lpstr>IBM Plex Sans</vt:lpstr>
      <vt:lpstr>Source Sans Pro</vt:lpstr>
      <vt:lpstr>Studio-Feixen-Sans</vt:lpstr>
      <vt:lpstr>Office Theme</vt:lpstr>
      <vt:lpstr>R intensive</vt:lpstr>
      <vt:lpstr>PowerPoint Presentation</vt:lpstr>
      <vt:lpstr>  Welcome!</vt:lpstr>
      <vt:lpstr>The goals of this workshop</vt:lpstr>
      <vt:lpstr>Why R?</vt:lpstr>
      <vt:lpstr>A few things to know first</vt:lpstr>
      <vt:lpstr>The R console</vt:lpstr>
      <vt:lpstr>The R console</vt:lpstr>
      <vt:lpstr>R Studio</vt:lpstr>
      <vt:lpstr>The 4 panels of R Studio</vt:lpstr>
      <vt:lpstr>  R Studio tour – live demonstration (tour 1)</vt:lpstr>
      <vt:lpstr>PowerPoint Presentation</vt:lpstr>
      <vt:lpstr>Some useful shortcuts</vt:lpstr>
      <vt:lpstr>Installing and Loading R packages (libraries)</vt:lpstr>
      <vt:lpstr>Installing and Loading R packages (libraries)</vt:lpstr>
      <vt:lpstr>Getting data into R</vt:lpstr>
      <vt:lpstr>Getting data into R</vt:lpstr>
      <vt:lpstr>Getting data into R</vt:lpstr>
      <vt:lpstr>Working directory</vt:lpstr>
      <vt:lpstr>Working Directory</vt:lpstr>
      <vt:lpstr>readxl()</vt:lpstr>
      <vt:lpstr>readxl()</vt:lpstr>
      <vt:lpstr>Other functions for importing data into R</vt:lpstr>
      <vt:lpstr>Getting help</vt:lpstr>
      <vt:lpstr>Now your data were imported….</vt:lpstr>
      <vt:lpstr>R scripts</vt:lpstr>
      <vt:lpstr>R scripts</vt:lpstr>
      <vt:lpstr>Data frames</vt:lpstr>
      <vt:lpstr>The data frame ex11:</vt:lpstr>
      <vt:lpstr>Data Types</vt:lpstr>
      <vt:lpstr>Numeric data type</vt:lpstr>
      <vt:lpstr>Character data type</vt:lpstr>
      <vt:lpstr>Factor data type</vt:lpstr>
      <vt:lpstr>Factor data type</vt:lpstr>
      <vt:lpstr>Integer and Logical data types</vt:lpstr>
      <vt:lpstr>Dates</vt:lpstr>
      <vt:lpstr>Data frames</vt:lpstr>
      <vt:lpstr>Data Frames </vt:lpstr>
      <vt:lpstr>Basic data manipulations in R</vt:lpstr>
      <vt:lpstr>Creating a new variables</vt:lpstr>
      <vt:lpstr>Subsetting data</vt:lpstr>
      <vt:lpstr>Subsetting data</vt:lpstr>
      <vt:lpstr>Sorting data</vt:lpstr>
      <vt:lpstr>Missing data</vt:lpstr>
      <vt:lpstr>Missing data</vt:lpstr>
      <vt:lpstr>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 intensive</dc:title>
  <dc:creator>Melissa Fazzari</dc:creator>
  <cp:lastModifiedBy>Melissa Fazzari</cp:lastModifiedBy>
  <cp:revision>10</cp:revision>
  <dcterms:created xsi:type="dcterms:W3CDTF">2024-03-20T13:45:42Z</dcterms:created>
  <dcterms:modified xsi:type="dcterms:W3CDTF">2024-10-23T15:42:30Z</dcterms:modified>
</cp:coreProperties>
</file>