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2"/>
  </p:notesMasterIdLst>
  <p:sldIdLst>
    <p:sldId id="257" r:id="rId2"/>
    <p:sldId id="284" r:id="rId3"/>
    <p:sldId id="269" r:id="rId4"/>
    <p:sldId id="271" r:id="rId5"/>
    <p:sldId id="275" r:id="rId6"/>
    <p:sldId id="2124817803" r:id="rId7"/>
    <p:sldId id="272" r:id="rId8"/>
    <p:sldId id="285" r:id="rId9"/>
    <p:sldId id="276" r:id="rId10"/>
    <p:sldId id="277" r:id="rId11"/>
    <p:sldId id="283" r:id="rId12"/>
    <p:sldId id="258" r:id="rId13"/>
    <p:sldId id="280" r:id="rId14"/>
    <p:sldId id="281" r:id="rId15"/>
    <p:sldId id="282" r:id="rId16"/>
    <p:sldId id="263" r:id="rId17"/>
    <p:sldId id="267" r:id="rId18"/>
    <p:sldId id="268" r:id="rId19"/>
    <p:sldId id="261" r:id="rId20"/>
    <p:sldId id="2124817805" r:id="rId21"/>
    <p:sldId id="262" r:id="rId22"/>
    <p:sldId id="264" r:id="rId23"/>
    <p:sldId id="2124817799" r:id="rId24"/>
    <p:sldId id="265" r:id="rId25"/>
    <p:sldId id="279" r:id="rId26"/>
    <p:sldId id="270" r:id="rId27"/>
    <p:sldId id="2124817802" r:id="rId28"/>
    <p:sldId id="278" r:id="rId29"/>
    <p:sldId id="2124817801" r:id="rId30"/>
    <p:sldId id="2124817800"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82"/>
    <p:restoredTop sz="86967"/>
  </p:normalViewPr>
  <p:slideViewPr>
    <p:cSldViewPr snapToGrid="0">
      <p:cViewPr varScale="1">
        <p:scale>
          <a:sx n="90" d="100"/>
          <a:sy n="90" d="100"/>
        </p:scale>
        <p:origin x="648" y="200"/>
      </p:cViewPr>
      <p:guideLst/>
    </p:cSldViewPr>
  </p:slideViewPr>
  <p:outlineViewPr>
    <p:cViewPr>
      <p:scale>
        <a:sx n="33" d="100"/>
        <a:sy n="33" d="100"/>
      </p:scale>
      <p:origin x="0" y="-392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186703-FE57-7349-83CB-367A26130A8A}" type="doc">
      <dgm:prSet loTypeId="urn:microsoft.com/office/officeart/2005/8/layout/process1" loCatId="" qsTypeId="urn:microsoft.com/office/officeart/2005/8/quickstyle/simple1" qsCatId="simple" csTypeId="urn:microsoft.com/office/officeart/2005/8/colors/accent0_3" csCatId="mainScheme" phldr="1"/>
      <dgm:spPr/>
    </dgm:pt>
    <dgm:pt modelId="{E99B18A8-5A3E-2442-BEE6-05F9525AAFDF}">
      <dgm:prSet phldrT="[Text]" custT="1"/>
      <dgm:spPr/>
      <dgm:t>
        <a:bodyPr/>
        <a:lstStyle/>
        <a:p>
          <a:pPr marL="0" lvl="0" algn="ctr" defTabSz="622300">
            <a:lnSpc>
              <a:spcPct val="90000"/>
            </a:lnSpc>
            <a:spcBef>
              <a:spcPct val="0"/>
            </a:spcBef>
            <a:spcAft>
              <a:spcPct val="35000"/>
            </a:spcAft>
            <a:buNone/>
          </a:pPr>
          <a:endParaRPr lang="en-US" sz="1400" kern="1200" dirty="0"/>
        </a:p>
        <a:p>
          <a:pPr marL="0" lvl="0" algn="ctr" defTabSz="355600">
            <a:lnSpc>
              <a:spcPct val="90000"/>
            </a:lnSpc>
            <a:spcBef>
              <a:spcPct val="0"/>
            </a:spcBef>
            <a:spcAft>
              <a:spcPts val="600"/>
            </a:spcAft>
            <a:buNone/>
          </a:pPr>
          <a:r>
            <a:rPr lang="en-US" sz="2000" b="1" i="0" kern="1200" dirty="0">
              <a:solidFill>
                <a:prstClr val="white"/>
              </a:solidFill>
              <a:latin typeface="Calibri"/>
              <a:ea typeface="+mn-ea"/>
              <a:cs typeface="+mn-cs"/>
            </a:rPr>
            <a:t>ENGAGE</a:t>
          </a:r>
        </a:p>
        <a:p>
          <a:pPr marL="0" lvl="0" algn="ctr" defTabSz="622300">
            <a:lnSpc>
              <a:spcPct val="90000"/>
            </a:lnSpc>
            <a:spcBef>
              <a:spcPct val="0"/>
            </a:spcBef>
            <a:spcAft>
              <a:spcPct val="35000"/>
            </a:spcAft>
            <a:buNone/>
          </a:pPr>
          <a:r>
            <a:rPr lang="en-US" sz="1800" kern="1200" dirty="0"/>
            <a:t> </a:t>
          </a:r>
          <a:r>
            <a:rPr lang="en-US" sz="1700" kern="1200" dirty="0"/>
            <a:t>COMMUNITY EXPERTS</a:t>
          </a:r>
        </a:p>
        <a:p>
          <a:pPr marL="0" lvl="0" algn="ctr" defTabSz="622300">
            <a:lnSpc>
              <a:spcPct val="90000"/>
            </a:lnSpc>
            <a:spcBef>
              <a:spcPct val="0"/>
            </a:spcBef>
            <a:spcAft>
              <a:spcPct val="35000"/>
            </a:spcAft>
            <a:buNone/>
          </a:pPr>
          <a:r>
            <a:rPr lang="en-US" sz="1600" i="1" kern="1200" dirty="0"/>
            <a:t>(Partner with            CBOs -Strands) </a:t>
          </a:r>
        </a:p>
        <a:p>
          <a:pPr marL="0" lvl="0" algn="ctr" defTabSz="622300">
            <a:lnSpc>
              <a:spcPct val="90000"/>
            </a:lnSpc>
            <a:spcBef>
              <a:spcPct val="0"/>
            </a:spcBef>
            <a:spcAft>
              <a:spcPct val="35000"/>
            </a:spcAft>
            <a:buNone/>
          </a:pPr>
          <a:endParaRPr lang="en-US" sz="800" i="1" kern="1200" dirty="0"/>
        </a:p>
        <a:p>
          <a:pPr marL="0" lvl="0" algn="ctr" defTabSz="622300">
            <a:lnSpc>
              <a:spcPct val="90000"/>
            </a:lnSpc>
            <a:spcBef>
              <a:spcPct val="0"/>
            </a:spcBef>
            <a:spcAft>
              <a:spcPct val="35000"/>
            </a:spcAft>
            <a:buNone/>
          </a:pPr>
          <a:endParaRPr lang="en-US" sz="200" kern="1200" dirty="0"/>
        </a:p>
      </dgm:t>
    </dgm:pt>
    <dgm:pt modelId="{608702D1-E2A6-AD48-A58B-9D7ACE6C0D13}" type="parTrans" cxnId="{2882D1B4-9DF4-F441-9DFA-9CA36C529F5E}">
      <dgm:prSet/>
      <dgm:spPr/>
      <dgm:t>
        <a:bodyPr/>
        <a:lstStyle/>
        <a:p>
          <a:endParaRPr lang="en-US"/>
        </a:p>
      </dgm:t>
    </dgm:pt>
    <dgm:pt modelId="{41C22AB0-FD9C-214B-A458-0569476C3F34}" type="sibTrans" cxnId="{2882D1B4-9DF4-F441-9DFA-9CA36C529F5E}">
      <dgm:prSet/>
      <dgm:spPr/>
      <dgm:t>
        <a:bodyPr/>
        <a:lstStyle/>
        <a:p>
          <a:endParaRPr lang="en-US"/>
        </a:p>
      </dgm:t>
    </dgm:pt>
    <dgm:pt modelId="{FC9FE6F4-80B0-424B-9B67-C468DD476175}">
      <dgm:prSet phldrT="[Text]" custT="1"/>
      <dgm:spPr/>
      <dgm:t>
        <a:bodyPr/>
        <a:lstStyle/>
        <a:p>
          <a:pPr marL="0" lvl="0" algn="ctr" defTabSz="222250">
            <a:lnSpc>
              <a:spcPct val="90000"/>
            </a:lnSpc>
            <a:spcBef>
              <a:spcPct val="0"/>
            </a:spcBef>
            <a:spcAft>
              <a:spcPct val="35000"/>
            </a:spcAft>
            <a:buNone/>
          </a:pPr>
          <a:endParaRPr lang="en-US" sz="500" i="1" kern="1200" dirty="0"/>
        </a:p>
        <a:p>
          <a:pPr marL="0" lvl="0" algn="ctr" defTabSz="355600">
            <a:lnSpc>
              <a:spcPct val="90000"/>
            </a:lnSpc>
            <a:spcBef>
              <a:spcPct val="0"/>
            </a:spcBef>
            <a:spcAft>
              <a:spcPts val="800"/>
            </a:spcAft>
            <a:buNone/>
          </a:pPr>
          <a:r>
            <a:rPr lang="en-US" sz="2000" b="1" i="0" kern="1200" dirty="0">
              <a:solidFill>
                <a:prstClr val="white"/>
              </a:solidFill>
              <a:latin typeface="Calibri"/>
              <a:ea typeface="+mn-ea"/>
              <a:cs typeface="+mn-cs"/>
            </a:rPr>
            <a:t>FACILITATE</a:t>
          </a:r>
        </a:p>
        <a:p>
          <a:pPr marL="0" lvl="0" algn="ctr" defTabSz="222250">
            <a:lnSpc>
              <a:spcPct val="90000"/>
            </a:lnSpc>
            <a:spcBef>
              <a:spcPts val="600"/>
            </a:spcBef>
            <a:spcAft>
              <a:spcPct val="35000"/>
            </a:spcAft>
            <a:buNone/>
          </a:pPr>
          <a:r>
            <a:rPr lang="en-US" sz="1700" b="0" i="0" kern="1200" dirty="0"/>
            <a:t>BRAID CONVERSATION CIRCLES </a:t>
          </a:r>
        </a:p>
        <a:p>
          <a:pPr marL="0" lvl="0" algn="ctr" defTabSz="222250">
            <a:lnSpc>
              <a:spcPct val="90000"/>
            </a:lnSpc>
            <a:spcBef>
              <a:spcPct val="0"/>
            </a:spcBef>
            <a:spcAft>
              <a:spcPct val="35000"/>
            </a:spcAft>
            <a:buNone/>
          </a:pPr>
          <a:r>
            <a:rPr lang="en-US" sz="1600" i="1" kern="1200" dirty="0"/>
            <a:t>(Community Dialogue)</a:t>
          </a:r>
        </a:p>
        <a:p>
          <a:pPr marL="0" lvl="0" algn="ctr" defTabSz="222250">
            <a:lnSpc>
              <a:spcPct val="90000"/>
            </a:lnSpc>
            <a:spcBef>
              <a:spcPct val="0"/>
            </a:spcBef>
            <a:spcAft>
              <a:spcPct val="35000"/>
            </a:spcAft>
            <a:buNone/>
          </a:pPr>
          <a:endParaRPr lang="en-US" sz="1600" i="1" kern="1200" dirty="0"/>
        </a:p>
      </dgm:t>
    </dgm:pt>
    <dgm:pt modelId="{65B75C3A-3555-8F46-9151-507AF1C5CC30}" type="parTrans" cxnId="{BC9C65B7-FEFC-E04B-9EDA-7391C0593AEB}">
      <dgm:prSet/>
      <dgm:spPr/>
      <dgm:t>
        <a:bodyPr/>
        <a:lstStyle/>
        <a:p>
          <a:endParaRPr lang="en-US"/>
        </a:p>
      </dgm:t>
    </dgm:pt>
    <dgm:pt modelId="{6616EB70-F214-4A4C-8FEB-9F919FDE8BA1}" type="sibTrans" cxnId="{BC9C65B7-FEFC-E04B-9EDA-7391C0593AEB}">
      <dgm:prSet/>
      <dgm:spPr/>
      <dgm:t>
        <a:bodyPr/>
        <a:lstStyle/>
        <a:p>
          <a:endParaRPr lang="en-US"/>
        </a:p>
      </dgm:t>
    </dgm:pt>
    <dgm:pt modelId="{959BF7E6-FF02-704A-8575-3769187AE164}">
      <dgm:prSet phldrT="[Text]" custT="1"/>
      <dgm:spPr/>
      <dgm:t>
        <a:bodyPr/>
        <a:lstStyle/>
        <a:p>
          <a:pPr>
            <a:spcAft>
              <a:spcPct val="35000"/>
            </a:spcAft>
          </a:pPr>
          <a:endParaRPr lang="en-US" sz="800" kern="1200" dirty="0"/>
        </a:p>
        <a:p>
          <a:pPr>
            <a:spcAft>
              <a:spcPts val="600"/>
            </a:spcAft>
          </a:pPr>
          <a:r>
            <a:rPr lang="en-US" sz="2000" b="1" kern="1200" dirty="0"/>
            <a:t>BRAIDING</a:t>
          </a:r>
        </a:p>
        <a:p>
          <a:pPr>
            <a:spcAft>
              <a:spcPts val="0"/>
            </a:spcAft>
          </a:pPr>
          <a:r>
            <a:rPr lang="en-US" sz="2000" kern="1200" dirty="0"/>
            <a:t> </a:t>
          </a:r>
          <a:r>
            <a:rPr lang="en-US" sz="1700" i="0" kern="1200" dirty="0">
              <a:solidFill>
                <a:prstClr val="white"/>
              </a:solidFill>
              <a:latin typeface="Calibri"/>
              <a:ea typeface="+mn-ea"/>
              <a:cs typeface="+mn-cs"/>
            </a:rPr>
            <a:t>Sharing Accurate Information Through Social Networks  </a:t>
          </a:r>
        </a:p>
        <a:p>
          <a:pPr>
            <a:spcAft>
              <a:spcPct val="35000"/>
            </a:spcAft>
          </a:pPr>
          <a:endParaRPr lang="en-US" sz="1600" kern="1200" dirty="0"/>
        </a:p>
      </dgm:t>
    </dgm:pt>
    <dgm:pt modelId="{FC2C022B-35F5-EC45-BBD7-2DAADF59ABA4}" type="parTrans" cxnId="{A70664B7-4BCF-9241-ACA4-D5E1541214A5}">
      <dgm:prSet/>
      <dgm:spPr/>
      <dgm:t>
        <a:bodyPr/>
        <a:lstStyle/>
        <a:p>
          <a:endParaRPr lang="en-US"/>
        </a:p>
      </dgm:t>
    </dgm:pt>
    <dgm:pt modelId="{6641C008-7DEA-7D4D-A45F-53BFA718D614}" type="sibTrans" cxnId="{A70664B7-4BCF-9241-ACA4-D5E1541214A5}">
      <dgm:prSet/>
      <dgm:spPr/>
      <dgm:t>
        <a:bodyPr/>
        <a:lstStyle/>
        <a:p>
          <a:endParaRPr lang="en-US"/>
        </a:p>
      </dgm:t>
    </dgm:pt>
    <dgm:pt modelId="{3BD63ADF-E6CB-9049-BC83-FEF448EEA4CB}">
      <dgm:prSet phldrT="[Text]" custT="1"/>
      <dgm:spPr/>
      <dgm:t>
        <a:bodyPr/>
        <a:lstStyle/>
        <a:p>
          <a:pPr>
            <a:spcAft>
              <a:spcPts val="600"/>
            </a:spcAft>
          </a:pPr>
          <a:r>
            <a:rPr lang="en-US" sz="2000" b="1" i="0" dirty="0"/>
            <a:t>EMPOWER</a:t>
          </a:r>
        </a:p>
        <a:p>
          <a:pPr>
            <a:spcAft>
              <a:spcPct val="35000"/>
            </a:spcAft>
          </a:pPr>
          <a:r>
            <a:rPr lang="en-US" sz="2000" i="1" dirty="0"/>
            <a:t> </a:t>
          </a:r>
          <a:r>
            <a:rPr lang="en-US" sz="1600" i="0" dirty="0"/>
            <a:t>BRAIDers with  Accurate Information Communication Skills Training &amp; Tools</a:t>
          </a:r>
          <a:endParaRPr lang="en-US" sz="1700" i="0" dirty="0"/>
        </a:p>
      </dgm:t>
    </dgm:pt>
    <dgm:pt modelId="{E6141392-5E22-ED44-996F-54D43A6728AC}" type="parTrans" cxnId="{078796F7-530B-304F-89D9-AD0BFDF9F0DD}">
      <dgm:prSet/>
      <dgm:spPr/>
      <dgm:t>
        <a:bodyPr/>
        <a:lstStyle/>
        <a:p>
          <a:endParaRPr lang="en-US"/>
        </a:p>
      </dgm:t>
    </dgm:pt>
    <dgm:pt modelId="{895D51F0-ADF5-E044-8DA4-270383498DDC}" type="sibTrans" cxnId="{078796F7-530B-304F-89D9-AD0BFDF9F0DD}">
      <dgm:prSet/>
      <dgm:spPr/>
      <dgm:t>
        <a:bodyPr/>
        <a:lstStyle/>
        <a:p>
          <a:endParaRPr lang="en-US"/>
        </a:p>
      </dgm:t>
    </dgm:pt>
    <dgm:pt modelId="{77DDA2A5-CB33-B445-B9D1-26B0C2133E19}" type="pres">
      <dgm:prSet presAssocID="{88186703-FE57-7349-83CB-367A26130A8A}" presName="Name0" presStyleCnt="0">
        <dgm:presLayoutVars>
          <dgm:dir/>
          <dgm:resizeHandles val="exact"/>
        </dgm:presLayoutVars>
      </dgm:prSet>
      <dgm:spPr/>
    </dgm:pt>
    <dgm:pt modelId="{8283CA86-422A-5344-A5AC-7FB870C673A8}" type="pres">
      <dgm:prSet presAssocID="{E99B18A8-5A3E-2442-BEE6-05F9525AAFDF}" presName="node" presStyleLbl="node1" presStyleIdx="0" presStyleCnt="4" custScaleX="100553" custScaleY="92366" custLinFactNeighborX="4157" custLinFactNeighborY="1565">
        <dgm:presLayoutVars>
          <dgm:bulletEnabled val="1"/>
        </dgm:presLayoutVars>
      </dgm:prSet>
      <dgm:spPr/>
    </dgm:pt>
    <dgm:pt modelId="{5DD1F6EF-FCB4-9740-BB9D-3B45AF193BD3}" type="pres">
      <dgm:prSet presAssocID="{41C22AB0-FD9C-214B-A458-0569476C3F34}" presName="sibTrans" presStyleLbl="sibTrans2D1" presStyleIdx="0" presStyleCnt="3" custLinFactNeighborX="-7484" custLinFactNeighborY="3026"/>
      <dgm:spPr/>
    </dgm:pt>
    <dgm:pt modelId="{97CF9F5F-EEE5-8D43-BA82-6A391405632B}" type="pres">
      <dgm:prSet presAssocID="{41C22AB0-FD9C-214B-A458-0569476C3F34}" presName="connectorText" presStyleLbl="sibTrans2D1" presStyleIdx="0" presStyleCnt="3"/>
      <dgm:spPr/>
    </dgm:pt>
    <dgm:pt modelId="{7F5F446A-5648-AF44-8BC2-F1E099D74FFC}" type="pres">
      <dgm:prSet presAssocID="{FC9FE6F4-80B0-424B-9B67-C468DD476175}" presName="node" presStyleLbl="node1" presStyleIdx="1" presStyleCnt="4" custScaleX="101621" custScaleY="91705" custLinFactNeighborX="-23755" custLinFactNeighborY="180">
        <dgm:presLayoutVars>
          <dgm:bulletEnabled val="1"/>
        </dgm:presLayoutVars>
      </dgm:prSet>
      <dgm:spPr/>
    </dgm:pt>
    <dgm:pt modelId="{7354E886-CF0B-7745-864A-7E21EE0DC461}" type="pres">
      <dgm:prSet presAssocID="{6616EB70-F214-4A4C-8FEB-9F919FDE8BA1}" presName="sibTrans" presStyleLbl="sibTrans2D1" presStyleIdx="1" presStyleCnt="3"/>
      <dgm:spPr/>
    </dgm:pt>
    <dgm:pt modelId="{F4AB4098-7D5A-2742-B408-F13FAFEBF1AC}" type="pres">
      <dgm:prSet presAssocID="{6616EB70-F214-4A4C-8FEB-9F919FDE8BA1}" presName="connectorText" presStyleLbl="sibTrans2D1" presStyleIdx="1" presStyleCnt="3"/>
      <dgm:spPr/>
    </dgm:pt>
    <dgm:pt modelId="{BD2E5825-1C00-054F-943F-5C6510BE0E9B}" type="pres">
      <dgm:prSet presAssocID="{3BD63ADF-E6CB-9049-BC83-FEF448EEA4CB}" presName="node" presStyleLbl="node1" presStyleIdx="2" presStyleCnt="4" custScaleY="91705" custLinFactNeighborX="-18972">
        <dgm:presLayoutVars>
          <dgm:bulletEnabled val="1"/>
        </dgm:presLayoutVars>
      </dgm:prSet>
      <dgm:spPr/>
    </dgm:pt>
    <dgm:pt modelId="{6FEADBC1-1F36-0949-9AE9-6957F01AC2F1}" type="pres">
      <dgm:prSet presAssocID="{895D51F0-ADF5-E044-8DA4-270383498DDC}" presName="sibTrans" presStyleLbl="sibTrans2D1" presStyleIdx="2" presStyleCnt="3"/>
      <dgm:spPr/>
    </dgm:pt>
    <dgm:pt modelId="{5A9CC6FE-40C3-F54C-804C-CD986F240C3F}" type="pres">
      <dgm:prSet presAssocID="{895D51F0-ADF5-E044-8DA4-270383498DDC}" presName="connectorText" presStyleLbl="sibTrans2D1" presStyleIdx="2" presStyleCnt="3"/>
      <dgm:spPr/>
    </dgm:pt>
    <dgm:pt modelId="{6E2362EF-2511-7344-801B-6C255BA860D9}" type="pres">
      <dgm:prSet presAssocID="{959BF7E6-FF02-704A-8575-3769187AE164}" presName="node" presStyleLbl="node1" presStyleIdx="3" presStyleCnt="4" custScaleY="91705" custLinFactNeighborX="-4878" custLinFactNeighborY="-715">
        <dgm:presLayoutVars>
          <dgm:bulletEnabled val="1"/>
        </dgm:presLayoutVars>
      </dgm:prSet>
      <dgm:spPr/>
    </dgm:pt>
  </dgm:ptLst>
  <dgm:cxnLst>
    <dgm:cxn modelId="{6A14CA00-B19C-1346-AE13-C3A7979067E9}" type="presOf" srcId="{E99B18A8-5A3E-2442-BEE6-05F9525AAFDF}" destId="{8283CA86-422A-5344-A5AC-7FB870C673A8}" srcOrd="0" destOrd="0" presId="urn:microsoft.com/office/officeart/2005/8/layout/process1"/>
    <dgm:cxn modelId="{92D7EC12-5E74-544C-8487-7E274DB09ECF}" type="presOf" srcId="{6616EB70-F214-4A4C-8FEB-9F919FDE8BA1}" destId="{7354E886-CF0B-7745-864A-7E21EE0DC461}" srcOrd="0" destOrd="0" presId="urn:microsoft.com/office/officeart/2005/8/layout/process1"/>
    <dgm:cxn modelId="{D322A71C-1F79-DC4E-812C-00BBD6D18FFF}" type="presOf" srcId="{88186703-FE57-7349-83CB-367A26130A8A}" destId="{77DDA2A5-CB33-B445-B9D1-26B0C2133E19}" srcOrd="0" destOrd="0" presId="urn:microsoft.com/office/officeart/2005/8/layout/process1"/>
    <dgm:cxn modelId="{F3A11725-E26D-0745-A6CB-0C0BBE893366}" type="presOf" srcId="{FC9FE6F4-80B0-424B-9B67-C468DD476175}" destId="{7F5F446A-5648-AF44-8BC2-F1E099D74FFC}" srcOrd="0" destOrd="0" presId="urn:microsoft.com/office/officeart/2005/8/layout/process1"/>
    <dgm:cxn modelId="{B2E8565F-302B-4049-BF03-7AD585866D99}" type="presOf" srcId="{41C22AB0-FD9C-214B-A458-0569476C3F34}" destId="{97CF9F5F-EEE5-8D43-BA82-6A391405632B}" srcOrd="1" destOrd="0" presId="urn:microsoft.com/office/officeart/2005/8/layout/process1"/>
    <dgm:cxn modelId="{7E43E786-BB99-C049-AD5C-83C743597C0F}" type="presOf" srcId="{895D51F0-ADF5-E044-8DA4-270383498DDC}" destId="{6FEADBC1-1F36-0949-9AE9-6957F01AC2F1}" srcOrd="0" destOrd="0" presId="urn:microsoft.com/office/officeart/2005/8/layout/process1"/>
    <dgm:cxn modelId="{27A8398F-F694-B14C-8E7C-C3E19D846992}" type="presOf" srcId="{959BF7E6-FF02-704A-8575-3769187AE164}" destId="{6E2362EF-2511-7344-801B-6C255BA860D9}" srcOrd="0" destOrd="0" presId="urn:microsoft.com/office/officeart/2005/8/layout/process1"/>
    <dgm:cxn modelId="{2882D1B4-9DF4-F441-9DFA-9CA36C529F5E}" srcId="{88186703-FE57-7349-83CB-367A26130A8A}" destId="{E99B18A8-5A3E-2442-BEE6-05F9525AAFDF}" srcOrd="0" destOrd="0" parTransId="{608702D1-E2A6-AD48-A58B-9D7ACE6C0D13}" sibTransId="{41C22AB0-FD9C-214B-A458-0569476C3F34}"/>
    <dgm:cxn modelId="{A70664B7-4BCF-9241-ACA4-D5E1541214A5}" srcId="{88186703-FE57-7349-83CB-367A26130A8A}" destId="{959BF7E6-FF02-704A-8575-3769187AE164}" srcOrd="3" destOrd="0" parTransId="{FC2C022B-35F5-EC45-BBD7-2DAADF59ABA4}" sibTransId="{6641C008-7DEA-7D4D-A45F-53BFA718D614}"/>
    <dgm:cxn modelId="{BC9C65B7-FEFC-E04B-9EDA-7391C0593AEB}" srcId="{88186703-FE57-7349-83CB-367A26130A8A}" destId="{FC9FE6F4-80B0-424B-9B67-C468DD476175}" srcOrd="1" destOrd="0" parTransId="{65B75C3A-3555-8F46-9151-507AF1C5CC30}" sibTransId="{6616EB70-F214-4A4C-8FEB-9F919FDE8BA1}"/>
    <dgm:cxn modelId="{2782CCCC-0E54-C44A-8E96-15A80D6733B8}" type="presOf" srcId="{3BD63ADF-E6CB-9049-BC83-FEF448EEA4CB}" destId="{BD2E5825-1C00-054F-943F-5C6510BE0E9B}" srcOrd="0" destOrd="0" presId="urn:microsoft.com/office/officeart/2005/8/layout/process1"/>
    <dgm:cxn modelId="{78F59ED3-0BDC-EF4E-96B4-ED8F3396CE66}" type="presOf" srcId="{6616EB70-F214-4A4C-8FEB-9F919FDE8BA1}" destId="{F4AB4098-7D5A-2742-B408-F13FAFEBF1AC}" srcOrd="1" destOrd="0" presId="urn:microsoft.com/office/officeart/2005/8/layout/process1"/>
    <dgm:cxn modelId="{8A7017EF-03AC-344C-9767-543D82C05F68}" type="presOf" srcId="{895D51F0-ADF5-E044-8DA4-270383498DDC}" destId="{5A9CC6FE-40C3-F54C-804C-CD986F240C3F}" srcOrd="1" destOrd="0" presId="urn:microsoft.com/office/officeart/2005/8/layout/process1"/>
    <dgm:cxn modelId="{60DAADF0-0FB5-554B-8A62-AA0E7AF3D6F4}" type="presOf" srcId="{41C22AB0-FD9C-214B-A458-0569476C3F34}" destId="{5DD1F6EF-FCB4-9740-BB9D-3B45AF193BD3}" srcOrd="0" destOrd="0" presId="urn:microsoft.com/office/officeart/2005/8/layout/process1"/>
    <dgm:cxn modelId="{078796F7-530B-304F-89D9-AD0BFDF9F0DD}" srcId="{88186703-FE57-7349-83CB-367A26130A8A}" destId="{3BD63ADF-E6CB-9049-BC83-FEF448EEA4CB}" srcOrd="2" destOrd="0" parTransId="{E6141392-5E22-ED44-996F-54D43A6728AC}" sibTransId="{895D51F0-ADF5-E044-8DA4-270383498DDC}"/>
    <dgm:cxn modelId="{BADCD323-46C5-F541-87D4-89857976E4BD}" type="presParOf" srcId="{77DDA2A5-CB33-B445-B9D1-26B0C2133E19}" destId="{8283CA86-422A-5344-A5AC-7FB870C673A8}" srcOrd="0" destOrd="0" presId="urn:microsoft.com/office/officeart/2005/8/layout/process1"/>
    <dgm:cxn modelId="{9AC0ECDE-15AB-254A-89D6-8F322B1C5FED}" type="presParOf" srcId="{77DDA2A5-CB33-B445-B9D1-26B0C2133E19}" destId="{5DD1F6EF-FCB4-9740-BB9D-3B45AF193BD3}" srcOrd="1" destOrd="0" presId="urn:microsoft.com/office/officeart/2005/8/layout/process1"/>
    <dgm:cxn modelId="{6C63499C-014B-FD44-9BC6-0D60FC273E8D}" type="presParOf" srcId="{5DD1F6EF-FCB4-9740-BB9D-3B45AF193BD3}" destId="{97CF9F5F-EEE5-8D43-BA82-6A391405632B}" srcOrd="0" destOrd="0" presId="urn:microsoft.com/office/officeart/2005/8/layout/process1"/>
    <dgm:cxn modelId="{2A669FE2-0FE1-3D4E-BF67-4D92ACABACA2}" type="presParOf" srcId="{77DDA2A5-CB33-B445-B9D1-26B0C2133E19}" destId="{7F5F446A-5648-AF44-8BC2-F1E099D74FFC}" srcOrd="2" destOrd="0" presId="urn:microsoft.com/office/officeart/2005/8/layout/process1"/>
    <dgm:cxn modelId="{8661CECB-4D9E-6248-9F36-D70400078C8E}" type="presParOf" srcId="{77DDA2A5-CB33-B445-B9D1-26B0C2133E19}" destId="{7354E886-CF0B-7745-864A-7E21EE0DC461}" srcOrd="3" destOrd="0" presId="urn:microsoft.com/office/officeart/2005/8/layout/process1"/>
    <dgm:cxn modelId="{0D9D06B2-AC80-084C-993D-458EBD37C9DB}" type="presParOf" srcId="{7354E886-CF0B-7745-864A-7E21EE0DC461}" destId="{F4AB4098-7D5A-2742-B408-F13FAFEBF1AC}" srcOrd="0" destOrd="0" presId="urn:microsoft.com/office/officeart/2005/8/layout/process1"/>
    <dgm:cxn modelId="{DB6CAB99-5E5A-7444-8031-CC5084174B34}" type="presParOf" srcId="{77DDA2A5-CB33-B445-B9D1-26B0C2133E19}" destId="{BD2E5825-1C00-054F-943F-5C6510BE0E9B}" srcOrd="4" destOrd="0" presId="urn:microsoft.com/office/officeart/2005/8/layout/process1"/>
    <dgm:cxn modelId="{B19F7448-C8B9-9045-9302-051AF5CA71F8}" type="presParOf" srcId="{77DDA2A5-CB33-B445-B9D1-26B0C2133E19}" destId="{6FEADBC1-1F36-0949-9AE9-6957F01AC2F1}" srcOrd="5" destOrd="0" presId="urn:microsoft.com/office/officeart/2005/8/layout/process1"/>
    <dgm:cxn modelId="{7606167F-A617-AF43-AE78-2D6464A95B26}" type="presParOf" srcId="{6FEADBC1-1F36-0949-9AE9-6957F01AC2F1}" destId="{5A9CC6FE-40C3-F54C-804C-CD986F240C3F}" srcOrd="0" destOrd="0" presId="urn:microsoft.com/office/officeart/2005/8/layout/process1"/>
    <dgm:cxn modelId="{297B9A0E-C80B-1C41-BEDA-01498C87AA06}" type="presParOf" srcId="{77DDA2A5-CB33-B445-B9D1-26B0C2133E19}" destId="{6E2362EF-2511-7344-801B-6C255BA860D9}"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83CA86-422A-5344-A5AC-7FB870C673A8}">
      <dsp:nvSpPr>
        <dsp:cNvPr id="0" name=""/>
        <dsp:cNvSpPr/>
      </dsp:nvSpPr>
      <dsp:spPr>
        <a:xfrm>
          <a:off x="45691" y="887860"/>
          <a:ext cx="2235031" cy="1987819"/>
        </a:xfrm>
        <a:prstGeom prst="roundRect">
          <a:avLst>
            <a:gd name="adj" fmla="val 10000"/>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kern="1200" dirty="0"/>
        </a:p>
        <a:p>
          <a:pPr marL="0" lvl="0" indent="0" algn="ctr" defTabSz="355600">
            <a:lnSpc>
              <a:spcPct val="90000"/>
            </a:lnSpc>
            <a:spcBef>
              <a:spcPct val="0"/>
            </a:spcBef>
            <a:spcAft>
              <a:spcPts val="600"/>
            </a:spcAft>
            <a:buNone/>
          </a:pPr>
          <a:r>
            <a:rPr lang="en-US" sz="2000" b="1" i="0" kern="1200" dirty="0">
              <a:solidFill>
                <a:prstClr val="white"/>
              </a:solidFill>
              <a:latin typeface="Calibri"/>
              <a:ea typeface="+mn-ea"/>
              <a:cs typeface="+mn-cs"/>
            </a:rPr>
            <a:t>ENGAGE</a:t>
          </a:r>
        </a:p>
        <a:p>
          <a:pPr marL="0" lvl="0" indent="0" algn="ctr" defTabSz="622300">
            <a:lnSpc>
              <a:spcPct val="90000"/>
            </a:lnSpc>
            <a:spcBef>
              <a:spcPct val="0"/>
            </a:spcBef>
            <a:spcAft>
              <a:spcPct val="35000"/>
            </a:spcAft>
            <a:buNone/>
          </a:pPr>
          <a:r>
            <a:rPr lang="en-US" sz="1800" kern="1200" dirty="0"/>
            <a:t> </a:t>
          </a:r>
          <a:r>
            <a:rPr lang="en-US" sz="1700" kern="1200" dirty="0"/>
            <a:t>COMMUNITY EXPERTS</a:t>
          </a:r>
        </a:p>
        <a:p>
          <a:pPr marL="0" lvl="0" indent="0" algn="ctr" defTabSz="622300">
            <a:lnSpc>
              <a:spcPct val="90000"/>
            </a:lnSpc>
            <a:spcBef>
              <a:spcPct val="0"/>
            </a:spcBef>
            <a:spcAft>
              <a:spcPct val="35000"/>
            </a:spcAft>
            <a:buNone/>
          </a:pPr>
          <a:r>
            <a:rPr lang="en-US" sz="1600" i="1" kern="1200" dirty="0"/>
            <a:t>(Partner with            CBOs -Strands) </a:t>
          </a:r>
        </a:p>
        <a:p>
          <a:pPr marL="0" lvl="0" indent="0" algn="ctr" defTabSz="622300">
            <a:lnSpc>
              <a:spcPct val="90000"/>
            </a:lnSpc>
            <a:spcBef>
              <a:spcPct val="0"/>
            </a:spcBef>
            <a:spcAft>
              <a:spcPct val="35000"/>
            </a:spcAft>
            <a:buNone/>
          </a:pPr>
          <a:endParaRPr lang="en-US" sz="800" i="1" kern="1200" dirty="0"/>
        </a:p>
        <a:p>
          <a:pPr marL="0" lvl="0" indent="0" algn="ctr" defTabSz="622300">
            <a:lnSpc>
              <a:spcPct val="90000"/>
            </a:lnSpc>
            <a:spcBef>
              <a:spcPct val="0"/>
            </a:spcBef>
            <a:spcAft>
              <a:spcPct val="35000"/>
            </a:spcAft>
            <a:buNone/>
          </a:pPr>
          <a:endParaRPr lang="en-US" sz="200" kern="1200" dirty="0"/>
        </a:p>
      </dsp:txBody>
      <dsp:txXfrm>
        <a:off x="103912" y="946081"/>
        <a:ext cx="2118589" cy="1871377"/>
      </dsp:txXfrm>
    </dsp:sp>
    <dsp:sp modelId="{5DD1F6EF-FCB4-9740-BB9D-3B45AF193BD3}">
      <dsp:nvSpPr>
        <dsp:cNvPr id="0" name=""/>
        <dsp:cNvSpPr/>
      </dsp:nvSpPr>
      <dsp:spPr>
        <a:xfrm rot="21564519">
          <a:off x="2415523" y="1607889"/>
          <a:ext cx="339711" cy="55123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415526" y="1718663"/>
        <a:ext cx="237798" cy="330743"/>
      </dsp:txXfrm>
    </dsp:sp>
    <dsp:sp modelId="{7F5F446A-5648-AF44-8BC2-F1E099D74FFC}">
      <dsp:nvSpPr>
        <dsp:cNvPr id="0" name=""/>
        <dsp:cNvSpPr/>
      </dsp:nvSpPr>
      <dsp:spPr>
        <a:xfrm>
          <a:off x="2921654" y="865166"/>
          <a:ext cx="2258770" cy="1973593"/>
        </a:xfrm>
        <a:prstGeom prst="roundRect">
          <a:avLst>
            <a:gd name="adj" fmla="val 10000"/>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lang="en-US" sz="500" i="1" kern="1200" dirty="0"/>
        </a:p>
        <a:p>
          <a:pPr marL="0" lvl="0" indent="0" algn="ctr" defTabSz="355600">
            <a:lnSpc>
              <a:spcPct val="90000"/>
            </a:lnSpc>
            <a:spcBef>
              <a:spcPct val="0"/>
            </a:spcBef>
            <a:spcAft>
              <a:spcPts val="800"/>
            </a:spcAft>
            <a:buNone/>
          </a:pPr>
          <a:r>
            <a:rPr lang="en-US" sz="2000" b="1" i="0" kern="1200" dirty="0">
              <a:solidFill>
                <a:prstClr val="white"/>
              </a:solidFill>
              <a:latin typeface="Calibri"/>
              <a:ea typeface="+mn-ea"/>
              <a:cs typeface="+mn-cs"/>
            </a:rPr>
            <a:t>FACILITATE</a:t>
          </a:r>
        </a:p>
        <a:p>
          <a:pPr marL="0" lvl="0" indent="0" algn="ctr" defTabSz="222250">
            <a:lnSpc>
              <a:spcPct val="90000"/>
            </a:lnSpc>
            <a:spcBef>
              <a:spcPct val="0"/>
            </a:spcBef>
            <a:spcAft>
              <a:spcPct val="35000"/>
            </a:spcAft>
            <a:buNone/>
          </a:pPr>
          <a:r>
            <a:rPr lang="en-US" sz="1700" b="0" i="0" kern="1200" dirty="0"/>
            <a:t>BRAID CONVERSATION CIRCLES </a:t>
          </a:r>
        </a:p>
        <a:p>
          <a:pPr marL="0" lvl="0" indent="0" algn="ctr" defTabSz="222250">
            <a:lnSpc>
              <a:spcPct val="90000"/>
            </a:lnSpc>
            <a:spcBef>
              <a:spcPct val="0"/>
            </a:spcBef>
            <a:spcAft>
              <a:spcPct val="35000"/>
            </a:spcAft>
            <a:buNone/>
          </a:pPr>
          <a:r>
            <a:rPr lang="en-US" sz="1600" i="1" kern="1200" dirty="0"/>
            <a:t>(Community Dialogue)</a:t>
          </a:r>
        </a:p>
        <a:p>
          <a:pPr marL="0" lvl="0" indent="0" algn="ctr" defTabSz="222250">
            <a:lnSpc>
              <a:spcPct val="90000"/>
            </a:lnSpc>
            <a:spcBef>
              <a:spcPct val="0"/>
            </a:spcBef>
            <a:spcAft>
              <a:spcPct val="35000"/>
            </a:spcAft>
            <a:buNone/>
          </a:pPr>
          <a:endParaRPr lang="en-US" sz="1600" i="1" kern="1200" dirty="0"/>
        </a:p>
      </dsp:txBody>
      <dsp:txXfrm>
        <a:off x="2979459" y="922971"/>
        <a:ext cx="2143160" cy="1857983"/>
      </dsp:txXfrm>
    </dsp:sp>
    <dsp:sp modelId="{7354E886-CF0B-7745-864A-7E21EE0DC461}">
      <dsp:nvSpPr>
        <dsp:cNvPr id="0" name=""/>
        <dsp:cNvSpPr/>
      </dsp:nvSpPr>
      <dsp:spPr>
        <a:xfrm rot="21595802">
          <a:off x="5413330" y="1574378"/>
          <a:ext cx="493759" cy="55123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413330" y="1684716"/>
        <a:ext cx="345631" cy="330743"/>
      </dsp:txXfrm>
    </dsp:sp>
    <dsp:sp modelId="{BD2E5825-1C00-054F-943F-5C6510BE0E9B}">
      <dsp:nvSpPr>
        <dsp:cNvPr id="0" name=""/>
        <dsp:cNvSpPr/>
      </dsp:nvSpPr>
      <dsp:spPr>
        <a:xfrm>
          <a:off x="6112046" y="861292"/>
          <a:ext cx="2222739" cy="1973593"/>
        </a:xfrm>
        <a:prstGeom prst="roundRect">
          <a:avLst>
            <a:gd name="adj" fmla="val 10000"/>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ts val="600"/>
            </a:spcAft>
            <a:buNone/>
          </a:pPr>
          <a:r>
            <a:rPr lang="en-US" sz="2000" b="1" i="0" kern="1200" dirty="0"/>
            <a:t>EMPOWER</a:t>
          </a:r>
        </a:p>
        <a:p>
          <a:pPr marL="0" lvl="0" indent="0" algn="ctr" defTabSz="889000">
            <a:lnSpc>
              <a:spcPct val="90000"/>
            </a:lnSpc>
            <a:spcBef>
              <a:spcPct val="0"/>
            </a:spcBef>
            <a:spcAft>
              <a:spcPct val="35000"/>
            </a:spcAft>
            <a:buNone/>
          </a:pPr>
          <a:r>
            <a:rPr lang="en-US" sz="2000" i="1" kern="1200" dirty="0"/>
            <a:t> </a:t>
          </a:r>
          <a:r>
            <a:rPr lang="en-US" sz="1600" i="0" kern="1200" dirty="0"/>
            <a:t>BRAIDers with  Accurate Information Communication Skills Training &amp; Tools</a:t>
          </a:r>
          <a:endParaRPr lang="en-US" sz="1700" i="0" kern="1200" dirty="0"/>
        </a:p>
      </dsp:txBody>
      <dsp:txXfrm>
        <a:off x="6169851" y="919097"/>
        <a:ext cx="2107129" cy="1857983"/>
      </dsp:txXfrm>
    </dsp:sp>
    <dsp:sp modelId="{6FEADBC1-1F36-0949-9AE9-6957F01AC2F1}">
      <dsp:nvSpPr>
        <dsp:cNvPr id="0" name=""/>
        <dsp:cNvSpPr/>
      </dsp:nvSpPr>
      <dsp:spPr>
        <a:xfrm rot="21583659">
          <a:off x="8588385" y="1564703"/>
          <a:ext cx="537640" cy="55123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588386" y="1675334"/>
        <a:ext cx="376348" cy="330743"/>
      </dsp:txXfrm>
    </dsp:sp>
    <dsp:sp modelId="{6E2362EF-2511-7344-801B-6C255BA860D9}">
      <dsp:nvSpPr>
        <dsp:cNvPr id="0" name=""/>
        <dsp:cNvSpPr/>
      </dsp:nvSpPr>
      <dsp:spPr>
        <a:xfrm>
          <a:off x="9349192" y="845905"/>
          <a:ext cx="2222739" cy="1973593"/>
        </a:xfrm>
        <a:prstGeom prst="roundRect">
          <a:avLst>
            <a:gd name="adj" fmla="val 10000"/>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endParaRPr lang="en-US" sz="800" kern="1200" dirty="0"/>
        </a:p>
        <a:p>
          <a:pPr marL="0" lvl="0" indent="0" algn="ctr" defTabSz="355600">
            <a:lnSpc>
              <a:spcPct val="90000"/>
            </a:lnSpc>
            <a:spcBef>
              <a:spcPct val="0"/>
            </a:spcBef>
            <a:spcAft>
              <a:spcPts val="600"/>
            </a:spcAft>
            <a:buNone/>
          </a:pPr>
          <a:r>
            <a:rPr lang="en-US" sz="2000" b="1" kern="1200" dirty="0"/>
            <a:t>BRAIDING</a:t>
          </a:r>
        </a:p>
        <a:p>
          <a:pPr marL="0" lvl="0" indent="0" algn="ctr" defTabSz="355600">
            <a:lnSpc>
              <a:spcPct val="90000"/>
            </a:lnSpc>
            <a:spcBef>
              <a:spcPct val="0"/>
            </a:spcBef>
            <a:spcAft>
              <a:spcPts val="0"/>
            </a:spcAft>
            <a:buNone/>
          </a:pPr>
          <a:r>
            <a:rPr lang="en-US" sz="2000" kern="1200" dirty="0"/>
            <a:t> </a:t>
          </a:r>
          <a:r>
            <a:rPr lang="en-US" sz="1700" i="0" kern="1200" dirty="0">
              <a:solidFill>
                <a:prstClr val="white"/>
              </a:solidFill>
              <a:latin typeface="Calibri"/>
              <a:ea typeface="+mn-ea"/>
              <a:cs typeface="+mn-cs"/>
            </a:rPr>
            <a:t>Sharing Accurate Information Through Social Networks  </a:t>
          </a:r>
        </a:p>
        <a:p>
          <a:pPr marL="0" lvl="0" indent="0" algn="ctr" defTabSz="355600">
            <a:lnSpc>
              <a:spcPct val="90000"/>
            </a:lnSpc>
            <a:spcBef>
              <a:spcPct val="0"/>
            </a:spcBef>
            <a:spcAft>
              <a:spcPct val="35000"/>
            </a:spcAft>
            <a:buNone/>
          </a:pPr>
          <a:endParaRPr lang="en-US" sz="1600" kern="1200" dirty="0"/>
        </a:p>
      </dsp:txBody>
      <dsp:txXfrm>
        <a:off x="9406997" y="903710"/>
        <a:ext cx="2107129" cy="185798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48D1D0-2919-3E4D-9EAF-64F8FF757A4B}" type="datetimeFigureOut">
              <a:rPr lang="en-US" smtClean="0"/>
              <a:t>9/27/23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A7AB03-E8D1-5949-8324-5095A80D00A2}" type="slidenum">
              <a:rPr lang="en-US" smtClean="0"/>
              <a:t>‹#›</a:t>
            </a:fld>
            <a:endParaRPr lang="en-US"/>
          </a:p>
        </p:txBody>
      </p:sp>
    </p:spTree>
    <p:extLst>
      <p:ext uri="{BB962C8B-B14F-4D97-AF65-F5344CB8AC3E}">
        <p14:creationId xmlns:p14="http://schemas.microsoft.com/office/powerpoint/2010/main" val="3072829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7AB03-E8D1-5949-8324-5095A80D00A2}" type="slidenum">
              <a:rPr lang="en-US" smtClean="0"/>
              <a:t>1</a:t>
            </a:fld>
            <a:endParaRPr lang="en-US"/>
          </a:p>
        </p:txBody>
      </p:sp>
    </p:spTree>
    <p:extLst>
      <p:ext uri="{BB962C8B-B14F-4D97-AF65-F5344CB8AC3E}">
        <p14:creationId xmlns:p14="http://schemas.microsoft.com/office/powerpoint/2010/main" val="4149281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br>
              <a:rPr lang="en-US" dirty="0"/>
            </a:br>
            <a:r>
              <a:rPr lang="en-US" sz="1800" b="0" i="0" u="none" strike="noStrike" dirty="0">
                <a:solidFill>
                  <a:srgbClr val="000000"/>
                </a:solidFill>
                <a:effectLst/>
                <a:latin typeface="Arial" panose="020B0604020202020204" pitchFamily="34" charset="0"/>
              </a:rPr>
              <a:t>Bio- app 1 minute- please highlight your ECHO work</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Role- Dr. Malow will share her experiences from her current ECHO work engaging Parent and Self Advocates, researchers and clinicians to build capacity for patient-centered outcomes research.  As a member of the core team she will work with us on developing and reviewing project materials and recruitment processes.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29A7AB03-E8D1-5949-8324-5095A80D00A2}" type="slidenum">
              <a:rPr lang="en-US" smtClean="0"/>
              <a:t>11</a:t>
            </a:fld>
            <a:endParaRPr lang="en-US"/>
          </a:p>
        </p:txBody>
      </p:sp>
    </p:spTree>
    <p:extLst>
      <p:ext uri="{BB962C8B-B14F-4D97-AF65-F5344CB8AC3E}">
        <p14:creationId xmlns:p14="http://schemas.microsoft.com/office/powerpoint/2010/main" val="3776213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7AB03-E8D1-5949-8324-5095A80D00A2}" type="slidenum">
              <a:rPr lang="en-US" smtClean="0"/>
              <a:t>12</a:t>
            </a:fld>
            <a:endParaRPr lang="en-US"/>
          </a:p>
        </p:txBody>
      </p:sp>
    </p:spTree>
    <p:extLst>
      <p:ext uri="{BB962C8B-B14F-4D97-AF65-F5344CB8AC3E}">
        <p14:creationId xmlns:p14="http://schemas.microsoft.com/office/powerpoint/2010/main" val="2726339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7AB03-E8D1-5949-8324-5095A80D00A2}" type="slidenum">
              <a:rPr lang="en-US" smtClean="0"/>
              <a:t>13</a:t>
            </a:fld>
            <a:endParaRPr lang="en-US"/>
          </a:p>
        </p:txBody>
      </p:sp>
    </p:spTree>
    <p:extLst>
      <p:ext uri="{BB962C8B-B14F-4D97-AF65-F5344CB8AC3E}">
        <p14:creationId xmlns:p14="http://schemas.microsoft.com/office/powerpoint/2010/main" val="412603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7AB03-E8D1-5949-8324-5095A80D00A2}" type="slidenum">
              <a:rPr lang="en-US" smtClean="0"/>
              <a:t>14</a:t>
            </a:fld>
            <a:endParaRPr lang="en-US"/>
          </a:p>
        </p:txBody>
      </p:sp>
    </p:spTree>
    <p:extLst>
      <p:ext uri="{BB962C8B-B14F-4D97-AF65-F5344CB8AC3E}">
        <p14:creationId xmlns:p14="http://schemas.microsoft.com/office/powerpoint/2010/main" val="3480493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Summarize what this means for collaborations</a:t>
            </a:r>
          </a:p>
        </p:txBody>
      </p:sp>
      <p:sp>
        <p:nvSpPr>
          <p:cNvPr id="4" name="Slide Number Placeholder 3"/>
          <p:cNvSpPr>
            <a:spLocks noGrp="1"/>
          </p:cNvSpPr>
          <p:nvPr>
            <p:ph type="sldNum" sz="quarter" idx="5"/>
          </p:nvPr>
        </p:nvSpPr>
        <p:spPr/>
        <p:txBody>
          <a:bodyPr/>
          <a:lstStyle/>
          <a:p>
            <a:fld id="{29A7AB03-E8D1-5949-8324-5095A80D00A2}" type="slidenum">
              <a:rPr lang="en-US" smtClean="0"/>
              <a:t>15</a:t>
            </a:fld>
            <a:endParaRPr lang="en-US"/>
          </a:p>
        </p:txBody>
      </p:sp>
    </p:spTree>
    <p:extLst>
      <p:ext uri="{BB962C8B-B14F-4D97-AF65-F5344CB8AC3E}">
        <p14:creationId xmlns:p14="http://schemas.microsoft.com/office/powerpoint/2010/main" val="1235700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1 in 6 children have a DD…all of these children grow up</a:t>
            </a:r>
          </a:p>
          <a:p>
            <a:r>
              <a:rPr lang="en-US" sz="1400" dirty="0"/>
              <a:t>Seeing this in clinical care- dire lack of services &amp; providers equipped to care for DD</a:t>
            </a:r>
          </a:p>
          <a:p>
            <a:r>
              <a:rPr lang="en-US" sz="1400" dirty="0"/>
              <a:t>Part of this “neglect” really is reflected in the lack of data on the true prevalence of DDs among adults- but est. app 2-4%</a:t>
            </a:r>
          </a:p>
        </p:txBody>
      </p:sp>
      <p:sp>
        <p:nvSpPr>
          <p:cNvPr id="4" name="Slide Number Placeholder 3"/>
          <p:cNvSpPr>
            <a:spLocks noGrp="1"/>
          </p:cNvSpPr>
          <p:nvPr>
            <p:ph type="sldNum" sz="quarter" idx="5"/>
          </p:nvPr>
        </p:nvSpPr>
        <p:spPr/>
        <p:txBody>
          <a:bodyPr/>
          <a:lstStyle/>
          <a:p>
            <a:fld id="{29A7AB03-E8D1-5949-8324-5095A80D00A2}" type="slidenum">
              <a:rPr lang="en-US" smtClean="0"/>
              <a:t>16</a:t>
            </a:fld>
            <a:endParaRPr lang="en-US"/>
          </a:p>
        </p:txBody>
      </p:sp>
    </p:spTree>
    <p:extLst>
      <p:ext uri="{BB962C8B-B14F-4D97-AF65-F5344CB8AC3E}">
        <p14:creationId xmlns:p14="http://schemas.microsoft.com/office/powerpoint/2010/main" val="1358305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conditions that PWDDs experience at 2-4 times the rate as adults w/o DD</a:t>
            </a:r>
          </a:p>
        </p:txBody>
      </p:sp>
      <p:sp>
        <p:nvSpPr>
          <p:cNvPr id="4" name="Slide Number Placeholder 3"/>
          <p:cNvSpPr>
            <a:spLocks noGrp="1"/>
          </p:cNvSpPr>
          <p:nvPr>
            <p:ph type="sldNum" sz="quarter" idx="5"/>
          </p:nvPr>
        </p:nvSpPr>
        <p:spPr/>
        <p:txBody>
          <a:bodyPr/>
          <a:lstStyle/>
          <a:p>
            <a:fld id="{29A7AB03-E8D1-5949-8324-5095A80D00A2}" type="slidenum">
              <a:rPr lang="en-US" smtClean="0"/>
              <a:t>17</a:t>
            </a:fld>
            <a:endParaRPr lang="en-US"/>
          </a:p>
        </p:txBody>
      </p:sp>
    </p:spTree>
    <p:extLst>
      <p:ext uri="{BB962C8B-B14F-4D97-AF65-F5344CB8AC3E}">
        <p14:creationId xmlns:p14="http://schemas.microsoft.com/office/powerpoint/2010/main" val="1401547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PWDD have higher rates of heart disease, obesity, </a:t>
            </a:r>
            <a:r>
              <a:rPr lang="en-US" dirty="0" err="1"/>
              <a:t>diabet</a:t>
            </a:r>
            <a:endParaRPr lang="en-US" dirty="0"/>
          </a:p>
        </p:txBody>
      </p:sp>
      <p:sp>
        <p:nvSpPr>
          <p:cNvPr id="4" name="Slide Number Placeholder 3"/>
          <p:cNvSpPr>
            <a:spLocks noGrp="1"/>
          </p:cNvSpPr>
          <p:nvPr>
            <p:ph type="sldNum" sz="quarter" idx="5"/>
          </p:nvPr>
        </p:nvSpPr>
        <p:spPr/>
        <p:txBody>
          <a:bodyPr/>
          <a:lstStyle/>
          <a:p>
            <a:fld id="{29A7AB03-E8D1-5949-8324-5095A80D00A2}" type="slidenum">
              <a:rPr lang="en-US" smtClean="0"/>
              <a:t>18</a:t>
            </a:fld>
            <a:endParaRPr lang="en-US"/>
          </a:p>
        </p:txBody>
      </p:sp>
    </p:spTree>
    <p:extLst>
      <p:ext uri="{BB962C8B-B14F-4D97-AF65-F5344CB8AC3E}">
        <p14:creationId xmlns:p14="http://schemas.microsoft.com/office/powerpoint/2010/main" val="1934682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7AB03-E8D1-5949-8324-5095A80D00A2}" type="slidenum">
              <a:rPr lang="en-US" smtClean="0"/>
              <a:t>19</a:t>
            </a:fld>
            <a:endParaRPr lang="en-US"/>
          </a:p>
        </p:txBody>
      </p:sp>
    </p:spTree>
    <p:extLst>
      <p:ext uri="{BB962C8B-B14F-4D97-AF65-F5344CB8AC3E}">
        <p14:creationId xmlns:p14="http://schemas.microsoft.com/office/powerpoint/2010/main" val="2901266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7AB03-E8D1-5949-8324-5095A80D00A2}" type="slidenum">
              <a:rPr lang="en-US" smtClean="0"/>
              <a:t>20</a:t>
            </a:fld>
            <a:endParaRPr lang="en-US"/>
          </a:p>
        </p:txBody>
      </p:sp>
    </p:spTree>
    <p:extLst>
      <p:ext uri="{BB962C8B-B14F-4D97-AF65-F5344CB8AC3E}">
        <p14:creationId xmlns:p14="http://schemas.microsoft.com/office/powerpoint/2010/main" val="3873521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7AB03-E8D1-5949-8324-5095A80D00A2}" type="slidenum">
              <a:rPr lang="en-US" smtClean="0"/>
              <a:t>2</a:t>
            </a:fld>
            <a:endParaRPr lang="en-US"/>
          </a:p>
        </p:txBody>
      </p:sp>
    </p:spTree>
    <p:extLst>
      <p:ext uri="{BB962C8B-B14F-4D97-AF65-F5344CB8AC3E}">
        <p14:creationId xmlns:p14="http://schemas.microsoft.com/office/powerpoint/2010/main" val="2436506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Knowledge items- TBD some drawn from our prior work evaluating an I/DD curriculum to 2</a:t>
            </a:r>
            <a:r>
              <a:rPr lang="en-US" baseline="30000" dirty="0"/>
              <a:t>nd</a:t>
            </a:r>
            <a:r>
              <a:rPr lang="en-US" dirty="0"/>
              <a:t> year medical students at Einstein</a:t>
            </a:r>
          </a:p>
          <a:p>
            <a:r>
              <a:rPr lang="en-US" dirty="0"/>
              <a:t>Attitudes- </a:t>
            </a:r>
            <a:r>
              <a:rPr lang="en-US" sz="1800" dirty="0">
                <a:effectLst/>
                <a:latin typeface="Arial" panose="020B0604020202020204" pitchFamily="34" charset="0"/>
                <a:ea typeface="Times New Roman" panose="02020603050405020304" pitchFamily="18" charset="0"/>
              </a:rPr>
              <a:t>WHO Attitudes to Disability Scale</a:t>
            </a:r>
          </a:p>
          <a:p>
            <a:r>
              <a:rPr lang="en-US" sz="1800" dirty="0">
                <a:effectLst/>
                <a:latin typeface="Arial" panose="020B0604020202020204" pitchFamily="34" charset="0"/>
              </a:rPr>
              <a:t>Bias- Implicit </a:t>
            </a:r>
            <a:r>
              <a:rPr lang="en-US" sz="1800" dirty="0" err="1">
                <a:effectLst/>
                <a:latin typeface="Arial" panose="020B0604020202020204" pitchFamily="34" charset="0"/>
              </a:rPr>
              <a:t>Assocation</a:t>
            </a:r>
            <a:r>
              <a:rPr lang="en-US" sz="1800" dirty="0">
                <a:effectLst/>
                <a:latin typeface="Arial" panose="020B0604020202020204" pitchFamily="34" charset="0"/>
              </a:rPr>
              <a:t> Tests: general disability and ID</a:t>
            </a:r>
          </a:p>
          <a:p>
            <a:r>
              <a:rPr lang="en-US" sz="1800" dirty="0">
                <a:effectLst/>
                <a:latin typeface="Arial" panose="020B0604020202020204" pitchFamily="34" charset="0"/>
              </a:rPr>
              <a:t>Perceptions- TBD- </a:t>
            </a:r>
            <a:r>
              <a:rPr lang="en-US" sz="1800" dirty="0">
                <a:effectLst/>
                <a:latin typeface="Arial" panose="020B0604020202020204" pitchFamily="34" charset="0"/>
                <a:ea typeface="Times New Roman" panose="02020603050405020304" pitchFamily="18" charset="0"/>
              </a:rPr>
              <a:t>Few studies exist on researcher-level barriers to including diverse participants.</a:t>
            </a:r>
            <a:r>
              <a:rPr lang="en-US" sz="1800" baseline="30000" dirty="0">
                <a:effectLst/>
                <a:latin typeface="Arial" panose="020B0604020202020204" pitchFamily="34" charset="0"/>
                <a:ea typeface="Times New Roman" panose="02020603050405020304" pitchFamily="18" charset="0"/>
              </a:rPr>
              <a:t>75,90,91</a:t>
            </a:r>
            <a:r>
              <a:rPr lang="en-US" sz="1800" dirty="0">
                <a:effectLst/>
                <a:latin typeface="Arial" panose="020B0604020202020204" pitchFamily="34" charset="0"/>
                <a:ea typeface="Times New Roman" panose="02020603050405020304" pitchFamily="18" charset="0"/>
              </a:rPr>
              <a:t> In the above University of Wisconsin CTSA study there was a disconnect between researchers’ </a:t>
            </a:r>
            <a:r>
              <a:rPr lang="en-US" sz="1800" i="1" dirty="0">
                <a:effectLst/>
                <a:latin typeface="Arial" panose="020B0604020202020204" pitchFamily="34" charset="0"/>
                <a:ea typeface="Times New Roman" panose="02020603050405020304" pitchFamily="18" charset="0"/>
              </a:rPr>
              <a:t>abstract</a:t>
            </a:r>
            <a:r>
              <a:rPr lang="en-US" sz="1800" dirty="0">
                <a:effectLst/>
                <a:latin typeface="Arial" panose="020B0604020202020204" pitchFamily="34" charset="0"/>
                <a:ea typeface="Times New Roman" panose="02020603050405020304" pitchFamily="18" charset="0"/>
              </a:rPr>
              <a:t> belief in the importance of racial and ethnic diversity in research vs. in their own work (87% vs. 38%). Time, money, anxiety and discomfort were viewed as “costs” to inclusivity.</a:t>
            </a:r>
            <a:r>
              <a:rPr lang="en-US" sz="1800" baseline="30000" dirty="0">
                <a:effectLst/>
                <a:latin typeface="Arial" panose="020B0604020202020204" pitchFamily="34" charset="0"/>
                <a:ea typeface="Times New Roman" panose="02020603050405020304" pitchFamily="18" charset="0"/>
              </a:rPr>
              <a:t>92,75</a:t>
            </a:r>
            <a:r>
              <a:rPr lang="en-US" sz="1800" dirty="0">
                <a:effectLst/>
                <a:latin typeface="Arial" panose="020B0604020202020204" pitchFamily="34" charset="0"/>
                <a:ea typeface="Times New Roman" panose="02020603050405020304" pitchFamily="18" charset="0"/>
              </a:rPr>
              <a:t> We will </a:t>
            </a:r>
            <a:r>
              <a:rPr lang="en-US" sz="1800" i="1" dirty="0">
                <a:effectLst/>
                <a:latin typeface="Arial" panose="020B0604020202020204" pitchFamily="34" charset="0"/>
                <a:ea typeface="Times New Roman" panose="02020603050405020304" pitchFamily="18" charset="0"/>
              </a:rPr>
              <a:t>adapt</a:t>
            </a:r>
            <a:r>
              <a:rPr lang="en-US" sz="1800" dirty="0">
                <a:effectLst/>
                <a:latin typeface="Arial" panose="020B0604020202020204" pitchFamily="34" charset="0"/>
                <a:ea typeface="Times New Roman" panose="02020603050405020304" pitchFamily="18" charset="0"/>
              </a:rPr>
              <a:t> that study’s items on: importance of enrolling [PWDDs], staff training on [PWDD] recruitment/retention, perceived barriers to recruiting/retaining [PWDDs] due to their distrust or negative view of research, etc. We will </a:t>
            </a:r>
            <a:r>
              <a:rPr lang="en-US" sz="1800" i="1" dirty="0">
                <a:effectLst/>
                <a:latin typeface="Arial" panose="020B0604020202020204" pitchFamily="34" charset="0"/>
                <a:ea typeface="Times New Roman" panose="02020603050405020304" pitchFamily="18" charset="0"/>
              </a:rPr>
              <a:t>create</a:t>
            </a:r>
            <a:r>
              <a:rPr lang="en-US" sz="1800" dirty="0">
                <a:effectLst/>
                <a:latin typeface="Arial" panose="020B0604020202020204" pitchFamily="34" charset="0"/>
                <a:ea typeface="Times New Roman" panose="02020603050405020304" pitchFamily="18" charset="0"/>
              </a:rPr>
              <a:t> new items, informed by emerging work</a:t>
            </a:r>
            <a:r>
              <a:rPr lang="en-US" sz="1800" baseline="30000" dirty="0">
                <a:effectLst/>
                <a:latin typeface="Arial" panose="020B0604020202020204" pitchFamily="34" charset="0"/>
                <a:ea typeface="Times New Roman" panose="02020603050405020304" pitchFamily="18" charset="0"/>
              </a:rPr>
              <a:t>39</a:t>
            </a:r>
            <a:r>
              <a:rPr lang="en-US" sz="1800" dirty="0">
                <a:effectLst/>
                <a:latin typeface="Arial" panose="020B0604020202020204" pitchFamily="34" charset="0"/>
                <a:ea typeface="Times New Roman" panose="02020603050405020304" pitchFamily="18" charset="0"/>
              </a:rPr>
              <a:t> on topics e.g., adaptive study designs, multiple formats, disability sensitivity skills (i.e., brief video</a:t>
            </a:r>
            <a:r>
              <a:rPr lang="en-US" sz="1800" baseline="30000" dirty="0">
                <a:effectLst/>
                <a:latin typeface="Arial" panose="020B0604020202020204" pitchFamily="34" charset="0"/>
                <a:ea typeface="Times New Roman" panose="02020603050405020304" pitchFamily="18" charset="0"/>
              </a:rPr>
              <a:t>93</a:t>
            </a:r>
            <a:r>
              <a:rPr lang="en-US" sz="1800" dirty="0">
                <a:effectLst/>
                <a:latin typeface="Arial" panose="020B0604020202020204" pitchFamily="34" charset="0"/>
                <a:ea typeface="Times New Roman" panose="02020603050405020304" pitchFamily="18" charset="0"/>
              </a:rPr>
              <a:t>). </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9A7AB03-E8D1-5949-8324-5095A80D00A2}" type="slidenum">
              <a:rPr lang="en-US" smtClean="0"/>
              <a:t>21</a:t>
            </a:fld>
            <a:endParaRPr lang="en-US"/>
          </a:p>
        </p:txBody>
      </p:sp>
    </p:spTree>
    <p:extLst>
      <p:ext uri="{BB962C8B-B14F-4D97-AF65-F5344CB8AC3E}">
        <p14:creationId xmlns:p14="http://schemas.microsoft.com/office/powerpoint/2010/main" val="1892106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several key features of the model. </a:t>
            </a:r>
          </a:p>
          <a:p>
            <a:pPr marL="228600" indent="-228600">
              <a:buAutoNum type="arabicPeriod"/>
            </a:pPr>
            <a:r>
              <a:rPr lang="en-US"/>
              <a:t>The Community Experts are paid to participate in the model</a:t>
            </a:r>
          </a:p>
          <a:p>
            <a:pPr marL="228600" indent="-228600">
              <a:buAutoNum type="arabicPeriod"/>
            </a:pPr>
            <a:r>
              <a:rPr lang="en-US"/>
              <a:t>The model is dynamic and the BRAID circles meet over time with a goal of developing trust</a:t>
            </a:r>
          </a:p>
          <a:p>
            <a:pPr marL="228600" indent="-228600">
              <a:buAutoNum type="arabicPeriod"/>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661D1-C814-F84B-98C1-A309FC8B4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699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7AB03-E8D1-5949-8324-5095A80D00A2}" type="slidenum">
              <a:rPr lang="en-US" smtClean="0"/>
              <a:t>24</a:t>
            </a:fld>
            <a:endParaRPr lang="en-US"/>
          </a:p>
        </p:txBody>
      </p:sp>
    </p:spTree>
    <p:extLst>
      <p:ext uri="{BB962C8B-B14F-4D97-AF65-F5344CB8AC3E}">
        <p14:creationId xmlns:p14="http://schemas.microsoft.com/office/powerpoint/2010/main" val="4006594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people in academic and clinical divisions who could post recruitment materials , diabetes and heart disease centers, potentially office of research administration.</a:t>
            </a:r>
          </a:p>
        </p:txBody>
      </p:sp>
      <p:sp>
        <p:nvSpPr>
          <p:cNvPr id="4" name="Slide Number Placeholder 3"/>
          <p:cNvSpPr>
            <a:spLocks noGrp="1"/>
          </p:cNvSpPr>
          <p:nvPr>
            <p:ph type="sldNum" sz="quarter" idx="5"/>
          </p:nvPr>
        </p:nvSpPr>
        <p:spPr/>
        <p:txBody>
          <a:bodyPr/>
          <a:lstStyle/>
          <a:p>
            <a:fld id="{29A7AB03-E8D1-5949-8324-5095A80D00A2}" type="slidenum">
              <a:rPr lang="en-US" smtClean="0"/>
              <a:t>25</a:t>
            </a:fld>
            <a:endParaRPr lang="en-US"/>
          </a:p>
        </p:txBody>
      </p:sp>
    </p:spTree>
    <p:extLst>
      <p:ext uri="{BB962C8B-B14F-4D97-AF65-F5344CB8AC3E}">
        <p14:creationId xmlns:p14="http://schemas.microsoft.com/office/powerpoint/2010/main" val="29720463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ADKAR- the last person in this room re-used their towels</a:t>
            </a:r>
          </a:p>
        </p:txBody>
      </p:sp>
      <p:sp>
        <p:nvSpPr>
          <p:cNvPr id="4" name="Slide Number Placeholder 3"/>
          <p:cNvSpPr>
            <a:spLocks noGrp="1"/>
          </p:cNvSpPr>
          <p:nvPr>
            <p:ph type="sldNum" sz="quarter" idx="5"/>
          </p:nvPr>
        </p:nvSpPr>
        <p:spPr/>
        <p:txBody>
          <a:bodyPr/>
          <a:lstStyle/>
          <a:p>
            <a:fld id="{29A7AB03-E8D1-5949-8324-5095A80D00A2}" type="slidenum">
              <a:rPr lang="en-US" smtClean="0"/>
              <a:t>27</a:t>
            </a:fld>
            <a:endParaRPr lang="en-US"/>
          </a:p>
        </p:txBody>
      </p:sp>
    </p:spTree>
    <p:extLst>
      <p:ext uri="{BB962C8B-B14F-4D97-AF65-F5344CB8AC3E}">
        <p14:creationId xmlns:p14="http://schemas.microsoft.com/office/powerpoint/2010/main" val="36799347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7AB03-E8D1-5949-8324-5095A80D00A2}" type="slidenum">
              <a:rPr lang="en-US" smtClean="0"/>
              <a:t>28</a:t>
            </a:fld>
            <a:endParaRPr lang="en-US"/>
          </a:p>
        </p:txBody>
      </p:sp>
    </p:spTree>
    <p:extLst>
      <p:ext uri="{BB962C8B-B14F-4D97-AF65-F5344CB8AC3E}">
        <p14:creationId xmlns:p14="http://schemas.microsoft.com/office/powerpoint/2010/main" val="4107840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7AB03-E8D1-5949-8324-5095A80D00A2}" type="slidenum">
              <a:rPr lang="en-US" smtClean="0"/>
              <a:t>29</a:t>
            </a:fld>
            <a:endParaRPr lang="en-US"/>
          </a:p>
        </p:txBody>
      </p:sp>
    </p:spTree>
    <p:extLst>
      <p:ext uri="{BB962C8B-B14F-4D97-AF65-F5344CB8AC3E}">
        <p14:creationId xmlns:p14="http://schemas.microsoft.com/office/powerpoint/2010/main" val="2307017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7AB03-E8D1-5949-8324-5095A80D00A2}" type="slidenum">
              <a:rPr lang="en-US" smtClean="0"/>
              <a:t>4</a:t>
            </a:fld>
            <a:endParaRPr lang="en-US"/>
          </a:p>
        </p:txBody>
      </p:sp>
    </p:spTree>
    <p:extLst>
      <p:ext uri="{BB962C8B-B14F-4D97-AF65-F5344CB8AC3E}">
        <p14:creationId xmlns:p14="http://schemas.microsoft.com/office/powerpoint/2010/main" val="4130835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Bio:: </a:t>
            </a:r>
            <a:r>
              <a:rPr lang="en-US" sz="1800" dirty="0">
                <a:solidFill>
                  <a:srgbClr val="000000"/>
                </a:solidFill>
                <a:effectLst/>
                <a:latin typeface="Arial" panose="020B0604020202020204" pitchFamily="34" charset="0"/>
                <a:ea typeface="Arial" panose="020B0604020202020204" pitchFamily="34" charset="0"/>
              </a:rPr>
              <a:t>My passion is to support self-advocates and family members in the I/DD community in voicing their demands for access to quality health and community services, and;  to break down stereotypes and barriers to this access. In 1976, I founded the first and longest running self-advocacy group (Bronx Community Self-Advocacy Group) in New York State. I continue to work with adult self-advocates and maintain a strong working relationship with many groups and individuals in which this project will engage- both at RFK CERC, as well as at regional and national levels.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9A7AB03-E8D1-5949-8324-5095A80D00A2}" type="slidenum">
              <a:rPr lang="en-US" smtClean="0"/>
              <a:t>5</a:t>
            </a:fld>
            <a:endParaRPr lang="en-US"/>
          </a:p>
        </p:txBody>
      </p:sp>
    </p:spTree>
    <p:extLst>
      <p:ext uri="{BB962C8B-B14F-4D97-AF65-F5344CB8AC3E}">
        <p14:creationId xmlns:p14="http://schemas.microsoft.com/office/powerpoint/2010/main" val="3981165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7AB03-E8D1-5949-8324-5095A80D00A2}" type="slidenum">
              <a:rPr lang="en-US" smtClean="0"/>
              <a:t>6</a:t>
            </a:fld>
            <a:endParaRPr lang="en-US"/>
          </a:p>
        </p:txBody>
      </p:sp>
    </p:spTree>
    <p:extLst>
      <p:ext uri="{BB962C8B-B14F-4D97-AF65-F5344CB8AC3E}">
        <p14:creationId xmlns:p14="http://schemas.microsoft.com/office/powerpoint/2010/main" val="3640969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7AB03-E8D1-5949-8324-5095A80D00A2}" type="slidenum">
              <a:rPr lang="en-US" smtClean="0"/>
              <a:t>7</a:t>
            </a:fld>
            <a:endParaRPr lang="en-US"/>
          </a:p>
        </p:txBody>
      </p:sp>
    </p:spTree>
    <p:extLst>
      <p:ext uri="{BB962C8B-B14F-4D97-AF65-F5344CB8AC3E}">
        <p14:creationId xmlns:p14="http://schemas.microsoft.com/office/powerpoint/2010/main" val="2479195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7AB03-E8D1-5949-8324-5095A80D00A2}" type="slidenum">
              <a:rPr lang="en-US" smtClean="0"/>
              <a:t>8</a:t>
            </a:fld>
            <a:endParaRPr lang="en-US"/>
          </a:p>
        </p:txBody>
      </p:sp>
    </p:spTree>
    <p:extLst>
      <p:ext uri="{BB962C8B-B14F-4D97-AF65-F5344CB8AC3E}">
        <p14:creationId xmlns:p14="http://schemas.microsoft.com/office/powerpoint/2010/main" val="1098572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0" i="0" u="none" strike="noStrike" dirty="0">
                <a:solidFill>
                  <a:srgbClr val="000000"/>
                </a:solidFill>
                <a:effectLst/>
                <a:latin typeface="Arial" panose="020B0604020202020204" pitchFamily="34" charset="0"/>
              </a:rPr>
              <a:t>Bio- app 1 minute; please highlight your AADMD and SO/SONY work</a:t>
            </a:r>
            <a:endParaRPr lang="en-US"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Role- Dr. </a:t>
            </a:r>
            <a:r>
              <a:rPr lang="en-US" sz="1200" b="0" i="0" u="none" strike="noStrike" dirty="0" err="1">
                <a:solidFill>
                  <a:srgbClr val="000000"/>
                </a:solidFill>
                <a:effectLst/>
                <a:latin typeface="Arial" panose="020B0604020202020204" pitchFamily="34" charset="0"/>
              </a:rPr>
              <a:t>Siasoco</a:t>
            </a:r>
            <a:r>
              <a:rPr lang="en-US" sz="1200" b="0" i="0" u="none" strike="noStrike" dirty="0">
                <a:solidFill>
                  <a:srgbClr val="000000"/>
                </a:solidFill>
                <a:effectLst/>
                <a:latin typeface="Arial" panose="020B0604020202020204" pitchFamily="34" charset="0"/>
              </a:rPr>
              <a:t> will serve as the project’s medical advisor on health and health care of PWDDs.  He will work with us on development and review of project measures.  He will also serve as our liaison </a:t>
            </a:r>
            <a:r>
              <a:rPr lang="en-US" sz="1200" b="0" i="0" u="none" strike="noStrike" dirty="0" err="1">
                <a:solidFill>
                  <a:srgbClr val="000000"/>
                </a:solidFill>
                <a:effectLst/>
                <a:latin typeface="Arial" panose="020B0604020202020204" pitchFamily="34" charset="0"/>
              </a:rPr>
              <a:t>ot</a:t>
            </a:r>
            <a:r>
              <a:rPr lang="en-US" sz="1200" b="0" i="0" u="none" strike="noStrike" dirty="0">
                <a:solidFill>
                  <a:srgbClr val="000000"/>
                </a:solidFill>
                <a:effectLst/>
                <a:latin typeface="Arial" panose="020B0604020202020204" pitchFamily="34" charset="0"/>
              </a:rPr>
              <a:t> AADMD to obtain their input on review of materials. </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29A7AB03-E8D1-5949-8324-5095A80D00A2}" type="slidenum">
              <a:rPr lang="en-US" smtClean="0"/>
              <a:t>9</a:t>
            </a:fld>
            <a:endParaRPr lang="en-US"/>
          </a:p>
        </p:txBody>
      </p:sp>
    </p:spTree>
    <p:extLst>
      <p:ext uri="{BB962C8B-B14F-4D97-AF65-F5344CB8AC3E}">
        <p14:creationId xmlns:p14="http://schemas.microsoft.com/office/powerpoint/2010/main" val="1513280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Bio- 1 minute; please highlight your BRAID work</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Role- For this project, Dr. </a:t>
            </a:r>
            <a:r>
              <a:rPr lang="en-US" sz="1800" b="0" i="0" u="none" strike="noStrike" dirty="0" err="1">
                <a:solidFill>
                  <a:srgbClr val="000000"/>
                </a:solidFill>
                <a:effectLst/>
                <a:latin typeface="Arial" panose="020B0604020202020204" pitchFamily="34" charset="0"/>
              </a:rPr>
              <a:t>Gutnick</a:t>
            </a:r>
            <a:r>
              <a:rPr lang="en-US" sz="1800" b="0" i="0" u="none" strike="noStrike" dirty="0">
                <a:solidFill>
                  <a:srgbClr val="000000"/>
                </a:solidFill>
                <a:effectLst/>
                <a:latin typeface="Arial" panose="020B0604020202020204" pitchFamily="34" charset="0"/>
              </a:rPr>
              <a:t> will apply her expertise in developing and conducting BRAID groups.  She will participate in the PWDD groups in Year 1, advise on application of the </a:t>
            </a:r>
            <a:r>
              <a:rPr lang="en-US" sz="1800" b="0" i="0" u="none" strike="noStrike" dirty="0" err="1">
                <a:solidFill>
                  <a:srgbClr val="000000"/>
                </a:solidFill>
                <a:effectLst/>
                <a:latin typeface="Arial" panose="020B0604020202020204" pitchFamily="34" charset="0"/>
              </a:rPr>
              <a:t>Prosci’s</a:t>
            </a:r>
            <a:r>
              <a:rPr lang="en-US" sz="1800" b="0" i="0" u="none" strike="noStrike" dirty="0">
                <a:solidFill>
                  <a:srgbClr val="000000"/>
                </a:solidFill>
                <a:effectLst/>
                <a:latin typeface="Arial" panose="020B0604020202020204" pitchFamily="34" charset="0"/>
              </a:rPr>
              <a:t> ADKAR® model of change (“the last person in this hotel room re-used their towel)  to study measures and BRAID groups. She will also participate in data analysis and preparation of manuscripts.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29A7AB03-E8D1-5949-8324-5095A80D00A2}" type="slidenum">
              <a:rPr lang="en-US" smtClean="0"/>
              <a:t>10</a:t>
            </a:fld>
            <a:endParaRPr lang="en-US"/>
          </a:p>
        </p:txBody>
      </p:sp>
    </p:spTree>
    <p:extLst>
      <p:ext uri="{BB962C8B-B14F-4D97-AF65-F5344CB8AC3E}">
        <p14:creationId xmlns:p14="http://schemas.microsoft.com/office/powerpoint/2010/main" val="917931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48F18323-1CF2-A948-8E2B-543F85C76702}" type="datetimeFigureOut">
              <a:rPr lang="en-US" smtClean="0"/>
              <a:t>9/27/23</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08E2E9B8-AFA4-ED49-88FF-297F056C4E75}" type="slidenum">
              <a:rPr lang="en-US" smtClean="0"/>
              <a:t>‹#›</a:t>
            </a:fld>
            <a:endParaRPr lang="en-US"/>
          </a:p>
        </p:txBody>
      </p:sp>
    </p:spTree>
    <p:extLst>
      <p:ext uri="{BB962C8B-B14F-4D97-AF65-F5344CB8AC3E}">
        <p14:creationId xmlns:p14="http://schemas.microsoft.com/office/powerpoint/2010/main" val="1583890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F18323-1CF2-A948-8E2B-543F85C76702}" type="datetimeFigureOut">
              <a:rPr lang="en-US" smtClean="0"/>
              <a:t>9/27/23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2E9B8-AFA4-ED49-88FF-297F056C4E75}" type="slidenum">
              <a:rPr lang="en-US" smtClean="0"/>
              <a:t>‹#›</a:t>
            </a:fld>
            <a:endParaRPr lang="en-US"/>
          </a:p>
        </p:txBody>
      </p:sp>
    </p:spTree>
    <p:extLst>
      <p:ext uri="{BB962C8B-B14F-4D97-AF65-F5344CB8AC3E}">
        <p14:creationId xmlns:p14="http://schemas.microsoft.com/office/powerpoint/2010/main" val="624063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48F18323-1CF2-A948-8E2B-543F85C76702}" type="datetimeFigureOut">
              <a:rPr lang="en-US" smtClean="0"/>
              <a:t>9/27/23</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08E2E9B8-AFA4-ED49-88FF-297F056C4E75}" type="slidenum">
              <a:rPr lang="en-US" smtClean="0"/>
              <a:t>‹#›</a:t>
            </a:fld>
            <a:endParaRPr lang="en-US"/>
          </a:p>
        </p:txBody>
      </p:sp>
    </p:spTree>
    <p:extLst>
      <p:ext uri="{BB962C8B-B14F-4D97-AF65-F5344CB8AC3E}">
        <p14:creationId xmlns:p14="http://schemas.microsoft.com/office/powerpoint/2010/main" val="1097493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173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F18323-1CF2-A948-8E2B-543F85C76702}" type="datetimeFigureOut">
              <a:rPr lang="en-US" smtClean="0"/>
              <a:t>9/27/23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08E2E9B8-AFA4-ED49-88FF-297F056C4E75}" type="slidenum">
              <a:rPr lang="en-US" smtClean="0"/>
              <a:t>‹#›</a:t>
            </a:fld>
            <a:endParaRPr lang="en-US"/>
          </a:p>
        </p:txBody>
      </p:sp>
    </p:spTree>
    <p:extLst>
      <p:ext uri="{BB962C8B-B14F-4D97-AF65-F5344CB8AC3E}">
        <p14:creationId xmlns:p14="http://schemas.microsoft.com/office/powerpoint/2010/main" val="1215975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48F18323-1CF2-A948-8E2B-543F85C76702}" type="datetimeFigureOut">
              <a:rPr lang="en-US" smtClean="0"/>
              <a:t>9/27/23</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08E2E9B8-AFA4-ED49-88FF-297F056C4E75}" type="slidenum">
              <a:rPr lang="en-US" smtClean="0"/>
              <a:t>‹#›</a:t>
            </a:fld>
            <a:endParaRPr lang="en-US"/>
          </a:p>
        </p:txBody>
      </p:sp>
    </p:spTree>
    <p:extLst>
      <p:ext uri="{BB962C8B-B14F-4D97-AF65-F5344CB8AC3E}">
        <p14:creationId xmlns:p14="http://schemas.microsoft.com/office/powerpoint/2010/main" val="1233097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F18323-1CF2-A948-8E2B-543F85C76702}" type="datetimeFigureOut">
              <a:rPr lang="en-US" smtClean="0"/>
              <a:t>9/27/23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E2E9B8-AFA4-ED49-88FF-297F056C4E75}" type="slidenum">
              <a:rPr lang="en-US" smtClean="0"/>
              <a:t>‹#›</a:t>
            </a:fld>
            <a:endParaRPr lang="en-US"/>
          </a:p>
        </p:txBody>
      </p:sp>
    </p:spTree>
    <p:extLst>
      <p:ext uri="{BB962C8B-B14F-4D97-AF65-F5344CB8AC3E}">
        <p14:creationId xmlns:p14="http://schemas.microsoft.com/office/powerpoint/2010/main" val="3807470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F18323-1CF2-A948-8E2B-543F85C76702}" type="datetimeFigureOut">
              <a:rPr lang="en-US" smtClean="0"/>
              <a:t>9/27/23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E2E9B8-AFA4-ED49-88FF-297F056C4E75}" type="slidenum">
              <a:rPr lang="en-US" smtClean="0"/>
              <a:t>‹#›</a:t>
            </a:fld>
            <a:endParaRPr lang="en-US"/>
          </a:p>
        </p:txBody>
      </p:sp>
    </p:spTree>
    <p:extLst>
      <p:ext uri="{BB962C8B-B14F-4D97-AF65-F5344CB8AC3E}">
        <p14:creationId xmlns:p14="http://schemas.microsoft.com/office/powerpoint/2010/main" val="1132073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F18323-1CF2-A948-8E2B-543F85C76702}" type="datetimeFigureOut">
              <a:rPr lang="en-US" smtClean="0"/>
              <a:t>9/27/23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E2E9B8-AFA4-ED49-88FF-297F056C4E75}" type="slidenum">
              <a:rPr lang="en-US" smtClean="0"/>
              <a:t>‹#›</a:t>
            </a:fld>
            <a:endParaRPr lang="en-US"/>
          </a:p>
        </p:txBody>
      </p:sp>
    </p:spTree>
    <p:extLst>
      <p:ext uri="{BB962C8B-B14F-4D97-AF65-F5344CB8AC3E}">
        <p14:creationId xmlns:p14="http://schemas.microsoft.com/office/powerpoint/2010/main" val="957917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F18323-1CF2-A948-8E2B-543F85C76702}" type="datetimeFigureOut">
              <a:rPr lang="en-US" smtClean="0"/>
              <a:t>9/27/23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E2E9B8-AFA4-ED49-88FF-297F056C4E75}" type="slidenum">
              <a:rPr lang="en-US" smtClean="0"/>
              <a:t>‹#›</a:t>
            </a:fld>
            <a:endParaRPr lang="en-US"/>
          </a:p>
        </p:txBody>
      </p:sp>
    </p:spTree>
    <p:extLst>
      <p:ext uri="{BB962C8B-B14F-4D97-AF65-F5344CB8AC3E}">
        <p14:creationId xmlns:p14="http://schemas.microsoft.com/office/powerpoint/2010/main" val="299560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48F18323-1CF2-A948-8E2B-543F85C76702}" type="datetimeFigureOut">
              <a:rPr lang="en-US" smtClean="0"/>
              <a:t>9/27/23</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08E2E9B8-AFA4-ED49-88FF-297F056C4E75}" type="slidenum">
              <a:rPr lang="en-US" smtClean="0"/>
              <a:t>‹#›</a:t>
            </a:fld>
            <a:endParaRPr lang="en-US"/>
          </a:p>
        </p:txBody>
      </p:sp>
    </p:spTree>
    <p:extLst>
      <p:ext uri="{BB962C8B-B14F-4D97-AF65-F5344CB8AC3E}">
        <p14:creationId xmlns:p14="http://schemas.microsoft.com/office/powerpoint/2010/main" val="2598917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F18323-1CF2-A948-8E2B-543F85C76702}" type="datetimeFigureOut">
              <a:rPr lang="en-US" smtClean="0"/>
              <a:t>9/27/23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E2E9B8-AFA4-ED49-88FF-297F056C4E75}" type="slidenum">
              <a:rPr lang="en-US" smtClean="0"/>
              <a:t>‹#›</a:t>
            </a:fld>
            <a:endParaRPr lang="en-US"/>
          </a:p>
        </p:txBody>
      </p:sp>
    </p:spTree>
    <p:extLst>
      <p:ext uri="{BB962C8B-B14F-4D97-AF65-F5344CB8AC3E}">
        <p14:creationId xmlns:p14="http://schemas.microsoft.com/office/powerpoint/2010/main" val="1663963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48F18323-1CF2-A948-8E2B-543F85C76702}" type="datetimeFigureOut">
              <a:rPr lang="en-US" smtClean="0"/>
              <a:t>9/27/23</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08E2E9B8-AFA4-ED49-88FF-297F056C4E75}"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19542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2.wdp"/><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image" Target="../media/image36.tiff"/><Relationship Id="rId5" Type="http://schemas.openxmlformats.org/officeDocument/2006/relationships/diagramQuickStyle" Target="../diagrams/quickStyle1.xml"/><Relationship Id="rId10" Type="http://schemas.openxmlformats.org/officeDocument/2006/relationships/image" Target="../media/image35.tiff"/><Relationship Id="rId4" Type="http://schemas.openxmlformats.org/officeDocument/2006/relationships/diagramLayout" Target="../diagrams/layout1.xml"/><Relationship Id="rId9"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676BA-3495-2EE7-F3F5-23C2F55984BB}"/>
              </a:ext>
            </a:extLst>
          </p:cNvPr>
          <p:cNvSpPr>
            <a:spLocks noGrp="1"/>
          </p:cNvSpPr>
          <p:nvPr>
            <p:ph type="ctrTitle"/>
          </p:nvPr>
        </p:nvSpPr>
        <p:spPr>
          <a:xfrm>
            <a:off x="599225" y="749766"/>
            <a:ext cx="10993549" cy="1874414"/>
          </a:xfrm>
        </p:spPr>
        <p:txBody>
          <a:bodyPr>
            <a:noAutofit/>
          </a:bodyPr>
          <a:lstStyle/>
          <a:p>
            <a:pPr algn="ctr"/>
            <a:r>
              <a:rPr lang="en-US" sz="3200" dirty="0"/>
              <a:t>Disability as a diversity variable:</a:t>
            </a:r>
            <a:br>
              <a:rPr lang="en-US" sz="3200" dirty="0"/>
            </a:br>
            <a:r>
              <a:rPr lang="en-US" sz="3200" dirty="0"/>
              <a:t>Reducing researcher roadblocks</a:t>
            </a:r>
            <a:br>
              <a:rPr lang="en-US" sz="3200" dirty="0"/>
            </a:br>
            <a:br>
              <a:rPr lang="en-US" sz="3200" dirty="0"/>
            </a:br>
            <a:r>
              <a:rPr lang="en-US" sz="3200" dirty="0"/>
              <a:t>kick-off MEETING</a:t>
            </a:r>
          </a:p>
        </p:txBody>
      </p:sp>
      <p:sp>
        <p:nvSpPr>
          <p:cNvPr id="3" name="Subtitle 2">
            <a:extLst>
              <a:ext uri="{FF2B5EF4-FFF2-40B4-BE49-F238E27FC236}">
                <a16:creationId xmlns:a16="http://schemas.microsoft.com/office/drawing/2014/main" id="{D03A97E2-DC13-3D7D-C30A-CD397C01FCD8}"/>
              </a:ext>
            </a:extLst>
          </p:cNvPr>
          <p:cNvSpPr>
            <a:spLocks noGrp="1"/>
          </p:cNvSpPr>
          <p:nvPr>
            <p:ph type="subTitle" idx="1"/>
          </p:nvPr>
        </p:nvSpPr>
        <p:spPr>
          <a:xfrm>
            <a:off x="599225" y="2691454"/>
            <a:ext cx="10993546" cy="590321"/>
          </a:xfrm>
        </p:spPr>
        <p:txBody>
          <a:bodyPr/>
          <a:lstStyle/>
          <a:p>
            <a:pPr algn="ctr"/>
            <a:r>
              <a:rPr lang="en-US" dirty="0"/>
              <a:t>March 23, 2023. </a:t>
            </a:r>
          </a:p>
        </p:txBody>
      </p:sp>
      <p:pic>
        <p:nvPicPr>
          <p:cNvPr id="4" name="Picture 3">
            <a:extLst>
              <a:ext uri="{FF2B5EF4-FFF2-40B4-BE49-F238E27FC236}">
                <a16:creationId xmlns:a16="http://schemas.microsoft.com/office/drawing/2014/main" id="{6EFB4AA4-A112-6B96-CA78-51DBDF240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798" y="4387960"/>
            <a:ext cx="5048250" cy="586740"/>
          </a:xfrm>
          <a:prstGeom prst="rect">
            <a:avLst/>
          </a:prstGeom>
        </p:spPr>
      </p:pic>
      <p:pic>
        <p:nvPicPr>
          <p:cNvPr id="6" name="Picture 5">
            <a:extLst>
              <a:ext uri="{FF2B5EF4-FFF2-40B4-BE49-F238E27FC236}">
                <a16:creationId xmlns:a16="http://schemas.microsoft.com/office/drawing/2014/main" id="{4D42D267-A0F6-9E74-9D30-06AEA6D1525A}"/>
              </a:ext>
            </a:extLst>
          </p:cNvPr>
          <p:cNvPicPr>
            <a:picLocks noChangeAspect="1"/>
          </p:cNvPicPr>
          <p:nvPr/>
        </p:nvPicPr>
        <p:blipFill>
          <a:blip r:embed="rId4">
            <a:extLst>
              <a:ext uri="{28A0092B-C50C-407E-A947-70E740481C1C}">
                <a14:useLocalDpi xmlns:a14="http://schemas.microsoft.com/office/drawing/2010/main" val="0"/>
              </a:ext>
            </a:extLst>
          </a:blip>
          <a:srcRect t="10286" b="10286"/>
          <a:stretch>
            <a:fillRect/>
          </a:stretch>
        </p:blipFill>
        <p:spPr bwMode="auto">
          <a:xfrm>
            <a:off x="7408562" y="4205405"/>
            <a:ext cx="3498905" cy="951849"/>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4234105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871AE93-72B2-4545-989F-4B08DCD787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1"/>
            <a:ext cx="12191999"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B0F13F-C83B-4678-ABCC-5F6FB1D38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itle 1">
            <a:extLst>
              <a:ext uri="{FF2B5EF4-FFF2-40B4-BE49-F238E27FC236}">
                <a16:creationId xmlns:a16="http://schemas.microsoft.com/office/drawing/2014/main" id="{8B299AF0-38AE-225F-17B8-9A417B53C0D5}"/>
              </a:ext>
            </a:extLst>
          </p:cNvPr>
          <p:cNvSpPr>
            <a:spLocks noGrp="1"/>
          </p:cNvSpPr>
          <p:nvPr>
            <p:ph type="title"/>
          </p:nvPr>
        </p:nvSpPr>
        <p:spPr>
          <a:xfrm>
            <a:off x="803189" y="1209184"/>
            <a:ext cx="3180982" cy="4734416"/>
          </a:xfrm>
        </p:spPr>
        <p:txBody>
          <a:bodyPr anchor="ctr">
            <a:normAutofit/>
          </a:bodyPr>
          <a:lstStyle/>
          <a:p>
            <a:pPr algn="ctr"/>
            <a:r>
              <a:rPr lang="en-US" b="1" u="sng" dirty="0"/>
              <a:t>People:</a:t>
            </a:r>
            <a:br>
              <a:rPr lang="en-US" b="1" u="sng" dirty="0"/>
            </a:br>
            <a:br>
              <a:rPr lang="en-US" dirty="0"/>
            </a:br>
            <a:r>
              <a:rPr lang="en-US" sz="2400" cap="none" dirty="0"/>
              <a:t>Damara </a:t>
            </a:r>
            <a:r>
              <a:rPr lang="en-US" sz="2400" cap="none" dirty="0" err="1"/>
              <a:t>Gutnick</a:t>
            </a:r>
            <a:r>
              <a:rPr lang="en-US" sz="2400" cap="none" dirty="0"/>
              <a:t>, MD</a:t>
            </a:r>
            <a:br>
              <a:rPr lang="en-US" sz="2400" cap="none" dirty="0"/>
            </a:br>
            <a:r>
              <a:rPr lang="en-US" sz="2400" cap="none" dirty="0"/>
              <a:t>ICTR:  Co-lead of Community Engagement Core </a:t>
            </a:r>
            <a:endParaRPr lang="en-US" sz="2400" dirty="0"/>
          </a:p>
        </p:txBody>
      </p:sp>
      <p:sp>
        <p:nvSpPr>
          <p:cNvPr id="14" name="Rectangle 13">
            <a:extLst>
              <a:ext uri="{FF2B5EF4-FFF2-40B4-BE49-F238E27FC236}">
                <a16:creationId xmlns:a16="http://schemas.microsoft.com/office/drawing/2014/main" id="{02074ED4-9DB5-4D14-BDCF-BD7D0C145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C48FF616-1F75-49FC-861B-7B794054A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9184B385-16B6-44A9-9A47-1C765B376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080B7704-0AC1-F7F8-B51B-3C618FC341E7}"/>
              </a:ext>
            </a:extLst>
          </p:cNvPr>
          <p:cNvSpPr txBox="1"/>
          <p:nvPr/>
        </p:nvSpPr>
        <p:spPr>
          <a:xfrm flipH="1">
            <a:off x="8307381" y="1690062"/>
            <a:ext cx="3884617" cy="2862322"/>
          </a:xfrm>
          <a:prstGeom prst="rect">
            <a:avLst/>
          </a:prstGeom>
          <a:noFill/>
        </p:spPr>
        <p:txBody>
          <a:bodyPr wrap="square" rtlCol="0">
            <a:spAutoFit/>
          </a:bodyPr>
          <a:lstStyle/>
          <a:p>
            <a:r>
              <a:rPr lang="en-US" sz="2000" dirty="0"/>
              <a:t>Associate Professor</a:t>
            </a:r>
          </a:p>
          <a:p>
            <a:r>
              <a:rPr lang="en-US" sz="2000" dirty="0"/>
              <a:t>Dept. Epidemiology &amp; Population Health</a:t>
            </a:r>
          </a:p>
          <a:p>
            <a:r>
              <a:rPr lang="en-US" sz="2000" dirty="0"/>
              <a:t>Dept. of Family &amp; Social Medicine</a:t>
            </a:r>
          </a:p>
          <a:p>
            <a:r>
              <a:rPr lang="en-US" sz="2000" dirty="0"/>
              <a:t>Dept. of Psychiatry &amp; Behavioral Health</a:t>
            </a:r>
          </a:p>
          <a:p>
            <a:endParaRPr lang="en-US" sz="2000" dirty="0"/>
          </a:p>
          <a:p>
            <a:r>
              <a:rPr lang="en-US" sz="2000" dirty="0"/>
              <a:t>Senior Director - Office of Community &amp; Population Health </a:t>
            </a:r>
          </a:p>
        </p:txBody>
      </p:sp>
      <p:pic>
        <p:nvPicPr>
          <p:cNvPr id="3" name="Picture 2">
            <a:extLst>
              <a:ext uri="{FF2B5EF4-FFF2-40B4-BE49-F238E27FC236}">
                <a16:creationId xmlns:a16="http://schemas.microsoft.com/office/drawing/2014/main" id="{18E887F7-42B5-C74E-60BE-925F51561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938" y="5943600"/>
            <a:ext cx="4498340" cy="586740"/>
          </a:xfrm>
          <a:prstGeom prst="rect">
            <a:avLst/>
          </a:prstGeom>
        </p:spPr>
      </p:pic>
      <p:pic>
        <p:nvPicPr>
          <p:cNvPr id="8" name="Content Placeholder 7" descr="A person smiling at the camera&#10;&#10;Description automatically generated with low confidence">
            <a:extLst>
              <a:ext uri="{FF2B5EF4-FFF2-40B4-BE49-F238E27FC236}">
                <a16:creationId xmlns:a16="http://schemas.microsoft.com/office/drawing/2014/main" id="{75353E92-37B3-F63C-1759-6249CED20853}"/>
              </a:ext>
            </a:extLst>
          </p:cNvPr>
          <p:cNvPicPr>
            <a:picLocks noGrp="1" noChangeAspect="1"/>
          </p:cNvPicPr>
          <p:nvPr>
            <p:ph idx="1"/>
          </p:nvPr>
        </p:nvPicPr>
        <p:blipFill>
          <a:blip r:embed="rId4"/>
          <a:stretch>
            <a:fillRect/>
          </a:stretch>
        </p:blipFill>
        <p:spPr>
          <a:xfrm>
            <a:off x="4733997" y="1223239"/>
            <a:ext cx="3429953" cy="4319201"/>
          </a:xfrm>
        </p:spPr>
      </p:pic>
    </p:spTree>
    <p:extLst>
      <p:ext uri="{BB962C8B-B14F-4D97-AF65-F5344CB8AC3E}">
        <p14:creationId xmlns:p14="http://schemas.microsoft.com/office/powerpoint/2010/main" val="326328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871AE93-72B2-4545-989F-4B08DCD787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1"/>
            <a:ext cx="12191999"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B0F13F-C83B-4678-ABCC-5F6FB1D38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itle 1">
            <a:extLst>
              <a:ext uri="{FF2B5EF4-FFF2-40B4-BE49-F238E27FC236}">
                <a16:creationId xmlns:a16="http://schemas.microsoft.com/office/drawing/2014/main" id="{8B299AF0-38AE-225F-17B8-9A417B53C0D5}"/>
              </a:ext>
            </a:extLst>
          </p:cNvPr>
          <p:cNvSpPr>
            <a:spLocks noGrp="1"/>
          </p:cNvSpPr>
          <p:nvPr>
            <p:ph type="title"/>
          </p:nvPr>
        </p:nvSpPr>
        <p:spPr>
          <a:xfrm>
            <a:off x="803189" y="1209184"/>
            <a:ext cx="3180982" cy="4734416"/>
          </a:xfrm>
        </p:spPr>
        <p:txBody>
          <a:bodyPr anchor="ctr">
            <a:normAutofit/>
          </a:bodyPr>
          <a:lstStyle/>
          <a:p>
            <a:pPr algn="ctr"/>
            <a:r>
              <a:rPr lang="en-US" b="1" u="sng" dirty="0"/>
              <a:t>People:</a:t>
            </a:r>
            <a:br>
              <a:rPr lang="en-US" b="1" u="sng" dirty="0"/>
            </a:br>
            <a:br>
              <a:rPr lang="en-US" dirty="0"/>
            </a:br>
            <a:r>
              <a:rPr lang="en-US" sz="2400" cap="none" dirty="0"/>
              <a:t>Beth Malow, MD, MS</a:t>
            </a:r>
            <a:br>
              <a:rPr lang="en-US" sz="2400" cap="none" dirty="0"/>
            </a:br>
            <a:r>
              <a:rPr lang="en-US" sz="2400" cap="none" dirty="0"/>
              <a:t>ICTR:  Co-lead of Community Engagement Core </a:t>
            </a:r>
            <a:endParaRPr lang="en-US" sz="2400" dirty="0"/>
          </a:p>
        </p:txBody>
      </p:sp>
      <p:sp>
        <p:nvSpPr>
          <p:cNvPr id="14" name="Rectangle 13">
            <a:extLst>
              <a:ext uri="{FF2B5EF4-FFF2-40B4-BE49-F238E27FC236}">
                <a16:creationId xmlns:a16="http://schemas.microsoft.com/office/drawing/2014/main" id="{02074ED4-9DB5-4D14-BDCF-BD7D0C145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C48FF616-1F75-49FC-861B-7B794054A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9184B385-16B6-44A9-9A47-1C765B376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080B7704-0AC1-F7F8-B51B-3C618FC341E7}"/>
              </a:ext>
            </a:extLst>
          </p:cNvPr>
          <p:cNvSpPr txBox="1"/>
          <p:nvPr/>
        </p:nvSpPr>
        <p:spPr>
          <a:xfrm flipH="1">
            <a:off x="9238325" y="1997839"/>
            <a:ext cx="2883877" cy="2862322"/>
          </a:xfrm>
          <a:prstGeom prst="rect">
            <a:avLst/>
          </a:prstGeom>
          <a:noFill/>
        </p:spPr>
        <p:txBody>
          <a:bodyPr wrap="square" rtlCol="0">
            <a:spAutoFit/>
          </a:bodyPr>
          <a:lstStyle/>
          <a:p>
            <a:r>
              <a:rPr lang="en-US" sz="2000" i="0" dirty="0">
                <a:effectLst/>
              </a:rPr>
              <a:t>Professor, </a:t>
            </a:r>
          </a:p>
          <a:p>
            <a:r>
              <a:rPr lang="en-US" sz="2000" i="0" dirty="0">
                <a:effectLst/>
              </a:rPr>
              <a:t>Dept of Neurology</a:t>
            </a:r>
          </a:p>
          <a:p>
            <a:r>
              <a:rPr lang="en-US" sz="2000" dirty="0"/>
              <a:t>Dept. of Pediatrics</a:t>
            </a:r>
          </a:p>
          <a:p>
            <a:endParaRPr lang="en-US" sz="2000" dirty="0"/>
          </a:p>
          <a:p>
            <a:r>
              <a:rPr lang="en-US" sz="2000" i="0" dirty="0">
                <a:effectLst/>
              </a:rPr>
              <a:t>Burry Chair in Cognitive Childhood Development</a:t>
            </a:r>
            <a:endParaRPr lang="en-US" sz="2000" dirty="0"/>
          </a:p>
          <a:p>
            <a:endParaRPr lang="en-US" sz="2000" i="0" dirty="0">
              <a:effectLst/>
            </a:endParaRPr>
          </a:p>
          <a:p>
            <a:r>
              <a:rPr lang="en-US" sz="2000" i="0" dirty="0">
                <a:effectLst/>
              </a:rPr>
              <a:t>Director - Vanderbilt Sleep Disorders Division</a:t>
            </a:r>
            <a:endParaRPr lang="en-US" sz="2000" dirty="0"/>
          </a:p>
        </p:txBody>
      </p:sp>
      <p:pic>
        <p:nvPicPr>
          <p:cNvPr id="9" name="Picture 8" descr="A picture containing tree, outdoor, person, person&#10;&#10;Description automatically generated">
            <a:extLst>
              <a:ext uri="{FF2B5EF4-FFF2-40B4-BE49-F238E27FC236}">
                <a16:creationId xmlns:a16="http://schemas.microsoft.com/office/drawing/2014/main" id="{4A97A049-8064-43ED-EAC6-6D22F3582E90}"/>
              </a:ext>
            </a:extLst>
          </p:cNvPr>
          <p:cNvPicPr>
            <a:picLocks noChangeAspect="1"/>
          </p:cNvPicPr>
          <p:nvPr/>
        </p:nvPicPr>
        <p:blipFill>
          <a:blip r:embed="rId3"/>
          <a:stretch>
            <a:fillRect/>
          </a:stretch>
        </p:blipFill>
        <p:spPr>
          <a:xfrm>
            <a:off x="4290357" y="1576050"/>
            <a:ext cx="4822367" cy="3616775"/>
          </a:xfrm>
          <a:prstGeom prst="rect">
            <a:avLst/>
          </a:prstGeom>
        </p:spPr>
      </p:pic>
      <p:pic>
        <p:nvPicPr>
          <p:cNvPr id="11" name="Picture 10" descr="Text&#10;&#10;Description automatically generated with medium confidence">
            <a:extLst>
              <a:ext uri="{FF2B5EF4-FFF2-40B4-BE49-F238E27FC236}">
                <a16:creationId xmlns:a16="http://schemas.microsoft.com/office/drawing/2014/main" id="{8DF9A1E3-A51D-7140-13D9-DCAE4DB1A7FF}"/>
              </a:ext>
            </a:extLst>
          </p:cNvPr>
          <p:cNvPicPr>
            <a:picLocks noChangeAspect="1"/>
          </p:cNvPicPr>
          <p:nvPr/>
        </p:nvPicPr>
        <p:blipFill>
          <a:blip r:embed="rId4"/>
          <a:stretch>
            <a:fillRect/>
          </a:stretch>
        </p:blipFill>
        <p:spPr>
          <a:xfrm>
            <a:off x="4903343" y="5359400"/>
            <a:ext cx="3441700" cy="584200"/>
          </a:xfrm>
          <a:prstGeom prst="rect">
            <a:avLst/>
          </a:prstGeom>
        </p:spPr>
      </p:pic>
    </p:spTree>
    <p:extLst>
      <p:ext uri="{BB962C8B-B14F-4D97-AF65-F5344CB8AC3E}">
        <p14:creationId xmlns:p14="http://schemas.microsoft.com/office/powerpoint/2010/main" val="3567639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871AE93-72B2-4545-989F-4B08DCD787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1"/>
            <a:ext cx="12191999"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B0F13F-C83B-4678-ABCC-5F6FB1D38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itle 1">
            <a:extLst>
              <a:ext uri="{FF2B5EF4-FFF2-40B4-BE49-F238E27FC236}">
                <a16:creationId xmlns:a16="http://schemas.microsoft.com/office/drawing/2014/main" id="{8B299AF0-38AE-225F-17B8-9A417B53C0D5}"/>
              </a:ext>
            </a:extLst>
          </p:cNvPr>
          <p:cNvSpPr>
            <a:spLocks noGrp="1"/>
          </p:cNvSpPr>
          <p:nvPr>
            <p:ph type="title"/>
          </p:nvPr>
        </p:nvSpPr>
        <p:spPr>
          <a:xfrm>
            <a:off x="803189" y="1209184"/>
            <a:ext cx="3089189" cy="4734416"/>
          </a:xfrm>
        </p:spPr>
        <p:txBody>
          <a:bodyPr anchor="ctr">
            <a:normAutofit/>
          </a:bodyPr>
          <a:lstStyle/>
          <a:p>
            <a:pPr algn="ctr"/>
            <a:r>
              <a:rPr lang="en-US" dirty="0"/>
              <a:t>3 key dd programs</a:t>
            </a:r>
          </a:p>
        </p:txBody>
      </p:sp>
      <p:sp>
        <p:nvSpPr>
          <p:cNvPr id="14" name="Rectangle 13">
            <a:extLst>
              <a:ext uri="{FF2B5EF4-FFF2-40B4-BE49-F238E27FC236}">
                <a16:creationId xmlns:a16="http://schemas.microsoft.com/office/drawing/2014/main" id="{02074ED4-9DB5-4D14-BDCF-BD7D0C145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C48FF616-1F75-49FC-861B-7B794054A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9184B385-16B6-44A9-9A47-1C765B376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8F2EEFC6-9AF3-B43D-D051-903F54744C19}"/>
              </a:ext>
            </a:extLst>
          </p:cNvPr>
          <p:cNvSpPr>
            <a:spLocks noGrp="1"/>
          </p:cNvSpPr>
          <p:nvPr>
            <p:ph idx="1"/>
          </p:nvPr>
        </p:nvSpPr>
        <p:spPr>
          <a:xfrm>
            <a:off x="4149854" y="743059"/>
            <a:ext cx="7950169" cy="5666666"/>
          </a:xfrm>
        </p:spPr>
        <p:txBody>
          <a:bodyPr anchor="t">
            <a:normAutofit/>
          </a:bodyPr>
          <a:lstStyle/>
          <a:p>
            <a:r>
              <a:rPr lang="en-US" sz="1600" b="1" u="sng" dirty="0"/>
              <a:t>Institutes for Clinical and Translational Research </a:t>
            </a:r>
            <a:r>
              <a:rPr lang="en-US" sz="1600" b="1" u="sng" dirty="0">
                <a:solidFill>
                  <a:schemeClr val="accent1"/>
                </a:solidFill>
              </a:rPr>
              <a:t>(ICTR)</a:t>
            </a:r>
          </a:p>
          <a:p>
            <a:pPr lvl="1"/>
            <a:r>
              <a:rPr lang="en-US" dirty="0"/>
              <a:t>&gt; 50 NCATS funded CTSA research hubs support infrastructure / cores</a:t>
            </a:r>
          </a:p>
          <a:p>
            <a:pPr lvl="1"/>
            <a:r>
              <a:rPr lang="en-US" dirty="0"/>
              <a:t>Improve efficiency &amp; effectiveness of clinical translation from: bench &gt; human study &gt; medical practice implementation &gt; community health dissemination </a:t>
            </a:r>
          </a:p>
          <a:p>
            <a:pPr marL="324000" lvl="1" indent="0">
              <a:buNone/>
            </a:pPr>
            <a:endParaRPr lang="en-US" dirty="0"/>
          </a:p>
          <a:p>
            <a:r>
              <a:rPr lang="en-US" sz="1600" b="1" u="sng" dirty="0"/>
              <a:t>Intellectual and Developmental Disabilities Research Centers </a:t>
            </a:r>
            <a:r>
              <a:rPr lang="en-US" sz="1600" b="1" u="sng" dirty="0">
                <a:solidFill>
                  <a:schemeClr val="accent1"/>
                </a:solidFill>
              </a:rPr>
              <a:t>(IDDRC)</a:t>
            </a:r>
          </a:p>
          <a:p>
            <a:pPr lvl="1"/>
            <a:r>
              <a:rPr lang="en-US" dirty="0"/>
              <a:t>15 NICHD-funded IDDRCs  aim is to prevent and/or ameliorate IDD</a:t>
            </a:r>
          </a:p>
          <a:p>
            <a:pPr lvl="1"/>
            <a:r>
              <a:rPr lang="en-US" dirty="0"/>
              <a:t>Supports research &amp; training infrastructure for scientists &amp; clinicians</a:t>
            </a:r>
          </a:p>
          <a:p>
            <a:pPr lvl="1"/>
            <a:r>
              <a:rPr lang="en-US" dirty="0"/>
              <a:t>Studies range from animal models to translational and clinical investigations</a:t>
            </a:r>
          </a:p>
          <a:p>
            <a:pPr marL="324000" lvl="1" indent="0">
              <a:buNone/>
            </a:pPr>
            <a:endParaRPr lang="en-US" dirty="0"/>
          </a:p>
          <a:p>
            <a:r>
              <a:rPr lang="en-US" sz="1600" b="1" u="sng" dirty="0"/>
              <a:t>University Centers for Excellence in Developmental Disabilities </a:t>
            </a:r>
            <a:r>
              <a:rPr lang="en-US" sz="1600" b="1" u="sng" dirty="0">
                <a:solidFill>
                  <a:schemeClr val="accent1"/>
                </a:solidFill>
              </a:rPr>
              <a:t>(UCEDD)</a:t>
            </a:r>
          </a:p>
          <a:p>
            <a:pPr lvl="1"/>
            <a:r>
              <a:rPr lang="en-US" dirty="0"/>
              <a:t>Established in federal law, the nation’s 68 UCEDDs aim to increase PWDDs independence, productivity, and integration into the community </a:t>
            </a:r>
          </a:p>
          <a:p>
            <a:pPr lvl="1"/>
            <a:r>
              <a:rPr lang="en-US" dirty="0"/>
              <a:t>Four-fold mission: training, community services, research &amp; information dissemination</a:t>
            </a:r>
          </a:p>
          <a:p>
            <a:pPr lvl="1"/>
            <a:r>
              <a:rPr lang="en-US" dirty="0"/>
              <a:t>Accomplish mission via: advocacy, capacity-building &amp; systems change. </a:t>
            </a:r>
          </a:p>
        </p:txBody>
      </p:sp>
      <p:pic>
        <p:nvPicPr>
          <p:cNvPr id="1026" name="Picture 2" descr="partnership Icon 4658209">
            <a:extLst>
              <a:ext uri="{FF2B5EF4-FFF2-40B4-BE49-F238E27FC236}">
                <a16:creationId xmlns:a16="http://schemas.microsoft.com/office/drawing/2014/main" id="{8F9E25B6-C871-0F16-27AC-4EA48149B9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259" t="15576" r="25404" b="8118"/>
          <a:stretch/>
        </p:blipFill>
        <p:spPr bwMode="auto">
          <a:xfrm flipH="1">
            <a:off x="1596768" y="1190024"/>
            <a:ext cx="1432656" cy="2129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652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871AE93-72B2-4545-989F-4B08DCD787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1"/>
            <a:ext cx="12191999"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B0F13F-C83B-4678-ABCC-5F6FB1D38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itle 1">
            <a:extLst>
              <a:ext uri="{FF2B5EF4-FFF2-40B4-BE49-F238E27FC236}">
                <a16:creationId xmlns:a16="http://schemas.microsoft.com/office/drawing/2014/main" id="{8B299AF0-38AE-225F-17B8-9A417B53C0D5}"/>
              </a:ext>
            </a:extLst>
          </p:cNvPr>
          <p:cNvSpPr>
            <a:spLocks noGrp="1"/>
          </p:cNvSpPr>
          <p:nvPr>
            <p:ph type="title"/>
          </p:nvPr>
        </p:nvSpPr>
        <p:spPr>
          <a:xfrm>
            <a:off x="803189" y="1209184"/>
            <a:ext cx="3089189" cy="4734416"/>
          </a:xfrm>
        </p:spPr>
        <p:txBody>
          <a:bodyPr anchor="ctr">
            <a:normAutofit/>
          </a:bodyPr>
          <a:lstStyle/>
          <a:p>
            <a:pPr algn="ctr"/>
            <a:r>
              <a:rPr lang="en-US" b="1" u="sng" dirty="0"/>
              <a:t>ICTRs</a:t>
            </a:r>
            <a:br>
              <a:rPr lang="en-US" u="sng" dirty="0"/>
            </a:br>
            <a:br>
              <a:rPr lang="en-US" sz="2400" u="sng" dirty="0"/>
            </a:br>
            <a:r>
              <a:rPr lang="en-US" sz="2400" dirty="0"/>
              <a:t>Have  you  ever…?</a:t>
            </a:r>
          </a:p>
        </p:txBody>
      </p:sp>
      <p:sp>
        <p:nvSpPr>
          <p:cNvPr id="14" name="Rectangle 13">
            <a:extLst>
              <a:ext uri="{FF2B5EF4-FFF2-40B4-BE49-F238E27FC236}">
                <a16:creationId xmlns:a16="http://schemas.microsoft.com/office/drawing/2014/main" id="{02074ED4-9DB5-4D14-BDCF-BD7D0C145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C48FF616-1F75-49FC-861B-7B794054A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9184B385-16B6-44A9-9A47-1C765B376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 name="TextBox 6">
            <a:extLst>
              <a:ext uri="{FF2B5EF4-FFF2-40B4-BE49-F238E27FC236}">
                <a16:creationId xmlns:a16="http://schemas.microsoft.com/office/drawing/2014/main" id="{DB892800-4D24-E029-D3D9-8CF96A6B0673}"/>
              </a:ext>
            </a:extLst>
          </p:cNvPr>
          <p:cNvSpPr txBox="1"/>
          <p:nvPr/>
        </p:nvSpPr>
        <p:spPr>
          <a:xfrm>
            <a:off x="5219114" y="1125415"/>
            <a:ext cx="6470682" cy="5355312"/>
          </a:xfrm>
          <a:prstGeom prst="rect">
            <a:avLst/>
          </a:prstGeom>
          <a:noFill/>
        </p:spPr>
        <p:txBody>
          <a:bodyPr wrap="none" rtlCol="0">
            <a:spAutoFit/>
          </a:bodyPr>
          <a:lstStyle/>
          <a:p>
            <a:pPr marL="342900" indent="-342900">
              <a:buAutoNum type="arabicParenR"/>
            </a:pPr>
            <a:r>
              <a:rPr lang="en-US" sz="2400" dirty="0"/>
              <a:t>Engaged with your institution’s </a:t>
            </a:r>
            <a:r>
              <a:rPr lang="en-US" sz="2400" b="1" dirty="0"/>
              <a:t>IDDRC</a:t>
            </a:r>
            <a:r>
              <a:rPr lang="en-US" sz="2400" dirty="0"/>
              <a:t>?</a:t>
            </a:r>
          </a:p>
          <a:p>
            <a:pPr algn="ctr"/>
            <a:r>
              <a:rPr lang="en-US" sz="2400" b="1" i="1" dirty="0">
                <a:solidFill>
                  <a:schemeClr val="accent3">
                    <a:lumMod val="75000"/>
                  </a:schemeClr>
                </a:solidFill>
              </a:rPr>
              <a:t>YES	-	NO -   NOT SURE</a:t>
            </a:r>
          </a:p>
          <a:p>
            <a:pPr algn="ctr"/>
            <a:r>
              <a:rPr lang="en-US" sz="2400" dirty="0"/>
              <a:t>(write in chat how)</a:t>
            </a:r>
          </a:p>
          <a:p>
            <a:endParaRPr lang="en-US" sz="2400" dirty="0"/>
          </a:p>
          <a:p>
            <a:r>
              <a:rPr lang="en-US" sz="2400" dirty="0"/>
              <a:t>2) Engaged with your institution’s </a:t>
            </a:r>
            <a:r>
              <a:rPr lang="en-US" sz="2400" b="1" dirty="0"/>
              <a:t>UCEDD</a:t>
            </a:r>
            <a:r>
              <a:rPr lang="en-US" sz="2400" dirty="0"/>
              <a:t>?</a:t>
            </a:r>
          </a:p>
          <a:p>
            <a:pPr algn="ctr"/>
            <a:r>
              <a:rPr lang="en-US" sz="2400" b="1" i="1" dirty="0">
                <a:solidFill>
                  <a:schemeClr val="accent3">
                    <a:lumMod val="75000"/>
                  </a:schemeClr>
                </a:solidFill>
              </a:rPr>
              <a:t>YES	-	NO -   NOT SURE</a:t>
            </a:r>
          </a:p>
          <a:p>
            <a:pPr algn="ctr"/>
            <a:r>
              <a:rPr lang="en-US" sz="2400" dirty="0"/>
              <a:t>(write in chat how)</a:t>
            </a:r>
          </a:p>
          <a:p>
            <a:endParaRPr lang="en-US" sz="2400" dirty="0"/>
          </a:p>
          <a:p>
            <a:r>
              <a:rPr lang="en-US" sz="2400" dirty="0"/>
              <a:t>3) Considered adults with developmental or other</a:t>
            </a:r>
          </a:p>
          <a:p>
            <a:r>
              <a:rPr lang="en-US" sz="2400" dirty="0"/>
              <a:t> disabilities in </a:t>
            </a:r>
            <a:r>
              <a:rPr lang="en-US" sz="2400" b="1" dirty="0"/>
              <a:t>designing research</a:t>
            </a:r>
            <a:r>
              <a:rPr lang="en-US" sz="2400" dirty="0"/>
              <a:t>?</a:t>
            </a:r>
          </a:p>
          <a:p>
            <a:pPr algn="ctr"/>
            <a:r>
              <a:rPr lang="en-US" sz="2400" b="1" i="1" dirty="0">
                <a:solidFill>
                  <a:schemeClr val="accent3">
                    <a:lumMod val="75000"/>
                  </a:schemeClr>
                </a:solidFill>
              </a:rPr>
              <a:t>YES	-	NO -   NOT SURE</a:t>
            </a:r>
          </a:p>
          <a:p>
            <a:pPr algn="ctr"/>
            <a:r>
              <a:rPr lang="en-US" sz="2400" dirty="0"/>
              <a:t>(write in chat how)</a:t>
            </a:r>
          </a:p>
          <a:p>
            <a:endParaRPr lang="en-US" dirty="0"/>
          </a:p>
          <a:p>
            <a:endParaRPr lang="en-US" dirty="0"/>
          </a:p>
          <a:p>
            <a:endParaRPr lang="en-US" dirty="0"/>
          </a:p>
        </p:txBody>
      </p:sp>
      <p:pic>
        <p:nvPicPr>
          <p:cNvPr id="2052" name="Picture 4" descr="Question Icon 2496543">
            <a:extLst>
              <a:ext uri="{FF2B5EF4-FFF2-40B4-BE49-F238E27FC236}">
                <a16:creationId xmlns:a16="http://schemas.microsoft.com/office/drawing/2014/main" id="{F754F71E-1B45-9B96-64B7-31B3183A41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921" y="373554"/>
            <a:ext cx="2773058" cy="2773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82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871AE93-72B2-4545-989F-4B08DCD787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1"/>
            <a:ext cx="12191999"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B0F13F-C83B-4678-ABCC-5F6FB1D38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itle 1">
            <a:extLst>
              <a:ext uri="{FF2B5EF4-FFF2-40B4-BE49-F238E27FC236}">
                <a16:creationId xmlns:a16="http://schemas.microsoft.com/office/drawing/2014/main" id="{8B299AF0-38AE-225F-17B8-9A417B53C0D5}"/>
              </a:ext>
            </a:extLst>
          </p:cNvPr>
          <p:cNvSpPr>
            <a:spLocks noGrp="1"/>
          </p:cNvSpPr>
          <p:nvPr>
            <p:ph type="title"/>
          </p:nvPr>
        </p:nvSpPr>
        <p:spPr>
          <a:xfrm>
            <a:off x="803189" y="1209184"/>
            <a:ext cx="3089189" cy="4734416"/>
          </a:xfrm>
        </p:spPr>
        <p:txBody>
          <a:bodyPr anchor="ctr">
            <a:normAutofit/>
          </a:bodyPr>
          <a:lstStyle/>
          <a:p>
            <a:pPr algn="ctr"/>
            <a:br>
              <a:rPr lang="en-US" b="1" dirty="0"/>
            </a:br>
            <a:r>
              <a:rPr lang="en-US" b="1" u="sng" dirty="0" err="1"/>
              <a:t>ucedds</a:t>
            </a:r>
            <a:br>
              <a:rPr lang="en-US" u="sng" dirty="0"/>
            </a:br>
            <a:br>
              <a:rPr lang="en-US" u="sng" dirty="0"/>
            </a:br>
            <a:r>
              <a:rPr lang="en-US" sz="2400" dirty="0"/>
              <a:t>Have  you ever…?</a:t>
            </a:r>
          </a:p>
        </p:txBody>
      </p:sp>
      <p:sp>
        <p:nvSpPr>
          <p:cNvPr id="14" name="Rectangle 13">
            <a:extLst>
              <a:ext uri="{FF2B5EF4-FFF2-40B4-BE49-F238E27FC236}">
                <a16:creationId xmlns:a16="http://schemas.microsoft.com/office/drawing/2014/main" id="{02074ED4-9DB5-4D14-BDCF-BD7D0C145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C48FF616-1F75-49FC-861B-7B794054A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9184B385-16B6-44A9-9A47-1C765B376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197399E3-33F0-C105-B25D-59895F6BC104}"/>
              </a:ext>
            </a:extLst>
          </p:cNvPr>
          <p:cNvSpPr txBox="1"/>
          <p:nvPr/>
        </p:nvSpPr>
        <p:spPr>
          <a:xfrm>
            <a:off x="5219114" y="1125415"/>
            <a:ext cx="6759094" cy="5355312"/>
          </a:xfrm>
          <a:prstGeom prst="rect">
            <a:avLst/>
          </a:prstGeom>
          <a:noFill/>
        </p:spPr>
        <p:txBody>
          <a:bodyPr wrap="none" rtlCol="0">
            <a:spAutoFit/>
          </a:bodyPr>
          <a:lstStyle/>
          <a:p>
            <a:pPr marL="342900" indent="-342900">
              <a:buAutoNum type="arabicParenR"/>
            </a:pPr>
            <a:r>
              <a:rPr lang="en-US" sz="2400" dirty="0"/>
              <a:t>Engaged with your institution’s </a:t>
            </a:r>
            <a:r>
              <a:rPr lang="en-US" sz="2400" b="1" dirty="0"/>
              <a:t>ICTR?</a:t>
            </a:r>
            <a:endParaRPr lang="en-US" sz="2400" dirty="0"/>
          </a:p>
          <a:p>
            <a:pPr algn="ctr"/>
            <a:r>
              <a:rPr lang="en-US" sz="2400" b="1" i="1" dirty="0">
                <a:solidFill>
                  <a:schemeClr val="accent3">
                    <a:lumMod val="75000"/>
                  </a:schemeClr>
                </a:solidFill>
              </a:rPr>
              <a:t>YES	-	NO -   NOT SURE</a:t>
            </a:r>
          </a:p>
          <a:p>
            <a:pPr algn="ctr"/>
            <a:r>
              <a:rPr lang="en-US" sz="2400" dirty="0"/>
              <a:t>(write in chat how)</a:t>
            </a:r>
          </a:p>
          <a:p>
            <a:endParaRPr lang="en-US" sz="2400" dirty="0"/>
          </a:p>
          <a:p>
            <a:r>
              <a:rPr lang="en-US" sz="2400" dirty="0"/>
              <a:t>2) Engaged with your institution’s </a:t>
            </a:r>
            <a:r>
              <a:rPr lang="en-US" sz="2400" b="1" dirty="0"/>
              <a:t>IDDRC</a:t>
            </a:r>
            <a:r>
              <a:rPr lang="en-US" sz="2400" dirty="0"/>
              <a:t>?</a:t>
            </a:r>
          </a:p>
          <a:p>
            <a:pPr algn="ctr"/>
            <a:r>
              <a:rPr lang="en-US" sz="2400" b="1" i="1" dirty="0">
                <a:solidFill>
                  <a:schemeClr val="accent3">
                    <a:lumMod val="75000"/>
                  </a:schemeClr>
                </a:solidFill>
              </a:rPr>
              <a:t>YES	-	NO -   NOT SURE</a:t>
            </a:r>
          </a:p>
          <a:p>
            <a:pPr algn="ctr"/>
            <a:r>
              <a:rPr lang="en-US" sz="2400" dirty="0"/>
              <a:t>(write in chat how)</a:t>
            </a:r>
          </a:p>
          <a:p>
            <a:endParaRPr lang="en-US" sz="2400" dirty="0"/>
          </a:p>
          <a:p>
            <a:r>
              <a:rPr lang="en-US" sz="2400" dirty="0"/>
              <a:t>3) Heard another person w developmental or other</a:t>
            </a:r>
          </a:p>
          <a:p>
            <a:r>
              <a:rPr lang="en-US" sz="2400" dirty="0"/>
              <a:t> disability say “</a:t>
            </a:r>
            <a:r>
              <a:rPr lang="en-US" sz="2400" b="1" dirty="0"/>
              <a:t>someone should study XYZ?”</a:t>
            </a:r>
          </a:p>
          <a:p>
            <a:pPr algn="ctr"/>
            <a:r>
              <a:rPr lang="en-US" sz="2400" b="1" i="1" dirty="0">
                <a:solidFill>
                  <a:schemeClr val="accent3">
                    <a:lumMod val="75000"/>
                  </a:schemeClr>
                </a:solidFill>
              </a:rPr>
              <a:t>YES	-	NO -   NOT SURE</a:t>
            </a:r>
          </a:p>
          <a:p>
            <a:pPr algn="ctr"/>
            <a:r>
              <a:rPr lang="en-US" sz="2400" dirty="0"/>
              <a:t>(write in chat how)</a:t>
            </a:r>
          </a:p>
          <a:p>
            <a:endParaRPr lang="en-US" dirty="0"/>
          </a:p>
          <a:p>
            <a:endParaRPr lang="en-US" dirty="0"/>
          </a:p>
          <a:p>
            <a:endParaRPr lang="en-US" dirty="0"/>
          </a:p>
        </p:txBody>
      </p:sp>
      <p:pic>
        <p:nvPicPr>
          <p:cNvPr id="3" name="Picture 4" descr="Question Icon 2496543">
            <a:extLst>
              <a:ext uri="{FF2B5EF4-FFF2-40B4-BE49-F238E27FC236}">
                <a16:creationId xmlns:a16="http://schemas.microsoft.com/office/drawing/2014/main" id="{61CFB2DA-0228-D22D-8C72-65FCD8F9E7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155" y="256463"/>
            <a:ext cx="2773058" cy="2773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250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871AE93-72B2-4545-989F-4B08DCD787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1"/>
            <a:ext cx="12191999"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B0F13F-C83B-4678-ABCC-5F6FB1D38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itle 1">
            <a:extLst>
              <a:ext uri="{FF2B5EF4-FFF2-40B4-BE49-F238E27FC236}">
                <a16:creationId xmlns:a16="http://schemas.microsoft.com/office/drawing/2014/main" id="{8B299AF0-38AE-225F-17B8-9A417B53C0D5}"/>
              </a:ext>
            </a:extLst>
          </p:cNvPr>
          <p:cNvSpPr>
            <a:spLocks noGrp="1"/>
          </p:cNvSpPr>
          <p:nvPr>
            <p:ph type="title"/>
          </p:nvPr>
        </p:nvSpPr>
        <p:spPr>
          <a:xfrm>
            <a:off x="803189" y="1209184"/>
            <a:ext cx="3089189" cy="4734416"/>
          </a:xfrm>
        </p:spPr>
        <p:txBody>
          <a:bodyPr anchor="ctr">
            <a:normAutofit/>
          </a:bodyPr>
          <a:lstStyle/>
          <a:p>
            <a:pPr algn="ctr"/>
            <a:br>
              <a:rPr lang="en-US" b="1" dirty="0"/>
            </a:br>
            <a:r>
              <a:rPr lang="en-US" b="1" u="sng" dirty="0" err="1"/>
              <a:t>iddrcs</a:t>
            </a:r>
            <a:br>
              <a:rPr lang="en-US" u="sng" dirty="0"/>
            </a:br>
            <a:br>
              <a:rPr lang="en-US" u="sng" dirty="0"/>
            </a:br>
            <a:r>
              <a:rPr lang="en-US" sz="2400" dirty="0"/>
              <a:t>Have  you ever…?</a:t>
            </a:r>
          </a:p>
        </p:txBody>
      </p:sp>
      <p:sp>
        <p:nvSpPr>
          <p:cNvPr id="14" name="Rectangle 13">
            <a:extLst>
              <a:ext uri="{FF2B5EF4-FFF2-40B4-BE49-F238E27FC236}">
                <a16:creationId xmlns:a16="http://schemas.microsoft.com/office/drawing/2014/main" id="{02074ED4-9DB5-4D14-BDCF-BD7D0C145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C48FF616-1F75-49FC-861B-7B794054A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9184B385-16B6-44A9-9A47-1C765B376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8AFD0094-27D3-D1C0-0AB0-18A72FF6C60C}"/>
              </a:ext>
            </a:extLst>
          </p:cNvPr>
          <p:cNvSpPr txBox="1"/>
          <p:nvPr/>
        </p:nvSpPr>
        <p:spPr>
          <a:xfrm>
            <a:off x="5219114" y="1125415"/>
            <a:ext cx="5692264" cy="4339650"/>
          </a:xfrm>
          <a:prstGeom prst="rect">
            <a:avLst/>
          </a:prstGeom>
          <a:noFill/>
        </p:spPr>
        <p:txBody>
          <a:bodyPr wrap="none" rtlCol="0">
            <a:spAutoFit/>
          </a:bodyPr>
          <a:lstStyle/>
          <a:p>
            <a:pPr marL="342900" indent="-342900">
              <a:buAutoNum type="arabicParenR"/>
            </a:pPr>
            <a:r>
              <a:rPr lang="en-US" sz="2400" dirty="0"/>
              <a:t>Engaged with your institution’s </a:t>
            </a:r>
            <a:r>
              <a:rPr lang="en-US" sz="2400" b="1" dirty="0"/>
              <a:t>ICTR?</a:t>
            </a:r>
            <a:endParaRPr lang="en-US" sz="2400" dirty="0"/>
          </a:p>
          <a:p>
            <a:pPr algn="ctr"/>
            <a:r>
              <a:rPr lang="en-US" sz="2400" b="1" i="1" dirty="0">
                <a:solidFill>
                  <a:schemeClr val="accent3">
                    <a:lumMod val="75000"/>
                  </a:schemeClr>
                </a:solidFill>
              </a:rPr>
              <a:t>YES	-	NO -   NOT SURE</a:t>
            </a:r>
          </a:p>
          <a:p>
            <a:pPr algn="ctr"/>
            <a:r>
              <a:rPr lang="en-US" sz="2400" dirty="0"/>
              <a:t>(write in chat how)</a:t>
            </a:r>
          </a:p>
          <a:p>
            <a:endParaRPr lang="en-US" sz="2400" dirty="0"/>
          </a:p>
          <a:p>
            <a:endParaRPr lang="en-US" sz="2400" dirty="0"/>
          </a:p>
          <a:p>
            <a:r>
              <a:rPr lang="en-US" sz="2400" dirty="0"/>
              <a:t>2) Engaged with your institution’s </a:t>
            </a:r>
            <a:r>
              <a:rPr lang="en-US" sz="2400" b="1" dirty="0"/>
              <a:t>UCEDD</a:t>
            </a:r>
            <a:r>
              <a:rPr lang="en-US" sz="2400" dirty="0"/>
              <a:t>?</a:t>
            </a:r>
          </a:p>
          <a:p>
            <a:pPr algn="ctr"/>
            <a:r>
              <a:rPr lang="en-US" sz="2400" b="1" i="1" dirty="0">
                <a:solidFill>
                  <a:schemeClr val="accent3">
                    <a:lumMod val="75000"/>
                  </a:schemeClr>
                </a:solidFill>
              </a:rPr>
              <a:t>YES	-	NO -   NOT SURE</a:t>
            </a:r>
          </a:p>
          <a:p>
            <a:pPr algn="ctr"/>
            <a:r>
              <a:rPr lang="en-US" sz="2400" dirty="0"/>
              <a:t>(write in chat how)</a:t>
            </a:r>
          </a:p>
          <a:p>
            <a:endParaRPr lang="en-US" sz="2400" dirty="0"/>
          </a:p>
          <a:p>
            <a:r>
              <a:rPr lang="en-US" sz="2400" dirty="0"/>
              <a:t>	</a:t>
            </a:r>
            <a:endParaRPr lang="en-US" dirty="0"/>
          </a:p>
          <a:p>
            <a:endParaRPr lang="en-US" dirty="0"/>
          </a:p>
          <a:p>
            <a:endParaRPr lang="en-US" dirty="0"/>
          </a:p>
        </p:txBody>
      </p:sp>
      <p:pic>
        <p:nvPicPr>
          <p:cNvPr id="3" name="Picture 4" descr="Question Icon 2496543">
            <a:extLst>
              <a:ext uri="{FF2B5EF4-FFF2-40B4-BE49-F238E27FC236}">
                <a16:creationId xmlns:a16="http://schemas.microsoft.com/office/drawing/2014/main" id="{D21FBA79-0C78-7DB4-5CD6-A8FE0AD6AE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921" y="373554"/>
            <a:ext cx="2773058" cy="2773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740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201BE-9DE8-886D-3AE7-DD456251215D}"/>
              </a:ext>
            </a:extLst>
          </p:cNvPr>
          <p:cNvSpPr>
            <a:spLocks noGrp="1"/>
          </p:cNvSpPr>
          <p:nvPr>
            <p:ph type="title"/>
          </p:nvPr>
        </p:nvSpPr>
        <p:spPr/>
        <p:txBody>
          <a:bodyPr/>
          <a:lstStyle/>
          <a:p>
            <a:r>
              <a:rPr lang="en-US" sz="2800" dirty="0"/>
              <a:t>INNOVATION – IMPACT</a:t>
            </a:r>
            <a:br>
              <a:rPr lang="en-US" sz="2800" dirty="0"/>
            </a:br>
            <a:r>
              <a:rPr lang="en-US" dirty="0"/>
              <a:t> </a:t>
            </a:r>
          </a:p>
        </p:txBody>
      </p:sp>
      <p:sp>
        <p:nvSpPr>
          <p:cNvPr id="3" name="Content Placeholder 2">
            <a:extLst>
              <a:ext uri="{FF2B5EF4-FFF2-40B4-BE49-F238E27FC236}">
                <a16:creationId xmlns:a16="http://schemas.microsoft.com/office/drawing/2014/main" id="{52709238-5D3F-87C8-29AB-63B80B0ED6E2}"/>
              </a:ext>
            </a:extLst>
          </p:cNvPr>
          <p:cNvSpPr>
            <a:spLocks noGrp="1"/>
          </p:cNvSpPr>
          <p:nvPr>
            <p:ph idx="1"/>
          </p:nvPr>
        </p:nvSpPr>
        <p:spPr>
          <a:xfrm>
            <a:off x="274913" y="2021773"/>
            <a:ext cx="11502956" cy="4618178"/>
          </a:xfrm>
        </p:spPr>
        <p:txBody>
          <a:bodyPr anchor="t">
            <a:noAutofit/>
          </a:bodyPr>
          <a:lstStyle/>
          <a:p>
            <a:pPr>
              <a:lnSpc>
                <a:spcPct val="120000"/>
              </a:lnSpc>
            </a:pPr>
            <a:r>
              <a:rPr lang="en-US" sz="2000" b="1" dirty="0"/>
              <a:t>Equity &amp; Intersectionality </a:t>
            </a:r>
          </a:p>
          <a:p>
            <a:pPr lvl="1">
              <a:lnSpc>
                <a:spcPct val="120000"/>
              </a:lnSpc>
            </a:pPr>
            <a:r>
              <a:rPr lang="en-US" sz="2000" dirty="0"/>
              <a:t>Expand notion of equity in who benefits from NIH research beyond sex/gender, race, ethnicity and age </a:t>
            </a:r>
          </a:p>
          <a:p>
            <a:pPr lvl="1">
              <a:lnSpc>
                <a:spcPct val="120000"/>
              </a:lnSpc>
            </a:pPr>
            <a:r>
              <a:rPr lang="en-US" sz="2000" dirty="0"/>
              <a:t>Disability disparities are exacerbated by </a:t>
            </a:r>
            <a:r>
              <a:rPr lang="en-US" sz="2000" b="1" dirty="0"/>
              <a:t>race/ethnic disparities</a:t>
            </a:r>
          </a:p>
          <a:p>
            <a:pPr>
              <a:lnSpc>
                <a:spcPct val="120000"/>
              </a:lnSpc>
            </a:pPr>
            <a:r>
              <a:rPr lang="en-US" sz="2000" b="1" dirty="0"/>
              <a:t>Researcher Focus</a:t>
            </a:r>
          </a:p>
          <a:p>
            <a:pPr lvl="1">
              <a:lnSpc>
                <a:spcPct val="120000"/>
              </a:lnSpc>
            </a:pPr>
            <a:r>
              <a:rPr lang="en-US" sz="2000" dirty="0"/>
              <a:t>Builds on parallel portfolio of recent Patient-Centered Outcomes Research Institute (PCORI) projects</a:t>
            </a:r>
          </a:p>
          <a:p>
            <a:pPr>
              <a:lnSpc>
                <a:spcPct val="120000"/>
              </a:lnSpc>
            </a:pPr>
            <a:r>
              <a:rPr lang="en-US" sz="2000" dirty="0"/>
              <a:t>PWDDs </a:t>
            </a:r>
            <a:r>
              <a:rPr lang="en-US" sz="2000" b="1" dirty="0"/>
              <a:t>perceptions and focus </a:t>
            </a:r>
            <a:r>
              <a:rPr lang="en-US" sz="2000" dirty="0"/>
              <a:t>on adult PWDDs</a:t>
            </a:r>
          </a:p>
          <a:p>
            <a:pPr>
              <a:lnSpc>
                <a:spcPct val="120000"/>
              </a:lnSpc>
            </a:pPr>
            <a:r>
              <a:rPr lang="en-US" sz="2000" dirty="0"/>
              <a:t>Most adult PWDDs </a:t>
            </a:r>
            <a:r>
              <a:rPr lang="en-US" sz="2000" b="1" dirty="0"/>
              <a:t>have capacity to consent</a:t>
            </a:r>
          </a:p>
          <a:p>
            <a:pPr>
              <a:lnSpc>
                <a:spcPct val="120000"/>
              </a:lnSpc>
            </a:pPr>
            <a:r>
              <a:rPr lang="en-US" sz="2000" dirty="0"/>
              <a:t>Focus: </a:t>
            </a:r>
            <a:r>
              <a:rPr lang="en-US" sz="2000" b="1" dirty="0"/>
              <a:t>health conditions experienced by PWDDs-- </a:t>
            </a:r>
            <a:r>
              <a:rPr lang="en-US" sz="2000" dirty="0"/>
              <a:t>not DD dx or its related functional impacts—e.g., physical and mental health conditions (e.g., diabetes, heart disease, obesity) with genetic and environmental links to DD</a:t>
            </a:r>
          </a:p>
        </p:txBody>
      </p:sp>
      <p:pic>
        <p:nvPicPr>
          <p:cNvPr id="4" name="Picture 3">
            <a:extLst>
              <a:ext uri="{FF2B5EF4-FFF2-40B4-BE49-F238E27FC236}">
                <a16:creationId xmlns:a16="http://schemas.microsoft.com/office/drawing/2014/main" id="{C3CD74B9-165F-E5C0-6F48-391AF1B5F25C}"/>
              </a:ext>
            </a:extLst>
          </p:cNvPr>
          <p:cNvPicPr>
            <a:picLocks noChangeAspect="1"/>
          </p:cNvPicPr>
          <p:nvPr/>
        </p:nvPicPr>
        <p:blipFill rotWithShape="1">
          <a:blip r:embed="rId3"/>
          <a:srcRect b="17716"/>
          <a:stretch/>
        </p:blipFill>
        <p:spPr>
          <a:xfrm>
            <a:off x="10436086" y="657008"/>
            <a:ext cx="1341783" cy="1104095"/>
          </a:xfrm>
          <a:prstGeom prst="rect">
            <a:avLst/>
          </a:prstGeom>
        </p:spPr>
      </p:pic>
    </p:spTree>
    <p:extLst>
      <p:ext uri="{BB962C8B-B14F-4D97-AF65-F5344CB8AC3E}">
        <p14:creationId xmlns:p14="http://schemas.microsoft.com/office/powerpoint/2010/main" val="4278206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871AE93-72B2-4545-989F-4B08DCD787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1"/>
            <a:ext cx="12191999"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B0F13F-C83B-4678-ABCC-5F6FB1D38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itle 1">
            <a:extLst>
              <a:ext uri="{FF2B5EF4-FFF2-40B4-BE49-F238E27FC236}">
                <a16:creationId xmlns:a16="http://schemas.microsoft.com/office/drawing/2014/main" id="{8B299AF0-38AE-225F-17B8-9A417B53C0D5}"/>
              </a:ext>
            </a:extLst>
          </p:cNvPr>
          <p:cNvSpPr>
            <a:spLocks noGrp="1"/>
          </p:cNvSpPr>
          <p:nvPr>
            <p:ph type="title"/>
          </p:nvPr>
        </p:nvSpPr>
        <p:spPr>
          <a:xfrm>
            <a:off x="803189" y="1209184"/>
            <a:ext cx="3089189" cy="4734416"/>
          </a:xfrm>
        </p:spPr>
        <p:txBody>
          <a:bodyPr anchor="t">
            <a:normAutofit/>
          </a:bodyPr>
          <a:lstStyle/>
          <a:p>
            <a:pPr algn="ctr"/>
            <a:br>
              <a:rPr lang="en-US" dirty="0"/>
            </a:br>
            <a:r>
              <a:rPr lang="en-US" dirty="0"/>
              <a:t>disparity #s in DD Research</a:t>
            </a:r>
          </a:p>
        </p:txBody>
      </p:sp>
      <p:sp>
        <p:nvSpPr>
          <p:cNvPr id="14" name="Rectangle 13">
            <a:extLst>
              <a:ext uri="{FF2B5EF4-FFF2-40B4-BE49-F238E27FC236}">
                <a16:creationId xmlns:a16="http://schemas.microsoft.com/office/drawing/2014/main" id="{02074ED4-9DB5-4D14-BDCF-BD7D0C145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C48FF616-1F75-49FC-861B-7B794054A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9184B385-16B6-44A9-9A47-1C765B376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8F2EEFC6-9AF3-B43D-D051-903F54744C19}"/>
              </a:ext>
            </a:extLst>
          </p:cNvPr>
          <p:cNvSpPr>
            <a:spLocks noGrp="1"/>
          </p:cNvSpPr>
          <p:nvPr>
            <p:ph idx="1"/>
          </p:nvPr>
        </p:nvSpPr>
        <p:spPr>
          <a:xfrm>
            <a:off x="4561870" y="723899"/>
            <a:ext cx="7183597" cy="3678303"/>
          </a:xfrm>
        </p:spPr>
        <p:txBody>
          <a:bodyPr>
            <a:normAutofit/>
          </a:bodyPr>
          <a:lstStyle/>
          <a:p>
            <a:endParaRPr lang="en-US" dirty="0"/>
          </a:p>
          <a:p>
            <a:endParaRPr lang="en-US" dirty="0"/>
          </a:p>
          <a:p>
            <a:endParaRPr lang="en-US" dirty="0"/>
          </a:p>
        </p:txBody>
      </p:sp>
      <p:graphicFrame>
        <p:nvGraphicFramePr>
          <p:cNvPr id="2" name="Table 1">
            <a:extLst>
              <a:ext uri="{FF2B5EF4-FFF2-40B4-BE49-F238E27FC236}">
                <a16:creationId xmlns:a16="http://schemas.microsoft.com/office/drawing/2014/main" id="{ADACF2BA-9F90-A6D7-E7B4-C932353E3436}"/>
              </a:ext>
            </a:extLst>
          </p:cNvPr>
          <p:cNvGraphicFramePr>
            <a:graphicFrameLocks noGrp="1"/>
          </p:cNvGraphicFramePr>
          <p:nvPr>
            <p:extLst>
              <p:ext uri="{D42A27DB-BD31-4B8C-83A1-F6EECF244321}">
                <p14:modId xmlns:p14="http://schemas.microsoft.com/office/powerpoint/2010/main" val="2255952322"/>
              </p:ext>
            </p:extLst>
          </p:nvPr>
        </p:nvGraphicFramePr>
        <p:xfrm>
          <a:off x="4586579" y="1209184"/>
          <a:ext cx="7143985" cy="3536862"/>
        </p:xfrm>
        <a:graphic>
          <a:graphicData uri="http://schemas.openxmlformats.org/drawingml/2006/table">
            <a:tbl>
              <a:tblPr firstRow="1" firstCol="1" bandRow="1" bandCol="1">
                <a:tableStyleId>{5C22544A-7EE6-4342-B048-85BDC9FD1C3A}</a:tableStyleId>
              </a:tblPr>
              <a:tblGrid>
                <a:gridCol w="2054997">
                  <a:extLst>
                    <a:ext uri="{9D8B030D-6E8A-4147-A177-3AD203B41FA5}">
                      <a16:colId xmlns:a16="http://schemas.microsoft.com/office/drawing/2014/main" val="2897570802"/>
                    </a:ext>
                  </a:extLst>
                </a:gridCol>
                <a:gridCol w="1437616">
                  <a:extLst>
                    <a:ext uri="{9D8B030D-6E8A-4147-A177-3AD203B41FA5}">
                      <a16:colId xmlns:a16="http://schemas.microsoft.com/office/drawing/2014/main" val="3596192261"/>
                    </a:ext>
                  </a:extLst>
                </a:gridCol>
                <a:gridCol w="1746308">
                  <a:extLst>
                    <a:ext uri="{9D8B030D-6E8A-4147-A177-3AD203B41FA5}">
                      <a16:colId xmlns:a16="http://schemas.microsoft.com/office/drawing/2014/main" val="3540319799"/>
                    </a:ext>
                  </a:extLst>
                </a:gridCol>
                <a:gridCol w="1905064">
                  <a:extLst>
                    <a:ext uri="{9D8B030D-6E8A-4147-A177-3AD203B41FA5}">
                      <a16:colId xmlns:a16="http://schemas.microsoft.com/office/drawing/2014/main" val="1159676482"/>
                    </a:ext>
                  </a:extLst>
                </a:gridCol>
              </a:tblGrid>
              <a:tr h="1054690">
                <a:tc gridSpan="4">
                  <a:txBody>
                    <a:bodyPr/>
                    <a:lstStyle/>
                    <a:p>
                      <a:pPr marL="0" marR="0" algn="just">
                        <a:lnSpc>
                          <a:spcPct val="107000"/>
                        </a:lnSpc>
                        <a:spcBef>
                          <a:spcPts val="0"/>
                        </a:spcBef>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7734579"/>
                  </a:ext>
                </a:extLst>
              </a:tr>
              <a:tr h="514192">
                <a:tc>
                  <a:txBody>
                    <a:bodyPr/>
                    <a:lstStyle/>
                    <a:p>
                      <a:pPr marL="0" marR="0" algn="ctr">
                        <a:lnSpc>
                          <a:spcPct val="107000"/>
                        </a:lnSpc>
                        <a:spcBef>
                          <a:spcPts val="0"/>
                        </a:spcBef>
                        <a:spcAft>
                          <a:spcPts val="800"/>
                        </a:spcAft>
                      </a:pPr>
                      <a:r>
                        <a:rPr lang="en-US" sz="2000" u="sng" dirty="0">
                          <a:effectLst/>
                        </a:rPr>
                        <a:t>Condition</a:t>
                      </a:r>
                      <a:endParaRPr lang="en-US" sz="2000" u="sng" dirty="0">
                        <a:effectLst/>
                        <a:latin typeface="Calibri" panose="020F0502020204030204" pitchFamily="34" charset="0"/>
                        <a:ea typeface="Calibri" panose="020F0502020204030204" pitchFamily="34" charset="0"/>
                        <a:cs typeface="Times New Roman" panose="02020603050405020304" pitchFamily="18" charset="0"/>
                      </a:endParaRPr>
                    </a:p>
                  </a:txBody>
                  <a:tcPr marL="182880" marR="182880" marT="0" marB="0" anchor="ctr"/>
                </a:tc>
                <a:tc>
                  <a:txBody>
                    <a:bodyPr/>
                    <a:lstStyle/>
                    <a:p>
                      <a:pPr marL="0" marR="0" algn="just">
                        <a:lnSpc>
                          <a:spcPct val="107000"/>
                        </a:lnSpc>
                        <a:spcBef>
                          <a:spcPts val="0"/>
                        </a:spcBef>
                        <a:spcAft>
                          <a:spcPts val="800"/>
                        </a:spcAft>
                      </a:pPr>
                      <a:r>
                        <a:rPr lang="en-US" sz="2000" dirty="0">
                          <a:effectLst/>
                        </a:rPr>
                        <a:t> + Adults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just">
                        <a:lnSpc>
                          <a:spcPct val="107000"/>
                        </a:lnSpc>
                        <a:spcBef>
                          <a:spcPts val="0"/>
                        </a:spcBef>
                        <a:spcAft>
                          <a:spcPts val="800"/>
                        </a:spcAft>
                      </a:pPr>
                      <a:r>
                        <a:rPr lang="en-US" sz="2000" dirty="0">
                          <a:effectLst/>
                        </a:rPr>
                        <a:t> + Disability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just">
                        <a:lnSpc>
                          <a:spcPct val="107000"/>
                        </a:lnSpc>
                        <a:spcBef>
                          <a:spcPts val="0"/>
                        </a:spcBef>
                        <a:spcAft>
                          <a:spcPts val="800"/>
                        </a:spcAft>
                      </a:pPr>
                      <a:r>
                        <a:rPr lang="en-US" sz="2000" dirty="0">
                          <a:effectLst/>
                        </a:rPr>
                        <a:t> Adults + DD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121957630"/>
                  </a:ext>
                </a:extLst>
              </a:tr>
              <a:tr h="514192">
                <a:tc>
                  <a:txBody>
                    <a:bodyPr/>
                    <a:lstStyle/>
                    <a:p>
                      <a:pPr marL="0" marR="0" algn="ctr">
                        <a:lnSpc>
                          <a:spcPct val="107000"/>
                        </a:lnSpc>
                        <a:spcBef>
                          <a:spcPts val="0"/>
                        </a:spcBef>
                        <a:spcAft>
                          <a:spcPts val="800"/>
                        </a:spcAft>
                      </a:pPr>
                      <a:r>
                        <a:rPr lang="en-US" sz="2000">
                          <a:effectLst/>
                        </a:rPr>
                        <a:t>Diabetes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82880" marR="182880" marT="0" marB="0" anchor="ctr"/>
                </a:tc>
                <a:tc>
                  <a:txBody>
                    <a:bodyPr/>
                    <a:lstStyle/>
                    <a:p>
                      <a:pPr marL="0" marR="0" algn="ctr">
                        <a:lnSpc>
                          <a:spcPct val="107000"/>
                        </a:lnSpc>
                        <a:spcBef>
                          <a:spcPts val="0"/>
                        </a:spcBef>
                        <a:spcAft>
                          <a:spcPts val="800"/>
                        </a:spcAft>
                      </a:pPr>
                      <a:r>
                        <a:rPr lang="en-US" sz="2000">
                          <a:effectLst/>
                        </a:rPr>
                        <a:t>17,894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800"/>
                        </a:spcAft>
                      </a:pPr>
                      <a:r>
                        <a:rPr lang="en-US" sz="2000">
                          <a:effectLst/>
                        </a:rPr>
                        <a:t>351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800"/>
                        </a:spcAft>
                      </a:pPr>
                      <a:r>
                        <a:rPr lang="en-US" sz="2000" dirty="0">
                          <a:effectLst/>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697701107"/>
                  </a:ext>
                </a:extLst>
              </a:tr>
              <a:tr h="490014">
                <a:tc>
                  <a:txBody>
                    <a:bodyPr/>
                    <a:lstStyle/>
                    <a:p>
                      <a:pPr marL="0" marR="0" algn="ctr">
                        <a:lnSpc>
                          <a:spcPct val="107000"/>
                        </a:lnSpc>
                        <a:spcBef>
                          <a:spcPts val="0"/>
                        </a:spcBef>
                        <a:spcAft>
                          <a:spcPts val="800"/>
                        </a:spcAft>
                      </a:pPr>
                      <a:r>
                        <a:rPr lang="en-US" sz="2000" dirty="0">
                          <a:effectLst/>
                        </a:rPr>
                        <a:t>Heart Disease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82880" marR="182880" marT="0" marB="0" anchor="ctr"/>
                </a:tc>
                <a:tc>
                  <a:txBody>
                    <a:bodyPr/>
                    <a:lstStyle/>
                    <a:p>
                      <a:pPr marL="0" marR="0" algn="ctr">
                        <a:lnSpc>
                          <a:spcPct val="107000"/>
                        </a:lnSpc>
                        <a:spcBef>
                          <a:spcPts val="0"/>
                        </a:spcBef>
                        <a:spcAft>
                          <a:spcPts val="800"/>
                        </a:spcAft>
                      </a:pPr>
                      <a:r>
                        <a:rPr lang="en-US" sz="2000" dirty="0">
                          <a:effectLst/>
                        </a:rPr>
                        <a:t>21,569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800"/>
                        </a:spcAft>
                      </a:pPr>
                      <a:r>
                        <a:rPr lang="en-US" sz="2000" dirty="0">
                          <a:effectLst/>
                        </a:rPr>
                        <a:t>346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800"/>
                        </a:spcAft>
                      </a:pPr>
                      <a:r>
                        <a:rPr lang="en-US" sz="2000">
                          <a:effectLst/>
                        </a:rPr>
                        <a:t>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571807353"/>
                  </a:ext>
                </a:extLst>
              </a:tr>
              <a:tr h="449582">
                <a:tc>
                  <a:txBody>
                    <a:bodyPr/>
                    <a:lstStyle/>
                    <a:p>
                      <a:pPr marL="0" marR="0" algn="ctr">
                        <a:lnSpc>
                          <a:spcPct val="107000"/>
                        </a:lnSpc>
                        <a:spcBef>
                          <a:spcPts val="0"/>
                        </a:spcBef>
                        <a:spcAft>
                          <a:spcPts val="800"/>
                        </a:spcAft>
                      </a:pPr>
                      <a:r>
                        <a:rPr lang="en-US" sz="2000">
                          <a:effectLst/>
                        </a:rPr>
                        <a:t>GI Disorder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82880" marR="182880" marT="0" marB="0" anchor="ctr"/>
                </a:tc>
                <a:tc>
                  <a:txBody>
                    <a:bodyPr/>
                    <a:lstStyle/>
                    <a:p>
                      <a:pPr marL="0" marR="0" algn="ctr">
                        <a:lnSpc>
                          <a:spcPct val="107000"/>
                        </a:lnSpc>
                        <a:spcBef>
                          <a:spcPts val="0"/>
                        </a:spcBef>
                        <a:spcAft>
                          <a:spcPts val="800"/>
                        </a:spcAft>
                      </a:pPr>
                      <a:r>
                        <a:rPr lang="en-US" sz="2000">
                          <a:effectLst/>
                        </a:rPr>
                        <a:t>32,817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800"/>
                        </a:spcAft>
                      </a:pPr>
                      <a:r>
                        <a:rPr lang="en-US" sz="2000">
                          <a:effectLst/>
                        </a:rPr>
                        <a:t>491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800"/>
                        </a:spcAft>
                      </a:pPr>
                      <a:r>
                        <a:rPr lang="en-US" sz="2000">
                          <a:effectLst/>
                        </a:rPr>
                        <a:t>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619224232"/>
                  </a:ext>
                </a:extLst>
              </a:tr>
              <a:tr h="514192">
                <a:tc>
                  <a:txBody>
                    <a:bodyPr/>
                    <a:lstStyle/>
                    <a:p>
                      <a:pPr marL="0" marR="0" algn="ctr">
                        <a:lnSpc>
                          <a:spcPct val="107000"/>
                        </a:lnSpc>
                        <a:spcBef>
                          <a:spcPts val="0"/>
                        </a:spcBef>
                        <a:spcAft>
                          <a:spcPts val="800"/>
                        </a:spcAft>
                      </a:pPr>
                      <a:r>
                        <a:rPr lang="en-US" sz="2000" dirty="0">
                          <a:effectLst/>
                        </a:rPr>
                        <a:t>Obesity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82880" marR="182880" marT="0" marB="0" anchor="ctr"/>
                </a:tc>
                <a:tc>
                  <a:txBody>
                    <a:bodyPr/>
                    <a:lstStyle/>
                    <a:p>
                      <a:pPr marL="0" marR="0" algn="ctr">
                        <a:lnSpc>
                          <a:spcPct val="107000"/>
                        </a:lnSpc>
                        <a:spcBef>
                          <a:spcPts val="0"/>
                        </a:spcBef>
                        <a:spcAft>
                          <a:spcPts val="800"/>
                        </a:spcAft>
                      </a:pPr>
                      <a:r>
                        <a:rPr lang="en-US" sz="2000">
                          <a:effectLst/>
                        </a:rPr>
                        <a:t>9,220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800"/>
                        </a:spcAft>
                      </a:pPr>
                      <a:r>
                        <a:rPr lang="en-US" sz="2000">
                          <a:effectLst/>
                        </a:rPr>
                        <a:t>215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800"/>
                        </a:spcAft>
                      </a:pPr>
                      <a:r>
                        <a:rPr lang="en-US" sz="2000" dirty="0">
                          <a:effectLst/>
                        </a:rPr>
                        <a:t>11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439570010"/>
                  </a:ext>
                </a:extLst>
              </a:tr>
            </a:tbl>
          </a:graphicData>
        </a:graphic>
      </p:graphicFrame>
      <p:pic>
        <p:nvPicPr>
          <p:cNvPr id="1026" name="Picture 2" descr="disease Icon 3601893">
            <a:extLst>
              <a:ext uri="{FF2B5EF4-FFF2-40B4-BE49-F238E27FC236}">
                <a16:creationId xmlns:a16="http://schemas.microsoft.com/office/drawing/2014/main" id="{74C5FD04-CD43-6958-F420-99B8BD67F7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5283" y="3449702"/>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ext&#10;&#10;Description automatically generated">
            <a:extLst>
              <a:ext uri="{FF2B5EF4-FFF2-40B4-BE49-F238E27FC236}">
                <a16:creationId xmlns:a16="http://schemas.microsoft.com/office/drawing/2014/main" id="{570B0328-DACE-3B67-30D0-F4125C33A4B6}"/>
              </a:ext>
            </a:extLst>
          </p:cNvPr>
          <p:cNvPicPr>
            <a:picLocks noChangeAspect="1"/>
          </p:cNvPicPr>
          <p:nvPr/>
        </p:nvPicPr>
        <p:blipFill>
          <a:blip r:embed="rId4"/>
          <a:stretch>
            <a:fillRect/>
          </a:stretch>
        </p:blipFill>
        <p:spPr>
          <a:xfrm>
            <a:off x="6599878" y="1196150"/>
            <a:ext cx="3521995" cy="998447"/>
          </a:xfrm>
          <a:prstGeom prst="rect">
            <a:avLst/>
          </a:prstGeom>
        </p:spPr>
      </p:pic>
      <p:sp>
        <p:nvSpPr>
          <p:cNvPr id="8" name="TextBox 7">
            <a:extLst>
              <a:ext uri="{FF2B5EF4-FFF2-40B4-BE49-F238E27FC236}">
                <a16:creationId xmlns:a16="http://schemas.microsoft.com/office/drawing/2014/main" id="{6E442932-747F-F6BC-E580-FFB680E80EDA}"/>
              </a:ext>
            </a:extLst>
          </p:cNvPr>
          <p:cNvSpPr txBox="1"/>
          <p:nvPr/>
        </p:nvSpPr>
        <p:spPr>
          <a:xfrm>
            <a:off x="6901840" y="4837487"/>
            <a:ext cx="851025" cy="307777"/>
          </a:xfrm>
          <a:prstGeom prst="rect">
            <a:avLst/>
          </a:prstGeom>
          <a:noFill/>
        </p:spPr>
        <p:txBody>
          <a:bodyPr wrap="square" rtlCol="0">
            <a:spAutoFit/>
          </a:bodyPr>
          <a:lstStyle/>
          <a:p>
            <a:r>
              <a:rPr lang="en-US" sz="1400" dirty="0"/>
              <a:t>3/2022</a:t>
            </a:r>
          </a:p>
        </p:txBody>
      </p:sp>
    </p:spTree>
    <p:extLst>
      <p:ext uri="{BB962C8B-B14F-4D97-AF65-F5344CB8AC3E}">
        <p14:creationId xmlns:p14="http://schemas.microsoft.com/office/powerpoint/2010/main" val="317861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81497-49DC-C7E9-8C23-C1846125B0FB}"/>
              </a:ext>
            </a:extLst>
          </p:cNvPr>
          <p:cNvSpPr>
            <a:spLocks noGrp="1"/>
          </p:cNvSpPr>
          <p:nvPr>
            <p:ph type="title"/>
          </p:nvPr>
        </p:nvSpPr>
        <p:spPr/>
        <p:txBody>
          <a:bodyPr/>
          <a:lstStyle/>
          <a:p>
            <a:pPr algn="ctr"/>
            <a:r>
              <a:rPr lang="en-US" dirty="0">
                <a:solidFill>
                  <a:srgbClr val="FFFEFF"/>
                </a:solidFill>
              </a:rPr>
              <a:t>Background</a:t>
            </a:r>
            <a:endParaRPr lang="en-US" dirty="0"/>
          </a:p>
        </p:txBody>
      </p:sp>
      <p:sp>
        <p:nvSpPr>
          <p:cNvPr id="4" name="Oval 3">
            <a:extLst>
              <a:ext uri="{FF2B5EF4-FFF2-40B4-BE49-F238E27FC236}">
                <a16:creationId xmlns:a16="http://schemas.microsoft.com/office/drawing/2014/main" id="{02A8D2FF-CC83-718A-3C92-C7AC8D715F29}"/>
              </a:ext>
            </a:extLst>
          </p:cNvPr>
          <p:cNvSpPr/>
          <p:nvPr/>
        </p:nvSpPr>
        <p:spPr>
          <a:xfrm>
            <a:off x="8165975" y="4558301"/>
            <a:ext cx="2228296" cy="21572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Recognition of </a:t>
            </a:r>
            <a:r>
              <a:rPr lang="en-US" sz="1600" dirty="0">
                <a:solidFill>
                  <a:schemeClr val="accent2">
                    <a:lumMod val="60000"/>
                    <a:lumOff val="40000"/>
                  </a:schemeClr>
                </a:solidFill>
              </a:rPr>
              <a:t>health disparities </a:t>
            </a:r>
            <a:r>
              <a:rPr lang="en-US" sz="1600" dirty="0"/>
              <a:t>for people with disabilities (PWDs) lags</a:t>
            </a:r>
          </a:p>
        </p:txBody>
      </p:sp>
      <p:sp>
        <p:nvSpPr>
          <p:cNvPr id="5" name="Oval 4">
            <a:extLst>
              <a:ext uri="{FF2B5EF4-FFF2-40B4-BE49-F238E27FC236}">
                <a16:creationId xmlns:a16="http://schemas.microsoft.com/office/drawing/2014/main" id="{3FFECBF6-C52D-7200-1ED6-956A911FBBAB}"/>
              </a:ext>
            </a:extLst>
          </p:cNvPr>
          <p:cNvSpPr/>
          <p:nvPr/>
        </p:nvSpPr>
        <p:spPr>
          <a:xfrm>
            <a:off x="1741378" y="4558301"/>
            <a:ext cx="2112885" cy="215727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schemeClr val="bg1"/>
                </a:solidFill>
              </a:rPr>
              <a:t>Prevalence</a:t>
            </a:r>
            <a:r>
              <a:rPr lang="en-US" sz="1600" dirty="0"/>
              <a:t> of adults w DD in  US will rise</a:t>
            </a:r>
            <a:endParaRPr lang="en-US" sz="1600" dirty="0">
              <a:solidFill>
                <a:schemeClr val="accent1">
                  <a:lumMod val="75000"/>
                </a:schemeClr>
              </a:solidFill>
            </a:endParaRPr>
          </a:p>
        </p:txBody>
      </p:sp>
      <p:pic>
        <p:nvPicPr>
          <p:cNvPr id="2050" name="Picture 2" descr="disparity Icon 1672616">
            <a:extLst>
              <a:ext uri="{FF2B5EF4-FFF2-40B4-BE49-F238E27FC236}">
                <a16:creationId xmlns:a16="http://schemas.microsoft.com/office/drawing/2014/main" id="{ACFCB15C-D70F-19B9-6C2B-874960596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3772" y="4849547"/>
            <a:ext cx="1574782" cy="15747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crease Icon 5547970">
            <a:extLst>
              <a:ext uri="{FF2B5EF4-FFF2-40B4-BE49-F238E27FC236}">
                <a16:creationId xmlns:a16="http://schemas.microsoft.com/office/drawing/2014/main" id="{85097C4F-03B0-8509-D016-529EEFC5B7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446" y="5020420"/>
            <a:ext cx="1003177" cy="1003177"/>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BAF1D130-1C1B-C6DA-EC23-B3BBCF39049E}"/>
              </a:ext>
            </a:extLst>
          </p:cNvPr>
          <p:cNvSpPr/>
          <p:nvPr/>
        </p:nvSpPr>
        <p:spPr>
          <a:xfrm>
            <a:off x="4895952" y="2121508"/>
            <a:ext cx="2366639" cy="243679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a:r>
              <a:rPr lang="en-US" sz="1600" dirty="0"/>
              <a:t>PWDDs are </a:t>
            </a:r>
            <a:r>
              <a:rPr lang="en-US" sz="1600" dirty="0">
                <a:solidFill>
                  <a:schemeClr val="accent4">
                    <a:lumMod val="75000"/>
                  </a:schemeClr>
                </a:solidFill>
              </a:rPr>
              <a:t>underrepresented</a:t>
            </a:r>
            <a:r>
              <a:rPr lang="en-US" sz="1600" dirty="0"/>
              <a:t> </a:t>
            </a:r>
          </a:p>
          <a:p>
            <a:pPr lvl="0" algn="ctr"/>
            <a:r>
              <a:rPr lang="en-US" sz="1600" dirty="0"/>
              <a:t>in research</a:t>
            </a:r>
          </a:p>
        </p:txBody>
      </p:sp>
      <p:pic>
        <p:nvPicPr>
          <p:cNvPr id="2054" name="Picture 6" descr="lower Icon 5435038">
            <a:extLst>
              <a:ext uri="{FF2B5EF4-FFF2-40B4-BE49-F238E27FC236}">
                <a16:creationId xmlns:a16="http://schemas.microsoft.com/office/drawing/2014/main" id="{1609D630-0818-F13E-B1C8-3DDDC5EC4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1094" y="4670475"/>
            <a:ext cx="1798838" cy="1798838"/>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C73D7240-AC4E-B3A9-7A52-F964EB29AEC6}"/>
              </a:ext>
            </a:extLst>
          </p:cNvPr>
          <p:cNvSpPr/>
          <p:nvPr/>
        </p:nvSpPr>
        <p:spPr>
          <a:xfrm>
            <a:off x="7893698" y="2004607"/>
            <a:ext cx="2488712" cy="244135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r>
              <a:rPr lang="en-US" sz="1600" dirty="0"/>
              <a:t>The </a:t>
            </a:r>
            <a:r>
              <a:rPr lang="en-US" sz="1600" dirty="0">
                <a:solidFill>
                  <a:schemeClr val="accent3">
                    <a:lumMod val="60000"/>
                    <a:lumOff val="40000"/>
                  </a:schemeClr>
                </a:solidFill>
              </a:rPr>
              <a:t>intersectionality</a:t>
            </a:r>
            <a:r>
              <a:rPr lang="en-US" sz="1600" dirty="0"/>
              <a:t> of disability, race, and ethnicity in compounds disparities /harms of being underrepresented </a:t>
            </a:r>
          </a:p>
        </p:txBody>
      </p:sp>
      <p:pic>
        <p:nvPicPr>
          <p:cNvPr id="2056" name="Picture 8" descr="intersectionality Icon 4578589">
            <a:extLst>
              <a:ext uri="{FF2B5EF4-FFF2-40B4-BE49-F238E27FC236}">
                <a16:creationId xmlns:a16="http://schemas.microsoft.com/office/drawing/2014/main" id="{BD07EDD9-6D81-5376-19A7-51091321D9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97208" y="2718387"/>
            <a:ext cx="1013800" cy="101380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FC79349E-A1F6-52CF-0A4E-04E646281AB8}"/>
              </a:ext>
            </a:extLst>
          </p:cNvPr>
          <p:cNvSpPr/>
          <p:nvPr/>
        </p:nvSpPr>
        <p:spPr>
          <a:xfrm>
            <a:off x="1400679" y="1900232"/>
            <a:ext cx="2594126" cy="25061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dirty="0"/>
              <a:t>Knowledge, attitudes, biases and perceptions (KABP) of </a:t>
            </a:r>
            <a:r>
              <a:rPr lang="en-US" sz="1600" dirty="0">
                <a:solidFill>
                  <a:schemeClr val="accent2"/>
                </a:solidFill>
              </a:rPr>
              <a:t>barriers</a:t>
            </a:r>
            <a:r>
              <a:rPr lang="en-US" sz="1600" dirty="0"/>
              <a:t> </a:t>
            </a:r>
            <a:r>
              <a:rPr lang="en-US" sz="1600" dirty="0">
                <a:solidFill>
                  <a:schemeClr val="accent2"/>
                </a:solidFill>
              </a:rPr>
              <a:t>and</a:t>
            </a:r>
            <a:r>
              <a:rPr lang="en-US" sz="1600" dirty="0"/>
              <a:t> facilitators are modifiable roadblocks to including PWDDs in research</a:t>
            </a:r>
          </a:p>
        </p:txBody>
      </p:sp>
      <p:pic>
        <p:nvPicPr>
          <p:cNvPr id="2058" name="Picture 10" descr="benefit Icon 5537043">
            <a:extLst>
              <a:ext uri="{FF2B5EF4-FFF2-40B4-BE49-F238E27FC236}">
                <a16:creationId xmlns:a16="http://schemas.microsoft.com/office/drawing/2014/main" id="{7A7270D2-55AE-8392-2AD5-B75633716D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162" y="2314483"/>
            <a:ext cx="1114517" cy="1114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118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33242-63D0-561C-0CA3-D31B8DEC0019}"/>
              </a:ext>
            </a:extLst>
          </p:cNvPr>
          <p:cNvSpPr>
            <a:spLocks noGrp="1"/>
          </p:cNvSpPr>
          <p:nvPr>
            <p:ph type="title"/>
          </p:nvPr>
        </p:nvSpPr>
        <p:spPr>
          <a:xfrm>
            <a:off x="581192" y="702156"/>
            <a:ext cx="11029616" cy="1013800"/>
          </a:xfrm>
        </p:spPr>
        <p:txBody>
          <a:bodyPr>
            <a:normAutofit/>
          </a:bodyPr>
          <a:lstStyle/>
          <a:p>
            <a:r>
              <a:rPr lang="en-US" dirty="0"/>
              <a:t>AIMS overview</a:t>
            </a:r>
          </a:p>
        </p:txBody>
      </p:sp>
      <p:pic>
        <p:nvPicPr>
          <p:cNvPr id="4" name="Picture 3">
            <a:extLst>
              <a:ext uri="{FF2B5EF4-FFF2-40B4-BE49-F238E27FC236}">
                <a16:creationId xmlns:a16="http://schemas.microsoft.com/office/drawing/2014/main" id="{00E357D3-E473-9ADD-01F8-7C02F5F717F8}"/>
              </a:ext>
            </a:extLst>
          </p:cNvPr>
          <p:cNvPicPr>
            <a:picLocks noChangeAspect="1"/>
          </p:cNvPicPr>
          <p:nvPr/>
        </p:nvPicPr>
        <p:blipFill rotWithShape="1">
          <a:blip r:embed="rId3"/>
          <a:srcRect b="14237"/>
          <a:stretch/>
        </p:blipFill>
        <p:spPr>
          <a:xfrm>
            <a:off x="657225" y="2533078"/>
            <a:ext cx="3305175" cy="2834640"/>
          </a:xfrm>
          <a:prstGeom prst="rect">
            <a:avLst/>
          </a:prstGeom>
        </p:spPr>
      </p:pic>
      <p:sp>
        <p:nvSpPr>
          <p:cNvPr id="3" name="Content Placeholder 2">
            <a:extLst>
              <a:ext uri="{FF2B5EF4-FFF2-40B4-BE49-F238E27FC236}">
                <a16:creationId xmlns:a16="http://schemas.microsoft.com/office/drawing/2014/main" id="{3312AA6F-FDBA-620C-8D3C-D70E70057B1F}"/>
              </a:ext>
            </a:extLst>
          </p:cNvPr>
          <p:cNvSpPr>
            <a:spLocks noGrp="1"/>
          </p:cNvSpPr>
          <p:nvPr>
            <p:ph idx="1"/>
          </p:nvPr>
        </p:nvSpPr>
        <p:spPr>
          <a:xfrm>
            <a:off x="4605184" y="2182761"/>
            <a:ext cx="7005624" cy="4050197"/>
          </a:xfrm>
        </p:spPr>
        <p:txBody>
          <a:bodyPr>
            <a:normAutofit/>
          </a:bodyPr>
          <a:lstStyle/>
          <a:p>
            <a:pPr>
              <a:lnSpc>
                <a:spcPct val="90000"/>
              </a:lnSpc>
            </a:pPr>
            <a:r>
              <a:rPr lang="en-US" sz="2000" b="1" u="sng" dirty="0"/>
              <a:t>Aim #1 (Year 1)</a:t>
            </a:r>
          </a:p>
          <a:p>
            <a:pPr lvl="1">
              <a:lnSpc>
                <a:spcPct val="90000"/>
              </a:lnSpc>
            </a:pPr>
            <a:r>
              <a:rPr lang="en-US" sz="2000" b="1" dirty="0"/>
              <a:t>Measure</a:t>
            </a:r>
            <a:r>
              <a:rPr lang="en-US" sz="2000" dirty="0"/>
              <a:t> investigator and research team knowledge, attitudes, biases and perceptions</a:t>
            </a:r>
          </a:p>
          <a:p>
            <a:pPr>
              <a:lnSpc>
                <a:spcPct val="90000"/>
              </a:lnSpc>
            </a:pPr>
            <a:r>
              <a:rPr lang="en-US" sz="2000" b="1" u="sng" dirty="0"/>
              <a:t>Aim #2. (Year 2)</a:t>
            </a:r>
          </a:p>
          <a:p>
            <a:pPr lvl="1">
              <a:lnSpc>
                <a:spcPct val="90000"/>
              </a:lnSpc>
            </a:pPr>
            <a:r>
              <a:rPr lang="en-US" sz="2000" b="1" dirty="0"/>
              <a:t>Co-design</a:t>
            </a:r>
            <a:r>
              <a:rPr lang="en-US" sz="2000" dirty="0"/>
              <a:t> training on researcher-level factors that contribute to PWDDs’ underrepresentation in research.  </a:t>
            </a:r>
            <a:r>
              <a:rPr lang="en-US" sz="2000" b="1" dirty="0"/>
              <a:t>BRAID</a:t>
            </a:r>
            <a:r>
              <a:rPr lang="en-US" sz="2000" dirty="0"/>
              <a:t> Circles.</a:t>
            </a:r>
          </a:p>
          <a:p>
            <a:pPr>
              <a:lnSpc>
                <a:spcPct val="90000"/>
              </a:lnSpc>
            </a:pPr>
            <a:r>
              <a:rPr lang="en-US" sz="2000" b="1" u="sng" dirty="0"/>
              <a:t>Aim #3 (Year 3)</a:t>
            </a:r>
          </a:p>
          <a:p>
            <a:pPr lvl="1"/>
            <a:r>
              <a:rPr lang="en-US" sz="2000" b="1" dirty="0"/>
              <a:t>Conduct</a:t>
            </a:r>
            <a:r>
              <a:rPr lang="en-US" sz="2000" dirty="0"/>
              <a:t> randomized controlled trial (RCT) of learning module</a:t>
            </a:r>
          </a:p>
          <a:p>
            <a:pPr>
              <a:lnSpc>
                <a:spcPct val="90000"/>
              </a:lnSpc>
            </a:pPr>
            <a:endParaRPr lang="en-US" dirty="0"/>
          </a:p>
          <a:p>
            <a:pPr>
              <a:lnSpc>
                <a:spcPct val="90000"/>
              </a:lnSpc>
            </a:pPr>
            <a:endParaRPr lang="en-US" dirty="0"/>
          </a:p>
        </p:txBody>
      </p:sp>
      <p:grpSp>
        <p:nvGrpSpPr>
          <p:cNvPr id="5" name="Group 4">
            <a:extLst>
              <a:ext uri="{FF2B5EF4-FFF2-40B4-BE49-F238E27FC236}">
                <a16:creationId xmlns:a16="http://schemas.microsoft.com/office/drawing/2014/main" id="{5D62DF5C-1059-7641-17CB-470BC81808B2}"/>
              </a:ext>
            </a:extLst>
          </p:cNvPr>
          <p:cNvGrpSpPr/>
          <p:nvPr/>
        </p:nvGrpSpPr>
        <p:grpSpPr>
          <a:xfrm>
            <a:off x="581192" y="5895489"/>
            <a:ext cx="9252642" cy="674937"/>
            <a:chOff x="59911" y="32999"/>
            <a:chExt cx="3868499" cy="535119"/>
          </a:xfrm>
        </p:grpSpPr>
        <p:sp>
          <p:nvSpPr>
            <p:cNvPr id="6" name="Text Box 33">
              <a:extLst>
                <a:ext uri="{FF2B5EF4-FFF2-40B4-BE49-F238E27FC236}">
                  <a16:creationId xmlns:a16="http://schemas.microsoft.com/office/drawing/2014/main" id="{0886F1D8-045D-9AD9-4991-DE3C49C2513C}"/>
                </a:ext>
              </a:extLst>
            </p:cNvPr>
            <p:cNvSpPr txBox="1"/>
            <p:nvPr/>
          </p:nvSpPr>
          <p:spPr>
            <a:xfrm>
              <a:off x="59911" y="32999"/>
              <a:ext cx="1143734" cy="533937"/>
            </a:xfrm>
            <a:prstGeom prst="rect">
              <a:avLst/>
            </a:prstGeom>
            <a:solidFill>
              <a:schemeClr val="accent2">
                <a:lumMod val="20000"/>
                <a:lumOff val="80000"/>
              </a:schemeClr>
            </a:solidFill>
            <a:ln w="31750">
              <a:solidFill>
                <a:schemeClr val="accent2">
                  <a:lumMod val="60000"/>
                  <a:lumOff val="40000"/>
                </a:schemeClr>
              </a:solidFill>
            </a:ln>
          </p:spPr>
          <p:style>
            <a:lnRef idx="2">
              <a:schemeClr val="accent5"/>
            </a:lnRef>
            <a:fillRef idx="1">
              <a:schemeClr val="lt1"/>
            </a:fillRef>
            <a:effectRef idx="0">
              <a:schemeClr val="accent5"/>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0"/>
                </a:spcAft>
              </a:pPr>
              <a:r>
                <a:rPr lang="en-US" sz="1400" b="1" dirty="0">
                  <a:solidFill>
                    <a:srgbClr val="000000"/>
                  </a:solidFill>
                  <a:effectLst/>
                  <a:ea typeface="Times New Roman" panose="02020603050405020304" pitchFamily="18" charset="0"/>
                </a:rPr>
                <a:t>Aim 1</a:t>
              </a:r>
              <a:endParaRPr lang="en-US" sz="14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400" dirty="0">
                  <a:solidFill>
                    <a:srgbClr val="000000"/>
                  </a:solidFill>
                  <a:effectLst/>
                  <a:ea typeface="Times New Roman" panose="02020603050405020304" pitchFamily="18" charset="0"/>
                </a:rPr>
                <a:t>Engage PWDDs + KABP Survey</a:t>
              </a:r>
              <a:endParaRPr lang="en-US" sz="14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400" dirty="0">
                  <a:solidFill>
                    <a:srgbClr val="000000"/>
                  </a:solidFill>
                  <a:effectLst/>
                  <a:ea typeface="Times New Roman" panose="02020603050405020304" pitchFamily="18" charset="0"/>
                </a:rPr>
                <a:t>N= 200</a:t>
              </a:r>
              <a:endParaRPr lang="en-US" sz="1400" dirty="0">
                <a:effectLst/>
                <a:latin typeface="Times New Roman" panose="02020603050405020304" pitchFamily="18" charset="0"/>
                <a:ea typeface="Times New Roman" panose="02020603050405020304" pitchFamily="18" charset="0"/>
              </a:endParaRPr>
            </a:p>
          </p:txBody>
        </p:sp>
        <p:sp>
          <p:nvSpPr>
            <p:cNvPr id="7" name="Text Box 34">
              <a:extLst>
                <a:ext uri="{FF2B5EF4-FFF2-40B4-BE49-F238E27FC236}">
                  <a16:creationId xmlns:a16="http://schemas.microsoft.com/office/drawing/2014/main" id="{6A82CBA0-69F2-A699-B044-2FB3DFD481CE}"/>
                </a:ext>
              </a:extLst>
            </p:cNvPr>
            <p:cNvSpPr txBox="1"/>
            <p:nvPr/>
          </p:nvSpPr>
          <p:spPr>
            <a:xfrm>
              <a:off x="2784698" y="33451"/>
              <a:ext cx="1143712" cy="534667"/>
            </a:xfrm>
            <a:prstGeom prst="rect">
              <a:avLst/>
            </a:prstGeom>
            <a:solidFill>
              <a:schemeClr val="accent5">
                <a:lumMod val="20000"/>
                <a:lumOff val="80000"/>
              </a:schemeClr>
            </a:solidFill>
            <a:ln w="31750"/>
          </p:spPr>
          <p:style>
            <a:lnRef idx="2">
              <a:schemeClr val="accent5"/>
            </a:lnRef>
            <a:fillRef idx="1">
              <a:schemeClr val="lt1"/>
            </a:fillRef>
            <a:effectRef idx="0">
              <a:schemeClr val="accent5"/>
            </a:effectRef>
            <a:fontRef idx="minor">
              <a:schemeClr val="dk1"/>
            </a:fontRef>
          </p:style>
          <p:txBody>
            <a:bodyPr rot="0" spcFirstLastPara="0" vert="horz" wrap="square" lIns="91440" tIns="0" rIns="91440" bIns="0" numCol="1" spcCol="0" rtlCol="0" fromWordArt="0" anchor="t" anchorCtr="0" forceAA="0" compatLnSpc="1">
              <a:prstTxWarp prst="textNoShape">
                <a:avLst/>
              </a:prstTxWarp>
              <a:noAutofit/>
            </a:bodyPr>
            <a:lstStyle/>
            <a:p>
              <a:pPr marL="0" marR="0" algn="ctr">
                <a:spcBef>
                  <a:spcPts val="0"/>
                </a:spcBef>
                <a:spcAft>
                  <a:spcPts val="0"/>
                </a:spcAft>
              </a:pPr>
              <a:r>
                <a:rPr lang="en-US" sz="1400" b="1" dirty="0">
                  <a:effectLst/>
                  <a:ea typeface="Times New Roman" panose="02020603050405020304" pitchFamily="18" charset="0"/>
                </a:rPr>
                <a:t>Aim 3</a:t>
              </a:r>
              <a:endParaRPr lang="en-US" sz="14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400" dirty="0">
                  <a:effectLst/>
                  <a:ea typeface="Times New Roman" panose="02020603050405020304" pitchFamily="18" charset="0"/>
                </a:rPr>
                <a:t>RCT:       N= 350</a:t>
              </a:r>
              <a:endParaRPr lang="en-US" sz="14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400" dirty="0">
                  <a:effectLst/>
                  <a:ea typeface="Times New Roman" panose="02020603050405020304" pitchFamily="18" charset="0"/>
                </a:rPr>
                <a:t>T0 (pre)   T1 (post)   T2 (3m FU)</a:t>
              </a:r>
              <a:endParaRPr lang="en-US" sz="14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000" dirty="0">
                  <a:effectLst/>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sp>
          <p:nvSpPr>
            <p:cNvPr id="8" name="Text Box 35">
              <a:extLst>
                <a:ext uri="{FF2B5EF4-FFF2-40B4-BE49-F238E27FC236}">
                  <a16:creationId xmlns:a16="http://schemas.microsoft.com/office/drawing/2014/main" id="{3AEB176B-6CBC-96F8-DAC0-D9781F7A1876}"/>
                </a:ext>
              </a:extLst>
            </p:cNvPr>
            <p:cNvSpPr txBox="1"/>
            <p:nvPr/>
          </p:nvSpPr>
          <p:spPr>
            <a:xfrm>
              <a:off x="1409793" y="33450"/>
              <a:ext cx="1168388" cy="534215"/>
            </a:xfrm>
            <a:prstGeom prst="rect">
              <a:avLst/>
            </a:prstGeom>
            <a:solidFill>
              <a:schemeClr val="accent6">
                <a:lumMod val="20000"/>
                <a:lumOff val="80000"/>
              </a:schemeClr>
            </a:solidFill>
            <a:ln w="31750">
              <a:solidFill>
                <a:schemeClr val="accent6">
                  <a:lumMod val="60000"/>
                  <a:lumOff val="40000"/>
                </a:schemeClr>
              </a:solidFill>
            </a:ln>
          </p:spPr>
          <p:style>
            <a:lnRef idx="2">
              <a:schemeClr val="accent5"/>
            </a:lnRef>
            <a:fillRef idx="1">
              <a:schemeClr val="lt1"/>
            </a:fillRef>
            <a:effectRef idx="0">
              <a:schemeClr val="accent5"/>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0"/>
                </a:spcAft>
              </a:pPr>
              <a:r>
                <a:rPr lang="en-US" sz="1400" b="1" dirty="0">
                  <a:solidFill>
                    <a:srgbClr val="000000"/>
                  </a:solidFill>
                  <a:effectLst/>
                  <a:ea typeface="Times New Roman" panose="02020603050405020304" pitchFamily="18" charset="0"/>
                </a:rPr>
                <a:t>Aim 2</a:t>
              </a:r>
              <a:endParaRPr lang="en-US" sz="14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400" dirty="0">
                  <a:solidFill>
                    <a:srgbClr val="000000"/>
                  </a:solidFill>
                  <a:effectLst/>
                  <a:ea typeface="Times New Roman" panose="02020603050405020304" pitchFamily="18" charset="0"/>
                </a:rPr>
                <a:t>BRAID Circles + Investigator Group</a:t>
              </a:r>
              <a:endParaRPr lang="en-US" sz="14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400" dirty="0">
                  <a:solidFill>
                    <a:srgbClr val="000000"/>
                  </a:solidFill>
                  <a:ea typeface="Times New Roman" panose="02020603050405020304" pitchFamily="18" charset="0"/>
                </a:rPr>
                <a:t>Develop </a:t>
              </a:r>
              <a:r>
                <a:rPr lang="en-US" sz="1400" dirty="0">
                  <a:solidFill>
                    <a:srgbClr val="000000"/>
                  </a:solidFill>
                  <a:effectLst/>
                  <a:ea typeface="Times New Roman" panose="02020603050405020304" pitchFamily="18" charset="0"/>
                </a:rPr>
                <a:t>Module Content</a:t>
              </a:r>
              <a:endParaRPr lang="en-US" sz="14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E4DF7D81-6939-2EE7-8CEC-D31797CAEBD6}"/>
                </a:ext>
              </a:extLst>
            </p:cNvPr>
            <p:cNvCxnSpPr/>
            <p:nvPr/>
          </p:nvCxnSpPr>
          <p:spPr>
            <a:xfrm>
              <a:off x="1235188" y="342547"/>
              <a:ext cx="1726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0951C16-BDC1-1E9C-CD02-9C8D815EFC37}"/>
                </a:ext>
              </a:extLst>
            </p:cNvPr>
            <p:cNvCxnSpPr/>
            <p:nvPr/>
          </p:nvCxnSpPr>
          <p:spPr>
            <a:xfrm>
              <a:off x="2612078" y="361709"/>
              <a:ext cx="1726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A5A421BF-2675-594F-022D-79BDE29C94F8}"/>
              </a:ext>
            </a:extLst>
          </p:cNvPr>
          <p:cNvSpPr txBox="1"/>
          <p:nvPr/>
        </p:nvSpPr>
        <p:spPr>
          <a:xfrm>
            <a:off x="1470991" y="145773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36971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676BA-3495-2EE7-F3F5-23C2F55984BB}"/>
              </a:ext>
            </a:extLst>
          </p:cNvPr>
          <p:cNvSpPr>
            <a:spLocks noGrp="1"/>
          </p:cNvSpPr>
          <p:nvPr>
            <p:ph type="ctrTitle"/>
          </p:nvPr>
        </p:nvSpPr>
        <p:spPr>
          <a:xfrm>
            <a:off x="599225" y="749766"/>
            <a:ext cx="10993549" cy="1874414"/>
          </a:xfrm>
        </p:spPr>
        <p:txBody>
          <a:bodyPr>
            <a:noAutofit/>
          </a:bodyPr>
          <a:lstStyle/>
          <a:p>
            <a:pPr algn="ctr"/>
            <a:br>
              <a:rPr lang="en-US" sz="3200" dirty="0"/>
            </a:br>
            <a:br>
              <a:rPr lang="en-US" sz="1600" b="0" i="0" u="none" strike="noStrike" dirty="0">
                <a:solidFill>
                  <a:srgbClr val="212121"/>
                </a:solidFill>
                <a:effectLst/>
                <a:latin typeface="Calibri" panose="020F0502020204030204" pitchFamily="34" charset="0"/>
              </a:rPr>
            </a:br>
            <a:br>
              <a:rPr lang="en-US" sz="3200" dirty="0"/>
            </a:br>
            <a:endParaRPr lang="en-US" sz="3200" dirty="0"/>
          </a:p>
        </p:txBody>
      </p:sp>
      <p:pic>
        <p:nvPicPr>
          <p:cNvPr id="4" name="Picture 3">
            <a:extLst>
              <a:ext uri="{FF2B5EF4-FFF2-40B4-BE49-F238E27FC236}">
                <a16:creationId xmlns:a16="http://schemas.microsoft.com/office/drawing/2014/main" id="{6EFB4AA4-A112-6B96-CA78-51DBDF240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3953" y="5615526"/>
            <a:ext cx="6390947" cy="742797"/>
          </a:xfrm>
          <a:prstGeom prst="rect">
            <a:avLst/>
          </a:prstGeom>
        </p:spPr>
      </p:pic>
      <p:pic>
        <p:nvPicPr>
          <p:cNvPr id="8" name="Picture 7">
            <a:extLst>
              <a:ext uri="{FF2B5EF4-FFF2-40B4-BE49-F238E27FC236}">
                <a16:creationId xmlns:a16="http://schemas.microsoft.com/office/drawing/2014/main" id="{41180694-4E87-195A-3CF7-0BB6668C3663}"/>
              </a:ext>
            </a:extLst>
          </p:cNvPr>
          <p:cNvPicPr>
            <a:picLocks noChangeAspect="1"/>
          </p:cNvPicPr>
          <p:nvPr/>
        </p:nvPicPr>
        <p:blipFill>
          <a:blip r:embed="rId4">
            <a:extLst>
              <a:ext uri="{28A0092B-C50C-407E-A947-70E740481C1C}">
                <a14:useLocalDpi xmlns:a14="http://schemas.microsoft.com/office/drawing/2010/main" val="0"/>
              </a:ext>
            </a:extLst>
          </a:blip>
          <a:srcRect t="10286" b="10286"/>
          <a:stretch>
            <a:fillRect/>
          </a:stretch>
        </p:blipFill>
        <p:spPr bwMode="auto">
          <a:xfrm>
            <a:off x="2333953" y="815363"/>
            <a:ext cx="7380339" cy="2007762"/>
          </a:xfrm>
          <a:prstGeom prst="rect">
            <a:avLst/>
          </a:prstGeom>
          <a:noFill/>
          <a:extLst>
            <a:ext uri="{53640926-AAD7-44D8-BBD7-CCE9431645EC}">
              <a14:shadowObscured xmlns:a14="http://schemas.microsoft.com/office/drawing/2010/main"/>
            </a:ext>
          </a:extLst>
        </p:spPr>
      </p:pic>
      <p:sp>
        <p:nvSpPr>
          <p:cNvPr id="13" name="TextBox 12">
            <a:extLst>
              <a:ext uri="{FF2B5EF4-FFF2-40B4-BE49-F238E27FC236}">
                <a16:creationId xmlns:a16="http://schemas.microsoft.com/office/drawing/2014/main" id="{1F78797C-4A75-7EDA-E116-BBBFC0B34D5E}"/>
              </a:ext>
            </a:extLst>
          </p:cNvPr>
          <p:cNvSpPr txBox="1"/>
          <p:nvPr/>
        </p:nvSpPr>
        <p:spPr>
          <a:xfrm>
            <a:off x="2898874" y="2653848"/>
            <a:ext cx="6663350" cy="338554"/>
          </a:xfrm>
          <a:prstGeom prst="rect">
            <a:avLst/>
          </a:prstGeom>
          <a:noFill/>
        </p:spPr>
        <p:txBody>
          <a:bodyPr wrap="square" rtlCol="0">
            <a:spAutoFit/>
          </a:bodyPr>
          <a:lstStyle/>
          <a:p>
            <a:r>
              <a:rPr lang="en-US" sz="1600" b="0" i="1" u="none" strike="noStrike" dirty="0">
                <a:solidFill>
                  <a:srgbClr val="002060"/>
                </a:solidFill>
                <a:effectLst/>
                <a:latin typeface="Calibri" panose="020F0502020204030204" pitchFamily="34" charset="0"/>
              </a:rPr>
              <a:t>NCATS: 1UM1TR004400 (PI: Marla Keller MD &amp; Mimi Kim </a:t>
            </a:r>
            <a:r>
              <a:rPr lang="en-US" sz="1600" i="1" dirty="0">
                <a:solidFill>
                  <a:srgbClr val="002060"/>
                </a:solidFill>
                <a:latin typeface="Calibri" panose="020F0502020204030204" pitchFamily="34" charset="0"/>
              </a:rPr>
              <a:t>Sc</a:t>
            </a:r>
            <a:r>
              <a:rPr lang="en-US" sz="1600" b="0" i="1" u="none" strike="noStrike" dirty="0">
                <a:solidFill>
                  <a:srgbClr val="002060"/>
                </a:solidFill>
                <a:effectLst/>
                <a:latin typeface="Calibri" panose="020F0502020204030204" pitchFamily="34" charset="0"/>
              </a:rPr>
              <a:t>D)</a:t>
            </a:r>
            <a:endParaRPr lang="en-US" sz="1600" i="1" dirty="0">
              <a:solidFill>
                <a:srgbClr val="002060"/>
              </a:solidFill>
            </a:endParaRPr>
          </a:p>
        </p:txBody>
      </p:sp>
      <p:sp>
        <p:nvSpPr>
          <p:cNvPr id="3" name="TextBox 2">
            <a:extLst>
              <a:ext uri="{FF2B5EF4-FFF2-40B4-BE49-F238E27FC236}">
                <a16:creationId xmlns:a16="http://schemas.microsoft.com/office/drawing/2014/main" id="{96AD3FEE-842B-F406-2F0E-51E5BFC35E7D}"/>
              </a:ext>
            </a:extLst>
          </p:cNvPr>
          <p:cNvSpPr txBox="1"/>
          <p:nvPr/>
        </p:nvSpPr>
        <p:spPr>
          <a:xfrm>
            <a:off x="3545057" y="3285809"/>
            <a:ext cx="4628271"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rPr>
              <a:t>Introductions </a:t>
            </a:r>
          </a:p>
          <a:p>
            <a:pPr marL="342900" indent="-342900">
              <a:buFont typeface="Arial" panose="020B0604020202020204" pitchFamily="34" charset="0"/>
              <a:buChar char="•"/>
            </a:pPr>
            <a:r>
              <a:rPr lang="en-US" sz="2400" dirty="0">
                <a:solidFill>
                  <a:schemeClr val="bg1"/>
                </a:solidFill>
              </a:rPr>
              <a:t>Have You Ever…?</a:t>
            </a:r>
          </a:p>
          <a:p>
            <a:pPr marL="342900" indent="-342900">
              <a:buFont typeface="Arial" panose="020B0604020202020204" pitchFamily="34" charset="0"/>
              <a:buChar char="•"/>
            </a:pPr>
            <a:r>
              <a:rPr lang="en-US" sz="2400" dirty="0">
                <a:solidFill>
                  <a:schemeClr val="bg1"/>
                </a:solidFill>
              </a:rPr>
              <a:t>Background / Rationale /Aims</a:t>
            </a:r>
          </a:p>
          <a:p>
            <a:pPr marL="342900" indent="-342900">
              <a:buFont typeface="Arial" panose="020B0604020202020204" pitchFamily="34" charset="0"/>
              <a:buChar char="•"/>
            </a:pPr>
            <a:r>
              <a:rPr lang="en-US" sz="2400" dirty="0">
                <a:solidFill>
                  <a:schemeClr val="bg1"/>
                </a:solidFill>
              </a:rPr>
              <a:t>Timeline</a:t>
            </a:r>
          </a:p>
          <a:p>
            <a:pPr marL="342900" indent="-342900">
              <a:buFont typeface="Arial" panose="020B0604020202020204" pitchFamily="34" charset="0"/>
              <a:buChar char="•"/>
            </a:pPr>
            <a:r>
              <a:rPr lang="en-US" sz="2400" dirty="0">
                <a:solidFill>
                  <a:schemeClr val="bg1"/>
                </a:solidFill>
              </a:rPr>
              <a:t>Discussion</a:t>
            </a:r>
          </a:p>
        </p:txBody>
      </p:sp>
      <p:sp>
        <p:nvSpPr>
          <p:cNvPr id="5" name="TextBox 4">
            <a:extLst>
              <a:ext uri="{FF2B5EF4-FFF2-40B4-BE49-F238E27FC236}">
                <a16:creationId xmlns:a16="http://schemas.microsoft.com/office/drawing/2014/main" id="{E9BE008A-8D7A-1D57-7411-FF097C4B600E}"/>
              </a:ext>
            </a:extLst>
          </p:cNvPr>
          <p:cNvSpPr txBox="1"/>
          <p:nvPr/>
        </p:nvSpPr>
        <p:spPr>
          <a:xfrm>
            <a:off x="1243012" y="3850210"/>
            <a:ext cx="1655862" cy="523220"/>
          </a:xfrm>
          <a:prstGeom prst="rect">
            <a:avLst/>
          </a:prstGeom>
          <a:noFill/>
        </p:spPr>
        <p:txBody>
          <a:bodyPr wrap="square" rtlCol="0">
            <a:spAutoFit/>
          </a:bodyPr>
          <a:lstStyle/>
          <a:p>
            <a:r>
              <a:rPr lang="en-US" sz="2800" dirty="0">
                <a:solidFill>
                  <a:schemeClr val="bg1"/>
                </a:solidFill>
              </a:rPr>
              <a:t>AGENDA</a:t>
            </a:r>
          </a:p>
        </p:txBody>
      </p:sp>
    </p:spTree>
    <p:extLst>
      <p:ext uri="{BB962C8B-B14F-4D97-AF65-F5344CB8AC3E}">
        <p14:creationId xmlns:p14="http://schemas.microsoft.com/office/powerpoint/2010/main" val="2850124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33242-63D0-561C-0CA3-D31B8DEC0019}"/>
              </a:ext>
            </a:extLst>
          </p:cNvPr>
          <p:cNvSpPr>
            <a:spLocks noGrp="1"/>
          </p:cNvSpPr>
          <p:nvPr>
            <p:ph type="title"/>
          </p:nvPr>
        </p:nvSpPr>
        <p:spPr>
          <a:xfrm>
            <a:off x="581192" y="702156"/>
            <a:ext cx="11029616" cy="1013800"/>
          </a:xfrm>
        </p:spPr>
        <p:txBody>
          <a:bodyPr>
            <a:normAutofit/>
          </a:bodyPr>
          <a:lstStyle/>
          <a:p>
            <a:pPr algn="ctr"/>
            <a:r>
              <a:rPr lang="en-US" sz="2800" dirty="0"/>
              <a:t>Disability as a diversity variable:</a:t>
            </a:r>
            <a:br>
              <a:rPr lang="en-US" sz="2800" dirty="0"/>
            </a:br>
            <a:r>
              <a:rPr lang="en-US" sz="2800" dirty="0"/>
              <a:t>Reducing researcher roadblocks.  </a:t>
            </a:r>
            <a:r>
              <a:rPr lang="en-US" sz="2800"/>
              <a:t>(d2/r3)</a:t>
            </a:r>
            <a:endParaRPr lang="en-US" sz="2000" dirty="0"/>
          </a:p>
        </p:txBody>
      </p:sp>
      <p:pic>
        <p:nvPicPr>
          <p:cNvPr id="4" name="Picture 3">
            <a:extLst>
              <a:ext uri="{FF2B5EF4-FFF2-40B4-BE49-F238E27FC236}">
                <a16:creationId xmlns:a16="http://schemas.microsoft.com/office/drawing/2014/main" id="{00E357D3-E473-9ADD-01F8-7C02F5F717F8}"/>
              </a:ext>
            </a:extLst>
          </p:cNvPr>
          <p:cNvPicPr>
            <a:picLocks noChangeAspect="1"/>
          </p:cNvPicPr>
          <p:nvPr/>
        </p:nvPicPr>
        <p:blipFill rotWithShape="1">
          <a:blip r:embed="rId3"/>
          <a:srcRect b="14237"/>
          <a:stretch/>
        </p:blipFill>
        <p:spPr>
          <a:xfrm>
            <a:off x="657225" y="2533078"/>
            <a:ext cx="3305175" cy="2834640"/>
          </a:xfrm>
          <a:prstGeom prst="rect">
            <a:avLst/>
          </a:prstGeom>
        </p:spPr>
      </p:pic>
      <p:sp>
        <p:nvSpPr>
          <p:cNvPr id="3" name="Content Placeholder 2">
            <a:extLst>
              <a:ext uri="{FF2B5EF4-FFF2-40B4-BE49-F238E27FC236}">
                <a16:creationId xmlns:a16="http://schemas.microsoft.com/office/drawing/2014/main" id="{3312AA6F-FDBA-620C-8D3C-D70E70057B1F}"/>
              </a:ext>
            </a:extLst>
          </p:cNvPr>
          <p:cNvSpPr>
            <a:spLocks noGrp="1"/>
          </p:cNvSpPr>
          <p:nvPr>
            <p:ph idx="1"/>
          </p:nvPr>
        </p:nvSpPr>
        <p:spPr>
          <a:xfrm>
            <a:off x="4605184" y="2182761"/>
            <a:ext cx="7005624" cy="4050197"/>
          </a:xfrm>
        </p:spPr>
        <p:txBody>
          <a:bodyPr>
            <a:normAutofit/>
          </a:bodyPr>
          <a:lstStyle/>
          <a:p>
            <a:pPr>
              <a:lnSpc>
                <a:spcPct val="90000"/>
              </a:lnSpc>
            </a:pPr>
            <a:r>
              <a:rPr lang="en-US" sz="2000" b="1" u="sng" dirty="0"/>
              <a:t>Aim #1 (Year 1)</a:t>
            </a:r>
          </a:p>
          <a:p>
            <a:pPr lvl="1">
              <a:lnSpc>
                <a:spcPct val="90000"/>
              </a:lnSpc>
            </a:pPr>
            <a:r>
              <a:rPr lang="en-US" sz="2000" b="1" dirty="0"/>
              <a:t>Measure</a:t>
            </a:r>
            <a:r>
              <a:rPr lang="en-US" sz="2000" dirty="0"/>
              <a:t> investigator and research team knowledge, attitudes, biases and perceptions</a:t>
            </a:r>
          </a:p>
          <a:p>
            <a:pPr>
              <a:lnSpc>
                <a:spcPct val="90000"/>
              </a:lnSpc>
            </a:pPr>
            <a:r>
              <a:rPr lang="en-US" sz="2000" b="1" u="sng" dirty="0"/>
              <a:t>Aim #2. (Year 2)</a:t>
            </a:r>
          </a:p>
          <a:p>
            <a:pPr lvl="1">
              <a:lnSpc>
                <a:spcPct val="90000"/>
              </a:lnSpc>
            </a:pPr>
            <a:r>
              <a:rPr lang="en-US" sz="2000" b="1" dirty="0"/>
              <a:t>Co-design</a:t>
            </a:r>
            <a:r>
              <a:rPr lang="en-US" sz="2000" dirty="0"/>
              <a:t> training on researcher-level factors that contribute to PWDDs’ underrepresentation in research.  </a:t>
            </a:r>
            <a:r>
              <a:rPr lang="en-US" sz="2000" b="1" dirty="0"/>
              <a:t>BRAID</a:t>
            </a:r>
            <a:r>
              <a:rPr lang="en-US" sz="2000" dirty="0"/>
              <a:t> Circles.</a:t>
            </a:r>
          </a:p>
          <a:p>
            <a:pPr>
              <a:lnSpc>
                <a:spcPct val="90000"/>
              </a:lnSpc>
            </a:pPr>
            <a:r>
              <a:rPr lang="en-US" sz="2000" b="1" u="sng" dirty="0"/>
              <a:t>Aim #3 (Year 3)</a:t>
            </a:r>
          </a:p>
          <a:p>
            <a:pPr lvl="1"/>
            <a:r>
              <a:rPr lang="en-US" sz="2000" b="1" dirty="0"/>
              <a:t>Conduct</a:t>
            </a:r>
            <a:r>
              <a:rPr lang="en-US" sz="2000" dirty="0"/>
              <a:t> randomized controlled trial (RCT) of learning module</a:t>
            </a:r>
          </a:p>
          <a:p>
            <a:pPr>
              <a:lnSpc>
                <a:spcPct val="90000"/>
              </a:lnSpc>
            </a:pPr>
            <a:endParaRPr lang="en-US" dirty="0"/>
          </a:p>
          <a:p>
            <a:pPr>
              <a:lnSpc>
                <a:spcPct val="90000"/>
              </a:lnSpc>
            </a:pPr>
            <a:endParaRPr lang="en-US" dirty="0"/>
          </a:p>
        </p:txBody>
      </p:sp>
      <p:grpSp>
        <p:nvGrpSpPr>
          <p:cNvPr id="5" name="Group 4">
            <a:extLst>
              <a:ext uri="{FF2B5EF4-FFF2-40B4-BE49-F238E27FC236}">
                <a16:creationId xmlns:a16="http://schemas.microsoft.com/office/drawing/2014/main" id="{5D62DF5C-1059-7641-17CB-470BC81808B2}"/>
              </a:ext>
            </a:extLst>
          </p:cNvPr>
          <p:cNvGrpSpPr/>
          <p:nvPr/>
        </p:nvGrpSpPr>
        <p:grpSpPr>
          <a:xfrm>
            <a:off x="581192" y="5895489"/>
            <a:ext cx="9252642" cy="674937"/>
            <a:chOff x="59911" y="32999"/>
            <a:chExt cx="3868499" cy="535119"/>
          </a:xfrm>
        </p:grpSpPr>
        <p:sp>
          <p:nvSpPr>
            <p:cNvPr id="6" name="Text Box 33">
              <a:extLst>
                <a:ext uri="{FF2B5EF4-FFF2-40B4-BE49-F238E27FC236}">
                  <a16:creationId xmlns:a16="http://schemas.microsoft.com/office/drawing/2014/main" id="{0886F1D8-045D-9AD9-4991-DE3C49C2513C}"/>
                </a:ext>
              </a:extLst>
            </p:cNvPr>
            <p:cNvSpPr txBox="1"/>
            <p:nvPr/>
          </p:nvSpPr>
          <p:spPr>
            <a:xfrm>
              <a:off x="59911" y="32999"/>
              <a:ext cx="1143734" cy="533937"/>
            </a:xfrm>
            <a:prstGeom prst="rect">
              <a:avLst/>
            </a:prstGeom>
            <a:solidFill>
              <a:schemeClr val="accent2">
                <a:lumMod val="20000"/>
                <a:lumOff val="80000"/>
              </a:schemeClr>
            </a:solidFill>
            <a:ln w="31750">
              <a:solidFill>
                <a:schemeClr val="accent2">
                  <a:lumMod val="60000"/>
                  <a:lumOff val="40000"/>
                </a:schemeClr>
              </a:solidFill>
            </a:ln>
          </p:spPr>
          <p:style>
            <a:lnRef idx="2">
              <a:schemeClr val="accent5"/>
            </a:lnRef>
            <a:fillRef idx="1">
              <a:schemeClr val="lt1"/>
            </a:fillRef>
            <a:effectRef idx="0">
              <a:schemeClr val="accent5"/>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0"/>
                </a:spcAft>
              </a:pPr>
              <a:r>
                <a:rPr lang="en-US" sz="1400" b="1" dirty="0">
                  <a:solidFill>
                    <a:srgbClr val="000000"/>
                  </a:solidFill>
                  <a:effectLst/>
                  <a:ea typeface="Times New Roman" panose="02020603050405020304" pitchFamily="18" charset="0"/>
                </a:rPr>
                <a:t>Aim 1</a:t>
              </a:r>
              <a:endParaRPr lang="en-US" sz="14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400" dirty="0">
                  <a:solidFill>
                    <a:srgbClr val="000000"/>
                  </a:solidFill>
                  <a:effectLst/>
                  <a:ea typeface="Times New Roman" panose="02020603050405020304" pitchFamily="18" charset="0"/>
                </a:rPr>
                <a:t>Engage PWDDs + KABP Survey</a:t>
              </a:r>
              <a:endParaRPr lang="en-US" sz="14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400" dirty="0">
                  <a:solidFill>
                    <a:srgbClr val="000000"/>
                  </a:solidFill>
                  <a:effectLst/>
                  <a:ea typeface="Times New Roman" panose="02020603050405020304" pitchFamily="18" charset="0"/>
                </a:rPr>
                <a:t>N= 200</a:t>
              </a:r>
              <a:endParaRPr lang="en-US" sz="1400" dirty="0">
                <a:effectLst/>
                <a:latin typeface="Times New Roman" panose="02020603050405020304" pitchFamily="18" charset="0"/>
                <a:ea typeface="Times New Roman" panose="02020603050405020304" pitchFamily="18" charset="0"/>
              </a:endParaRPr>
            </a:p>
          </p:txBody>
        </p:sp>
        <p:sp>
          <p:nvSpPr>
            <p:cNvPr id="7" name="Text Box 34">
              <a:extLst>
                <a:ext uri="{FF2B5EF4-FFF2-40B4-BE49-F238E27FC236}">
                  <a16:creationId xmlns:a16="http://schemas.microsoft.com/office/drawing/2014/main" id="{6A82CBA0-69F2-A699-B044-2FB3DFD481CE}"/>
                </a:ext>
              </a:extLst>
            </p:cNvPr>
            <p:cNvSpPr txBox="1"/>
            <p:nvPr/>
          </p:nvSpPr>
          <p:spPr>
            <a:xfrm>
              <a:off x="2784698" y="33451"/>
              <a:ext cx="1143712" cy="534667"/>
            </a:xfrm>
            <a:prstGeom prst="rect">
              <a:avLst/>
            </a:prstGeom>
            <a:solidFill>
              <a:schemeClr val="accent5">
                <a:lumMod val="20000"/>
                <a:lumOff val="80000"/>
              </a:schemeClr>
            </a:solidFill>
            <a:ln w="31750"/>
          </p:spPr>
          <p:style>
            <a:lnRef idx="2">
              <a:schemeClr val="accent5"/>
            </a:lnRef>
            <a:fillRef idx="1">
              <a:schemeClr val="lt1"/>
            </a:fillRef>
            <a:effectRef idx="0">
              <a:schemeClr val="accent5"/>
            </a:effectRef>
            <a:fontRef idx="minor">
              <a:schemeClr val="dk1"/>
            </a:fontRef>
          </p:style>
          <p:txBody>
            <a:bodyPr rot="0" spcFirstLastPara="0" vert="horz" wrap="square" lIns="91440" tIns="0" rIns="91440" bIns="0" numCol="1" spcCol="0" rtlCol="0" fromWordArt="0" anchor="t" anchorCtr="0" forceAA="0" compatLnSpc="1">
              <a:prstTxWarp prst="textNoShape">
                <a:avLst/>
              </a:prstTxWarp>
              <a:noAutofit/>
            </a:bodyPr>
            <a:lstStyle/>
            <a:p>
              <a:pPr marL="0" marR="0" algn="ctr">
                <a:spcBef>
                  <a:spcPts val="0"/>
                </a:spcBef>
                <a:spcAft>
                  <a:spcPts val="0"/>
                </a:spcAft>
              </a:pPr>
              <a:r>
                <a:rPr lang="en-US" sz="1400" b="1" dirty="0">
                  <a:effectLst/>
                  <a:ea typeface="Times New Roman" panose="02020603050405020304" pitchFamily="18" charset="0"/>
                </a:rPr>
                <a:t>Aim 3</a:t>
              </a:r>
              <a:endParaRPr lang="en-US" sz="14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400" dirty="0">
                  <a:effectLst/>
                  <a:ea typeface="Times New Roman" panose="02020603050405020304" pitchFamily="18" charset="0"/>
                </a:rPr>
                <a:t>RCT:       N= 350</a:t>
              </a:r>
              <a:endParaRPr lang="en-US" sz="14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400" dirty="0">
                  <a:effectLst/>
                  <a:ea typeface="Times New Roman" panose="02020603050405020304" pitchFamily="18" charset="0"/>
                </a:rPr>
                <a:t>T0 (pre)   T1 (post)   T2 (3m FU)</a:t>
              </a:r>
              <a:endParaRPr lang="en-US" sz="14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000" dirty="0">
                  <a:effectLst/>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sp>
          <p:nvSpPr>
            <p:cNvPr id="8" name="Text Box 35">
              <a:extLst>
                <a:ext uri="{FF2B5EF4-FFF2-40B4-BE49-F238E27FC236}">
                  <a16:creationId xmlns:a16="http://schemas.microsoft.com/office/drawing/2014/main" id="{3AEB176B-6CBC-96F8-DAC0-D9781F7A1876}"/>
                </a:ext>
              </a:extLst>
            </p:cNvPr>
            <p:cNvSpPr txBox="1"/>
            <p:nvPr/>
          </p:nvSpPr>
          <p:spPr>
            <a:xfrm>
              <a:off x="1409793" y="33450"/>
              <a:ext cx="1168388" cy="534215"/>
            </a:xfrm>
            <a:prstGeom prst="rect">
              <a:avLst/>
            </a:prstGeom>
            <a:solidFill>
              <a:schemeClr val="accent6">
                <a:lumMod val="20000"/>
                <a:lumOff val="80000"/>
              </a:schemeClr>
            </a:solidFill>
            <a:ln w="31750">
              <a:solidFill>
                <a:schemeClr val="accent6">
                  <a:lumMod val="60000"/>
                  <a:lumOff val="40000"/>
                </a:schemeClr>
              </a:solidFill>
            </a:ln>
          </p:spPr>
          <p:style>
            <a:lnRef idx="2">
              <a:schemeClr val="accent5"/>
            </a:lnRef>
            <a:fillRef idx="1">
              <a:schemeClr val="lt1"/>
            </a:fillRef>
            <a:effectRef idx="0">
              <a:schemeClr val="accent5"/>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0"/>
                </a:spcAft>
              </a:pPr>
              <a:r>
                <a:rPr lang="en-US" sz="1400" b="1" dirty="0">
                  <a:solidFill>
                    <a:srgbClr val="000000"/>
                  </a:solidFill>
                  <a:effectLst/>
                  <a:ea typeface="Times New Roman" panose="02020603050405020304" pitchFamily="18" charset="0"/>
                </a:rPr>
                <a:t>Aim 2</a:t>
              </a:r>
              <a:endParaRPr lang="en-US" sz="14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400" dirty="0">
                  <a:solidFill>
                    <a:srgbClr val="000000"/>
                  </a:solidFill>
                  <a:effectLst/>
                  <a:ea typeface="Times New Roman" panose="02020603050405020304" pitchFamily="18" charset="0"/>
                </a:rPr>
                <a:t>BRAID Circles + Investigator Group</a:t>
              </a:r>
              <a:endParaRPr lang="en-US" sz="14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400" dirty="0">
                  <a:solidFill>
                    <a:srgbClr val="000000"/>
                  </a:solidFill>
                  <a:ea typeface="Times New Roman" panose="02020603050405020304" pitchFamily="18" charset="0"/>
                </a:rPr>
                <a:t>Develop </a:t>
              </a:r>
              <a:r>
                <a:rPr lang="en-US" sz="1400" dirty="0">
                  <a:solidFill>
                    <a:srgbClr val="000000"/>
                  </a:solidFill>
                  <a:effectLst/>
                  <a:ea typeface="Times New Roman" panose="02020603050405020304" pitchFamily="18" charset="0"/>
                </a:rPr>
                <a:t>Module Content</a:t>
              </a:r>
              <a:endParaRPr lang="en-US" sz="14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E4DF7D81-6939-2EE7-8CEC-D31797CAEBD6}"/>
                </a:ext>
              </a:extLst>
            </p:cNvPr>
            <p:cNvCxnSpPr/>
            <p:nvPr/>
          </p:nvCxnSpPr>
          <p:spPr>
            <a:xfrm>
              <a:off x="1235188" y="342547"/>
              <a:ext cx="1726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0951C16-BDC1-1E9C-CD02-9C8D815EFC37}"/>
                </a:ext>
              </a:extLst>
            </p:cNvPr>
            <p:cNvCxnSpPr/>
            <p:nvPr/>
          </p:nvCxnSpPr>
          <p:spPr>
            <a:xfrm>
              <a:off x="2612078" y="361709"/>
              <a:ext cx="1726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A5A421BF-2675-594F-022D-79BDE29C94F8}"/>
              </a:ext>
            </a:extLst>
          </p:cNvPr>
          <p:cNvSpPr txBox="1"/>
          <p:nvPr/>
        </p:nvSpPr>
        <p:spPr>
          <a:xfrm>
            <a:off x="1470991" y="145773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087157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871AE93-72B2-4545-989F-4B08DCD787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1"/>
            <a:ext cx="12191999"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B0F13F-C83B-4678-ABCC-5F6FB1D38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5BDC4AA-88D4-1EA0-9D94-6168C70FF00B}"/>
              </a:ext>
            </a:extLst>
          </p:cNvPr>
          <p:cNvSpPr>
            <a:spLocks noGrp="1"/>
          </p:cNvSpPr>
          <p:nvPr>
            <p:ph type="title"/>
          </p:nvPr>
        </p:nvSpPr>
        <p:spPr>
          <a:xfrm>
            <a:off x="803189" y="1209184"/>
            <a:ext cx="3089189" cy="4734416"/>
          </a:xfrm>
        </p:spPr>
        <p:txBody>
          <a:bodyPr anchor="ctr">
            <a:normAutofit/>
          </a:bodyPr>
          <a:lstStyle/>
          <a:p>
            <a:pPr algn="ctr"/>
            <a:r>
              <a:rPr lang="en-US" dirty="0"/>
              <a:t>Aim #1</a:t>
            </a:r>
          </a:p>
        </p:txBody>
      </p:sp>
      <p:sp>
        <p:nvSpPr>
          <p:cNvPr id="14" name="Rectangle 13">
            <a:extLst>
              <a:ext uri="{FF2B5EF4-FFF2-40B4-BE49-F238E27FC236}">
                <a16:creationId xmlns:a16="http://schemas.microsoft.com/office/drawing/2014/main" id="{02074ED4-9DB5-4D14-BDCF-BD7D0C145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C48FF616-1F75-49FC-861B-7B794054A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9184B385-16B6-44A9-9A47-1C765B376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DD491C06-6031-2CCF-D8E4-D9B07E819486}"/>
              </a:ext>
            </a:extLst>
          </p:cNvPr>
          <p:cNvSpPr>
            <a:spLocks noGrp="1"/>
          </p:cNvSpPr>
          <p:nvPr>
            <p:ph idx="1"/>
          </p:nvPr>
        </p:nvSpPr>
        <p:spPr>
          <a:xfrm>
            <a:off x="4326193" y="825910"/>
            <a:ext cx="7062617" cy="5158965"/>
          </a:xfrm>
        </p:spPr>
        <p:txBody>
          <a:bodyPr>
            <a:normAutofit fontScale="77500" lnSpcReduction="20000"/>
          </a:bodyPr>
          <a:lstStyle/>
          <a:p>
            <a:r>
              <a:rPr lang="en-US" sz="2800" dirty="0"/>
              <a:t>M</a:t>
            </a:r>
            <a:r>
              <a:rPr lang="en-US" sz="2800" dirty="0">
                <a:effectLst/>
              </a:rPr>
              <a:t>easure researcher knowledge, attitudes, biases, &amp; perceptions</a:t>
            </a:r>
          </a:p>
          <a:p>
            <a:pPr lvl="2"/>
            <a:r>
              <a:rPr lang="en-US" sz="2800" dirty="0">
                <a:effectLst/>
              </a:rPr>
              <a:t>Recruitment network</a:t>
            </a:r>
          </a:p>
          <a:p>
            <a:pPr lvl="2"/>
            <a:r>
              <a:rPr lang="en-US" sz="2800" dirty="0"/>
              <a:t>L</a:t>
            </a:r>
            <a:r>
              <a:rPr lang="en-US" sz="2800" dirty="0">
                <a:effectLst/>
              </a:rPr>
              <a:t>ocal PWDDs </a:t>
            </a:r>
            <a:r>
              <a:rPr lang="en-US" sz="2800" dirty="0"/>
              <a:t>to develop vignettes</a:t>
            </a:r>
          </a:p>
          <a:p>
            <a:pPr lvl="2"/>
            <a:r>
              <a:rPr lang="en-US" sz="2800" dirty="0"/>
              <a:t>Big 10 PWDDs to ID non-profits for study incentive</a:t>
            </a:r>
            <a:endParaRPr lang="en-US" sz="2800" dirty="0">
              <a:effectLst/>
            </a:endParaRPr>
          </a:p>
          <a:p>
            <a:pPr lvl="2"/>
            <a:r>
              <a:rPr lang="en-US" sz="2800" dirty="0">
                <a:effectLst/>
              </a:rPr>
              <a:t>Recruit researchers: conduct surveys</a:t>
            </a:r>
          </a:p>
          <a:p>
            <a:pPr lvl="2"/>
            <a:r>
              <a:rPr lang="en-US" sz="2800" dirty="0">
                <a:effectLst/>
              </a:rPr>
              <a:t>Measures (“KABP”)</a:t>
            </a:r>
            <a:endParaRPr lang="en-US" sz="2800" dirty="0"/>
          </a:p>
          <a:p>
            <a:pPr lvl="3"/>
            <a:r>
              <a:rPr lang="en-US" sz="2800" b="1" u="sng" dirty="0">
                <a:effectLst/>
              </a:rPr>
              <a:t>K</a:t>
            </a:r>
            <a:r>
              <a:rPr lang="en-US" sz="2800" dirty="0">
                <a:effectLst/>
              </a:rPr>
              <a:t>nowledge- TBD</a:t>
            </a:r>
          </a:p>
          <a:p>
            <a:pPr lvl="3"/>
            <a:r>
              <a:rPr lang="en-US" sz="2800" b="1" u="sng" dirty="0">
                <a:effectLst/>
              </a:rPr>
              <a:t>A</a:t>
            </a:r>
            <a:r>
              <a:rPr lang="en-US" sz="2800" dirty="0">
                <a:effectLst/>
              </a:rPr>
              <a:t>ttitude- WHO</a:t>
            </a:r>
          </a:p>
          <a:p>
            <a:pPr lvl="3"/>
            <a:r>
              <a:rPr lang="en-US" sz="2800" b="1" u="sng" dirty="0">
                <a:effectLst/>
              </a:rPr>
              <a:t>B</a:t>
            </a:r>
            <a:r>
              <a:rPr lang="en-US" sz="2800" dirty="0">
                <a:effectLst/>
              </a:rPr>
              <a:t>ias- IATs</a:t>
            </a:r>
          </a:p>
          <a:p>
            <a:pPr lvl="3"/>
            <a:r>
              <a:rPr lang="en-US" sz="2800" b="1" u="sng" dirty="0">
                <a:effectLst/>
              </a:rPr>
              <a:t>P</a:t>
            </a:r>
            <a:r>
              <a:rPr lang="en-US" sz="2800" dirty="0">
                <a:effectLst/>
              </a:rPr>
              <a:t>erceived barriers-TBD / adapt U Wash</a:t>
            </a:r>
          </a:p>
          <a:p>
            <a:pPr lvl="2"/>
            <a:r>
              <a:rPr lang="en-US" sz="2800" dirty="0">
                <a:effectLst/>
              </a:rPr>
              <a:t>Analyze Surveys; PWDDs Review</a:t>
            </a:r>
            <a:endParaRPr lang="en-US" sz="2800" dirty="0">
              <a:effectLst/>
              <a:latin typeface="Helvetica" pitchFamily="2" charset="0"/>
            </a:endParaRPr>
          </a:p>
          <a:p>
            <a:pPr marL="0" indent="0">
              <a:buNone/>
            </a:pPr>
            <a:endParaRPr lang="en-US" sz="1700" dirty="0"/>
          </a:p>
        </p:txBody>
      </p:sp>
      <p:pic>
        <p:nvPicPr>
          <p:cNvPr id="5" name="Picture 4">
            <a:extLst>
              <a:ext uri="{FF2B5EF4-FFF2-40B4-BE49-F238E27FC236}">
                <a16:creationId xmlns:a16="http://schemas.microsoft.com/office/drawing/2014/main" id="{BA59AEB7-00C5-816C-4326-2848BDCA73BE}"/>
              </a:ext>
            </a:extLst>
          </p:cNvPr>
          <p:cNvPicPr>
            <a:picLocks noChangeAspect="1"/>
          </p:cNvPicPr>
          <p:nvPr/>
        </p:nvPicPr>
        <p:blipFill rotWithShape="1">
          <a:blip r:embed="rId3"/>
          <a:srcRect b="15551"/>
          <a:stretch/>
        </p:blipFill>
        <p:spPr>
          <a:xfrm>
            <a:off x="10094017" y="5190064"/>
            <a:ext cx="1882355" cy="1589622"/>
          </a:xfrm>
          <a:prstGeom prst="rect">
            <a:avLst/>
          </a:prstGeom>
        </p:spPr>
      </p:pic>
      <p:sp>
        <p:nvSpPr>
          <p:cNvPr id="4" name="Text Box 33">
            <a:extLst>
              <a:ext uri="{FF2B5EF4-FFF2-40B4-BE49-F238E27FC236}">
                <a16:creationId xmlns:a16="http://schemas.microsoft.com/office/drawing/2014/main" id="{ED10EE9C-08FC-F531-A585-98F8793BD315}"/>
              </a:ext>
            </a:extLst>
          </p:cNvPr>
          <p:cNvSpPr txBox="1"/>
          <p:nvPr/>
        </p:nvSpPr>
        <p:spPr>
          <a:xfrm>
            <a:off x="1156805" y="5503872"/>
            <a:ext cx="2735573" cy="673446"/>
          </a:xfrm>
          <a:prstGeom prst="rect">
            <a:avLst/>
          </a:prstGeom>
          <a:solidFill>
            <a:schemeClr val="accent2">
              <a:lumMod val="20000"/>
              <a:lumOff val="80000"/>
            </a:schemeClr>
          </a:solidFill>
          <a:ln w="31750">
            <a:solidFill>
              <a:schemeClr val="accent2">
                <a:lumMod val="60000"/>
                <a:lumOff val="40000"/>
              </a:schemeClr>
            </a:solidFill>
          </a:ln>
        </p:spPr>
        <p:style>
          <a:lnRef idx="2">
            <a:schemeClr val="accent5"/>
          </a:lnRef>
          <a:fillRef idx="1">
            <a:schemeClr val="lt1"/>
          </a:fillRef>
          <a:effectRef idx="0">
            <a:schemeClr val="accent5"/>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0"/>
              </a:spcAft>
            </a:pPr>
            <a:r>
              <a:rPr lang="en-US" sz="1400" b="1" dirty="0">
                <a:solidFill>
                  <a:srgbClr val="000000"/>
                </a:solidFill>
                <a:effectLst/>
                <a:ea typeface="Times New Roman" panose="02020603050405020304" pitchFamily="18" charset="0"/>
              </a:rPr>
              <a:t>Aim 1</a:t>
            </a:r>
            <a:endParaRPr lang="en-US" sz="14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400" dirty="0">
                <a:solidFill>
                  <a:srgbClr val="000000"/>
                </a:solidFill>
                <a:effectLst/>
                <a:ea typeface="Times New Roman" panose="02020603050405020304" pitchFamily="18" charset="0"/>
              </a:rPr>
              <a:t>Engage PWDDs + KABP Survey</a:t>
            </a:r>
            <a:endParaRPr lang="en-US" sz="14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400" dirty="0">
                <a:solidFill>
                  <a:srgbClr val="000000"/>
                </a:solidFill>
                <a:effectLst/>
                <a:ea typeface="Times New Roman" panose="02020603050405020304" pitchFamily="18" charset="0"/>
              </a:rPr>
              <a:t>N= 200</a:t>
            </a:r>
            <a:endParaRPr lang="en-US"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68383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871AE93-72B2-4545-989F-4B08DCD787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1"/>
            <a:ext cx="12191999"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B0F13F-C83B-4678-ABCC-5F6FB1D38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5BDC4AA-88D4-1EA0-9D94-6168C70FF00B}"/>
              </a:ext>
            </a:extLst>
          </p:cNvPr>
          <p:cNvSpPr>
            <a:spLocks noGrp="1"/>
          </p:cNvSpPr>
          <p:nvPr>
            <p:ph type="title"/>
          </p:nvPr>
        </p:nvSpPr>
        <p:spPr>
          <a:xfrm>
            <a:off x="803189" y="1209184"/>
            <a:ext cx="3089189" cy="4734416"/>
          </a:xfrm>
        </p:spPr>
        <p:txBody>
          <a:bodyPr anchor="ctr">
            <a:normAutofit/>
          </a:bodyPr>
          <a:lstStyle/>
          <a:p>
            <a:pPr algn="ctr"/>
            <a:r>
              <a:rPr lang="en-US" dirty="0"/>
              <a:t>Aim #2</a:t>
            </a:r>
          </a:p>
        </p:txBody>
      </p:sp>
      <p:sp>
        <p:nvSpPr>
          <p:cNvPr id="13" name="Rectangle 12">
            <a:extLst>
              <a:ext uri="{FF2B5EF4-FFF2-40B4-BE49-F238E27FC236}">
                <a16:creationId xmlns:a16="http://schemas.microsoft.com/office/drawing/2014/main" id="{02074ED4-9DB5-4D14-BDCF-BD7D0C145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C48FF616-1F75-49FC-861B-7B794054A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9184B385-16B6-44A9-9A47-1C765B376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DD491C06-6031-2CCF-D8E4-D9B07E819486}"/>
              </a:ext>
            </a:extLst>
          </p:cNvPr>
          <p:cNvSpPr>
            <a:spLocks noGrp="1"/>
          </p:cNvSpPr>
          <p:nvPr>
            <p:ph idx="1"/>
          </p:nvPr>
        </p:nvSpPr>
        <p:spPr>
          <a:xfrm>
            <a:off x="4446567" y="574680"/>
            <a:ext cx="7283997" cy="3808772"/>
          </a:xfrm>
        </p:spPr>
        <p:txBody>
          <a:bodyPr>
            <a:normAutofit/>
          </a:bodyPr>
          <a:lstStyle/>
          <a:p>
            <a:pPr marL="0" indent="0">
              <a:buNone/>
            </a:pPr>
            <a:r>
              <a:rPr lang="en-US" sz="2000" dirty="0">
                <a:effectLst/>
              </a:rPr>
              <a:t>Co-design training on researcher-level factors that contribute to PWDDs’ underrepresentation in research</a:t>
            </a:r>
          </a:p>
          <a:p>
            <a:pPr lvl="2"/>
            <a:r>
              <a:rPr lang="en-US" sz="2000" dirty="0">
                <a:effectLst/>
              </a:rPr>
              <a:t>Recruit and Convene 2 BRAID Circles of PWDDs (12-20) and Investigators (20)</a:t>
            </a:r>
          </a:p>
          <a:p>
            <a:pPr lvl="3"/>
            <a:r>
              <a:rPr lang="en-US" sz="1800" dirty="0">
                <a:effectLst/>
              </a:rPr>
              <a:t>Diabetes </a:t>
            </a:r>
            <a:r>
              <a:rPr lang="en-US" sz="1800" dirty="0"/>
              <a:t>+ ??</a:t>
            </a:r>
            <a:endParaRPr lang="en-US" sz="1800" dirty="0">
              <a:effectLst/>
            </a:endParaRPr>
          </a:p>
          <a:p>
            <a:pPr lvl="2"/>
            <a:r>
              <a:rPr lang="en-US" sz="2000" dirty="0">
                <a:effectLst/>
              </a:rPr>
              <a:t>Recruit and Convene 1 Investigator Group</a:t>
            </a:r>
          </a:p>
          <a:p>
            <a:pPr lvl="2"/>
            <a:r>
              <a:rPr lang="en-US" sz="2000" dirty="0">
                <a:effectLst/>
              </a:rPr>
              <a:t>Analysis</a:t>
            </a:r>
          </a:p>
          <a:p>
            <a:pPr lvl="2"/>
            <a:r>
              <a:rPr lang="en-US" sz="2000" dirty="0"/>
              <a:t>ID themes / content for</a:t>
            </a:r>
            <a:r>
              <a:rPr lang="en-US" sz="2000" dirty="0">
                <a:effectLst/>
              </a:rPr>
              <a:t> interactive eLearning educational intervention (Aim 3)</a:t>
            </a:r>
            <a:endParaRPr lang="en-US" sz="2000" dirty="0">
              <a:effectLst/>
              <a:latin typeface="Helvetica" pitchFamily="2" charset="0"/>
            </a:endParaRPr>
          </a:p>
        </p:txBody>
      </p:sp>
      <p:pic>
        <p:nvPicPr>
          <p:cNvPr id="5" name="Picture 4">
            <a:extLst>
              <a:ext uri="{FF2B5EF4-FFF2-40B4-BE49-F238E27FC236}">
                <a16:creationId xmlns:a16="http://schemas.microsoft.com/office/drawing/2014/main" id="{12FB4234-A5A4-6902-C121-CCC1A2BE7F6A}"/>
              </a:ext>
            </a:extLst>
          </p:cNvPr>
          <p:cNvPicPr>
            <a:picLocks noChangeAspect="1"/>
          </p:cNvPicPr>
          <p:nvPr/>
        </p:nvPicPr>
        <p:blipFill rotWithShape="1">
          <a:blip r:embed="rId2"/>
          <a:srcRect t="-1" b="21831"/>
          <a:stretch/>
        </p:blipFill>
        <p:spPr>
          <a:xfrm>
            <a:off x="6093490" y="4202140"/>
            <a:ext cx="3304510" cy="2583183"/>
          </a:xfrm>
          <a:prstGeom prst="rect">
            <a:avLst/>
          </a:prstGeom>
        </p:spPr>
      </p:pic>
      <p:sp>
        <p:nvSpPr>
          <p:cNvPr id="4" name="Text Box 35">
            <a:extLst>
              <a:ext uri="{FF2B5EF4-FFF2-40B4-BE49-F238E27FC236}">
                <a16:creationId xmlns:a16="http://schemas.microsoft.com/office/drawing/2014/main" id="{A67D10D1-E5BB-6126-1E8D-48F62D1196E7}"/>
              </a:ext>
            </a:extLst>
          </p:cNvPr>
          <p:cNvSpPr txBox="1"/>
          <p:nvPr/>
        </p:nvSpPr>
        <p:spPr>
          <a:xfrm>
            <a:off x="461436" y="5130800"/>
            <a:ext cx="3578265" cy="904241"/>
          </a:xfrm>
          <a:prstGeom prst="rect">
            <a:avLst/>
          </a:prstGeom>
          <a:solidFill>
            <a:schemeClr val="accent6">
              <a:lumMod val="20000"/>
              <a:lumOff val="80000"/>
            </a:schemeClr>
          </a:solidFill>
          <a:ln w="31750">
            <a:solidFill>
              <a:schemeClr val="accent6">
                <a:lumMod val="60000"/>
                <a:lumOff val="40000"/>
              </a:schemeClr>
            </a:solidFill>
          </a:ln>
        </p:spPr>
        <p:style>
          <a:lnRef idx="2">
            <a:schemeClr val="accent5"/>
          </a:lnRef>
          <a:fillRef idx="1">
            <a:schemeClr val="lt1"/>
          </a:fillRef>
          <a:effectRef idx="0">
            <a:schemeClr val="accent5"/>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0"/>
              </a:spcAft>
            </a:pPr>
            <a:r>
              <a:rPr lang="en-US" dirty="0">
                <a:solidFill>
                  <a:srgbClr val="000000"/>
                </a:solidFill>
                <a:effectLst/>
                <a:ea typeface="Times New Roman" panose="02020603050405020304" pitchFamily="18" charset="0"/>
              </a:rPr>
              <a:t>BRAID Circles + Investigator Group</a:t>
            </a:r>
            <a:endParaRPr lang="en-US"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dirty="0">
                <a:solidFill>
                  <a:srgbClr val="000000"/>
                </a:solidFill>
                <a:ea typeface="Times New Roman" panose="02020603050405020304" pitchFamily="18" charset="0"/>
              </a:rPr>
              <a:t>Develop</a:t>
            </a:r>
            <a:r>
              <a:rPr lang="en-US" dirty="0">
                <a:solidFill>
                  <a:srgbClr val="000000"/>
                </a:solidFill>
                <a:effectLst/>
                <a:ea typeface="Times New Roman" panose="02020603050405020304" pitchFamily="18" charset="0"/>
              </a:rPr>
              <a:t> Module Content</a:t>
            </a:r>
            <a:endParaRPr lang="en-US"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25517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F8CC9099-E365-ABA4-789D-80ED0B5EA1D0}"/>
              </a:ext>
            </a:extLst>
          </p:cNvPr>
          <p:cNvGrpSpPr/>
          <p:nvPr/>
        </p:nvGrpSpPr>
        <p:grpSpPr>
          <a:xfrm>
            <a:off x="8267188" y="2590983"/>
            <a:ext cx="3816851" cy="3566602"/>
            <a:chOff x="8317292" y="2590983"/>
            <a:chExt cx="3816851" cy="3566602"/>
          </a:xfrm>
        </p:grpSpPr>
        <p:sp>
          <p:nvSpPr>
            <p:cNvPr id="14" name="Oval 13">
              <a:extLst>
                <a:ext uri="{FF2B5EF4-FFF2-40B4-BE49-F238E27FC236}">
                  <a16:creationId xmlns:a16="http://schemas.microsoft.com/office/drawing/2014/main" id="{FAC82217-FCEF-3E48-B504-3922B4F78FC2}"/>
                </a:ext>
              </a:extLst>
            </p:cNvPr>
            <p:cNvSpPr/>
            <p:nvPr/>
          </p:nvSpPr>
          <p:spPr>
            <a:xfrm>
              <a:off x="9753800" y="2590983"/>
              <a:ext cx="2380343" cy="2180968"/>
            </a:xfrm>
            <a:prstGeom prst="ellipse">
              <a:avLst/>
            </a:prstGeom>
            <a:noFill/>
            <a:ln w="38100">
              <a:solidFill>
                <a:schemeClr val="accent2">
                  <a:lumMod val="75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1C36">
                      <a:lumMod val="90000"/>
                      <a:lumOff val="10000"/>
                    </a:srgbClr>
                  </a:solidFill>
                  <a:effectLst/>
                  <a:uLnTx/>
                  <a:uFillTx/>
                  <a:latin typeface="Calibri"/>
                  <a:ea typeface="+mn-ea"/>
                  <a:cs typeface="+mn-cs"/>
                </a:rPr>
                <a:t>ACTIVATED BRAID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1C36">
                      <a:lumMod val="90000"/>
                      <a:lumOff val="10000"/>
                    </a:srgbClr>
                  </a:solidFill>
                  <a:effectLst/>
                  <a:uLnTx/>
                  <a:uFillTx/>
                  <a:latin typeface="Calibri"/>
                  <a:ea typeface="+mn-ea"/>
                  <a:cs typeface="+mn-cs"/>
                </a:rPr>
                <a:t>CIRCUIT</a:t>
              </a:r>
            </a:p>
          </p:txBody>
        </p:sp>
        <p:sp>
          <p:nvSpPr>
            <p:cNvPr id="15" name="Rounded Rectangle 14">
              <a:extLst>
                <a:ext uri="{FF2B5EF4-FFF2-40B4-BE49-F238E27FC236}">
                  <a16:creationId xmlns:a16="http://schemas.microsoft.com/office/drawing/2014/main" id="{6DA732A9-36CF-E141-AF6F-BAB3DDB14CCF}"/>
                </a:ext>
              </a:extLst>
            </p:cNvPr>
            <p:cNvSpPr/>
            <p:nvPr/>
          </p:nvSpPr>
          <p:spPr>
            <a:xfrm>
              <a:off x="8431730" y="3300350"/>
              <a:ext cx="1665727" cy="867759"/>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Calibri"/>
                  <a:ea typeface="+mn-ea"/>
                  <a:cs typeface="+mn-cs"/>
                </a:rPr>
                <a:t>Share  Accurate Information that Addresses Community Concerns</a:t>
              </a:r>
            </a:p>
          </p:txBody>
        </p:sp>
        <p:sp>
          <p:nvSpPr>
            <p:cNvPr id="18" name="Rounded Rectangle 17">
              <a:extLst>
                <a:ext uri="{FF2B5EF4-FFF2-40B4-BE49-F238E27FC236}">
                  <a16:creationId xmlns:a16="http://schemas.microsoft.com/office/drawing/2014/main" id="{4E99D41A-EE93-C242-BBE2-C8999E16E1C4}"/>
                </a:ext>
              </a:extLst>
            </p:cNvPr>
            <p:cNvSpPr/>
            <p:nvPr/>
          </p:nvSpPr>
          <p:spPr>
            <a:xfrm>
              <a:off x="10947217" y="4433493"/>
              <a:ext cx="1186926" cy="660524"/>
            </a:xfrm>
            <a:prstGeom prst="roundRect">
              <a:avLst/>
            </a:prstGeom>
            <a:gradFill>
              <a:gsLst>
                <a:gs pos="0">
                  <a:srgbClr val="FF9300"/>
                </a:gs>
                <a:gs pos="100000">
                  <a:srgbClr val="FFC000"/>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1C36">
                      <a:lumMod val="90000"/>
                      <a:lumOff val="10000"/>
                    </a:srgbClr>
                  </a:solidFill>
                  <a:effectLst/>
                  <a:uLnTx/>
                  <a:uFillTx/>
                  <a:latin typeface="Calibri"/>
                  <a:ea typeface="ＭＳ Ｐゴシック"/>
                  <a:cs typeface="+mn-cs"/>
                </a:rPr>
                <a:t>Diversity in Clinical Trials</a:t>
              </a:r>
            </a:p>
          </p:txBody>
        </p:sp>
        <p:sp>
          <p:nvSpPr>
            <p:cNvPr id="20" name="Rounded Rectangle 19">
              <a:extLst>
                <a:ext uri="{FF2B5EF4-FFF2-40B4-BE49-F238E27FC236}">
                  <a16:creationId xmlns:a16="http://schemas.microsoft.com/office/drawing/2014/main" id="{B02604CF-B024-1B40-B889-CD1DBE05EA3F}"/>
                </a:ext>
              </a:extLst>
            </p:cNvPr>
            <p:cNvSpPr/>
            <p:nvPr/>
          </p:nvSpPr>
          <p:spPr>
            <a:xfrm>
              <a:off x="9437131" y="4439986"/>
              <a:ext cx="1193417" cy="792858"/>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Calibri"/>
                  <a:ea typeface="+mn-ea"/>
                  <a:cs typeface="+mn-cs"/>
                </a:rPr>
                <a:t>Identify Resistance &amp; Explanatory Models</a:t>
              </a:r>
            </a:p>
          </p:txBody>
        </p:sp>
        <p:sp>
          <p:nvSpPr>
            <p:cNvPr id="21" name="Left Arrow 20">
              <a:extLst>
                <a:ext uri="{FF2B5EF4-FFF2-40B4-BE49-F238E27FC236}">
                  <a16:creationId xmlns:a16="http://schemas.microsoft.com/office/drawing/2014/main" id="{F7D5FB06-646F-E845-BA10-CB662E563130}"/>
                </a:ext>
              </a:extLst>
            </p:cNvPr>
            <p:cNvSpPr/>
            <p:nvPr/>
          </p:nvSpPr>
          <p:spPr>
            <a:xfrm rot="19788562">
              <a:off x="8317292" y="5316347"/>
              <a:ext cx="1010593" cy="476110"/>
            </a:xfrm>
            <a:prstGeom prst="leftArrow">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F7310D65-BAD6-724C-95DA-8058A8078700}"/>
                </a:ext>
              </a:extLst>
            </p:cNvPr>
            <p:cNvSpPr txBox="1"/>
            <p:nvPr/>
          </p:nvSpPr>
          <p:spPr>
            <a:xfrm>
              <a:off x="8814024" y="5634365"/>
              <a:ext cx="10916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INFORM RESPONSE</a:t>
              </a:r>
            </a:p>
          </p:txBody>
        </p:sp>
        <p:sp>
          <p:nvSpPr>
            <p:cNvPr id="24" name="Lightning Bolt 23">
              <a:extLst>
                <a:ext uri="{FF2B5EF4-FFF2-40B4-BE49-F238E27FC236}">
                  <a16:creationId xmlns:a16="http://schemas.microsoft.com/office/drawing/2014/main" id="{DAE0FFA3-3C91-A440-BE66-D0FC9FCA038A}"/>
                </a:ext>
              </a:extLst>
            </p:cNvPr>
            <p:cNvSpPr/>
            <p:nvPr/>
          </p:nvSpPr>
          <p:spPr>
            <a:xfrm>
              <a:off x="11201966" y="4140406"/>
              <a:ext cx="621999" cy="468317"/>
            </a:xfrm>
            <a:prstGeom prst="lightningBolt">
              <a:avLst/>
            </a:prstGeom>
            <a:gradFill>
              <a:gsLst>
                <a:gs pos="18000">
                  <a:schemeClr val="accent1">
                    <a:lumMod val="60000"/>
                    <a:lumOff val="40000"/>
                  </a:schemeClr>
                </a:gs>
                <a:gs pos="0">
                  <a:srgbClr val="FF9300"/>
                </a:gs>
                <a:gs pos="100000">
                  <a:srgbClr val="FFC000"/>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7" name="Group 16">
            <a:extLst>
              <a:ext uri="{FF2B5EF4-FFF2-40B4-BE49-F238E27FC236}">
                <a16:creationId xmlns:a16="http://schemas.microsoft.com/office/drawing/2014/main" id="{96C3F912-2891-4BBB-3E3C-7C3784C35EC6}"/>
              </a:ext>
            </a:extLst>
          </p:cNvPr>
          <p:cNvGrpSpPr/>
          <p:nvPr/>
        </p:nvGrpSpPr>
        <p:grpSpPr>
          <a:xfrm>
            <a:off x="2024748" y="2548563"/>
            <a:ext cx="6541529" cy="4215576"/>
            <a:chOff x="1271684" y="2478118"/>
            <a:chExt cx="6541529" cy="4215576"/>
          </a:xfrm>
        </p:grpSpPr>
        <p:sp>
          <p:nvSpPr>
            <p:cNvPr id="7" name="Oval 6">
              <a:extLst>
                <a:ext uri="{FF2B5EF4-FFF2-40B4-BE49-F238E27FC236}">
                  <a16:creationId xmlns:a16="http://schemas.microsoft.com/office/drawing/2014/main" id="{27EBADD0-CA53-1A44-8469-F354A747F440}"/>
                </a:ext>
              </a:extLst>
            </p:cNvPr>
            <p:cNvSpPr/>
            <p:nvPr/>
          </p:nvSpPr>
          <p:spPr>
            <a:xfrm>
              <a:off x="4096880" y="4290604"/>
              <a:ext cx="2537362" cy="2178943"/>
            </a:xfrm>
            <a:prstGeom prst="ellipse">
              <a:avLst/>
            </a:prstGeom>
            <a:noFill/>
            <a:ln w="28575">
              <a:solidFill>
                <a:schemeClr val="accent6">
                  <a:lumMod val="90000"/>
                  <a:lumOff val="1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C1C36">
                    <a:lumMod val="90000"/>
                    <a:lumOff val="10000"/>
                  </a:srgb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C1C36">
                      <a:lumMod val="90000"/>
                      <a:lumOff val="10000"/>
                    </a:srgbClr>
                  </a:solidFill>
                  <a:effectLst/>
                  <a:uLnTx/>
                  <a:uFillTx/>
                  <a:latin typeface="Calibri"/>
                  <a:ea typeface="+mn-ea"/>
                  <a:cs typeface="+mn-cs"/>
                </a:rPr>
                <a:t>SCIENTIFIC &amp; CLINICAL RESPONSE LOOP</a:t>
              </a:r>
            </a:p>
          </p:txBody>
        </p:sp>
        <p:sp>
          <p:nvSpPr>
            <p:cNvPr id="3" name="Oval 2">
              <a:extLst>
                <a:ext uri="{FF2B5EF4-FFF2-40B4-BE49-F238E27FC236}">
                  <a16:creationId xmlns:a16="http://schemas.microsoft.com/office/drawing/2014/main" id="{9D7707E6-360D-9E48-BF9A-4E6E2E214CBD}"/>
                </a:ext>
              </a:extLst>
            </p:cNvPr>
            <p:cNvSpPr/>
            <p:nvPr/>
          </p:nvSpPr>
          <p:spPr>
            <a:xfrm>
              <a:off x="2377042" y="2478118"/>
              <a:ext cx="2583546" cy="2480627"/>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a:extLst>
                <a:ext uri="{FF2B5EF4-FFF2-40B4-BE49-F238E27FC236}">
                  <a16:creationId xmlns:a16="http://schemas.microsoft.com/office/drawing/2014/main" id="{3F2EFB7E-D613-6A49-883B-F729184F9567}"/>
                </a:ext>
              </a:extLst>
            </p:cNvPr>
            <p:cNvSpPr/>
            <p:nvPr/>
          </p:nvSpPr>
          <p:spPr>
            <a:xfrm>
              <a:off x="1271684" y="3218813"/>
              <a:ext cx="1409909" cy="67895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INPUT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 Elicit Community Concerns</a:t>
              </a:r>
            </a:p>
          </p:txBody>
        </p:sp>
        <p:sp>
          <p:nvSpPr>
            <p:cNvPr id="5" name="Rounded Rectangle 4">
              <a:extLst>
                <a:ext uri="{FF2B5EF4-FFF2-40B4-BE49-F238E27FC236}">
                  <a16:creationId xmlns:a16="http://schemas.microsoft.com/office/drawing/2014/main" id="{43781905-2AAE-3A44-8471-73F962781CD0}"/>
                </a:ext>
              </a:extLst>
            </p:cNvPr>
            <p:cNvSpPr/>
            <p:nvPr/>
          </p:nvSpPr>
          <p:spPr>
            <a:xfrm>
              <a:off x="3913748" y="4311268"/>
              <a:ext cx="1110341" cy="65787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PROCESS Community Feedback</a:t>
              </a:r>
            </a:p>
          </p:txBody>
        </p:sp>
        <p:sp>
          <p:nvSpPr>
            <p:cNvPr id="6" name="Rounded Rectangle 5">
              <a:extLst>
                <a:ext uri="{FF2B5EF4-FFF2-40B4-BE49-F238E27FC236}">
                  <a16:creationId xmlns:a16="http://schemas.microsoft.com/office/drawing/2014/main" id="{20B823EC-360E-AA4E-8FE9-2620AF898A15}"/>
                </a:ext>
              </a:extLst>
            </p:cNvPr>
            <p:cNvSpPr/>
            <p:nvPr/>
          </p:nvSpPr>
          <p:spPr>
            <a:xfrm>
              <a:off x="1792293" y="4279788"/>
              <a:ext cx="1409909" cy="65787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INPUT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Provide Accurate Information</a:t>
              </a:r>
            </a:p>
          </p:txBody>
        </p:sp>
        <p:sp>
          <p:nvSpPr>
            <p:cNvPr id="8" name="Rounded Rectangle 7">
              <a:extLst>
                <a:ext uri="{FF2B5EF4-FFF2-40B4-BE49-F238E27FC236}">
                  <a16:creationId xmlns:a16="http://schemas.microsoft.com/office/drawing/2014/main" id="{7F9CBCBD-A9B5-5E43-AB97-462A3EED98C0}"/>
                </a:ext>
              </a:extLst>
            </p:cNvPr>
            <p:cNvSpPr/>
            <p:nvPr/>
          </p:nvSpPr>
          <p:spPr>
            <a:xfrm>
              <a:off x="4719842" y="3233556"/>
              <a:ext cx="1419101" cy="79285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OUTPUT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Provide Accurate Information that Addresses WMTY</a:t>
              </a:r>
            </a:p>
          </p:txBody>
        </p:sp>
        <p:sp>
          <p:nvSpPr>
            <p:cNvPr id="10" name="Rounded Rectangle 9">
              <a:extLst>
                <a:ext uri="{FF2B5EF4-FFF2-40B4-BE49-F238E27FC236}">
                  <a16:creationId xmlns:a16="http://schemas.microsoft.com/office/drawing/2014/main" id="{8B2BB19B-8BAD-BD49-95B1-58A40D83D5A3}"/>
                </a:ext>
              </a:extLst>
            </p:cNvPr>
            <p:cNvSpPr/>
            <p:nvPr/>
          </p:nvSpPr>
          <p:spPr>
            <a:xfrm>
              <a:off x="5664365" y="5900836"/>
              <a:ext cx="2148848" cy="79285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Curate  Accurate Information that Addresses Community Concerns </a:t>
              </a:r>
              <a:r>
                <a:rPr kumimoji="0" lang="en-US" sz="1200" b="0" i="1" u="none" strike="noStrike" kern="1200" cap="none" spc="0" normalizeH="0" baseline="0" noProof="0">
                  <a:ln>
                    <a:noFill/>
                  </a:ln>
                  <a:solidFill>
                    <a:prstClr val="black"/>
                  </a:solidFill>
                  <a:effectLst/>
                  <a:uLnTx/>
                  <a:uFillTx/>
                  <a:latin typeface="Calibri"/>
                  <a:ea typeface="+mn-ea"/>
                  <a:cs typeface="+mn-cs"/>
                </a:rPr>
                <a:t>(What Matters)</a:t>
              </a:r>
            </a:p>
          </p:txBody>
        </p:sp>
        <p:sp>
          <p:nvSpPr>
            <p:cNvPr id="11" name="Rounded Rectangle 10">
              <a:extLst>
                <a:ext uri="{FF2B5EF4-FFF2-40B4-BE49-F238E27FC236}">
                  <a16:creationId xmlns:a16="http://schemas.microsoft.com/office/drawing/2014/main" id="{D9E17143-A064-D645-9E2B-42B8DEC1F939}"/>
                </a:ext>
              </a:extLst>
            </p:cNvPr>
            <p:cNvSpPr/>
            <p:nvPr/>
          </p:nvSpPr>
          <p:spPr>
            <a:xfrm>
              <a:off x="6041846" y="4311268"/>
              <a:ext cx="1556523" cy="79285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Identify Questions that Scientists have for the Community</a:t>
              </a:r>
            </a:p>
          </p:txBody>
        </p:sp>
        <p:sp>
          <p:nvSpPr>
            <p:cNvPr id="12" name="TextBox 11">
              <a:extLst>
                <a:ext uri="{FF2B5EF4-FFF2-40B4-BE49-F238E27FC236}">
                  <a16:creationId xmlns:a16="http://schemas.microsoft.com/office/drawing/2014/main" id="{AB1FEA69-8EE1-CF4B-9742-6218D4176100}"/>
                </a:ext>
              </a:extLst>
            </p:cNvPr>
            <p:cNvSpPr txBox="1"/>
            <p:nvPr/>
          </p:nvSpPr>
          <p:spPr>
            <a:xfrm>
              <a:off x="2927406" y="3149056"/>
              <a:ext cx="149955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C1C36">
                      <a:lumMod val="90000"/>
                      <a:lumOff val="10000"/>
                    </a:srgbClr>
                  </a:solidFill>
                  <a:effectLst/>
                  <a:uLnTx/>
                  <a:uFillTx/>
                  <a:latin typeface="Calibri"/>
                  <a:ea typeface="+mn-ea"/>
                  <a:cs typeface="+mn-cs"/>
                </a:rPr>
                <a:t>Bring Science to the CODESIGN Conversation</a:t>
              </a:r>
            </a:p>
          </p:txBody>
        </p:sp>
        <p:sp>
          <p:nvSpPr>
            <p:cNvPr id="13" name="Rounded Rectangle 12">
              <a:extLst>
                <a:ext uri="{FF2B5EF4-FFF2-40B4-BE49-F238E27FC236}">
                  <a16:creationId xmlns:a16="http://schemas.microsoft.com/office/drawing/2014/main" id="{859FBCD5-6236-CB4B-B6C1-5A079AED9F60}"/>
                </a:ext>
              </a:extLst>
            </p:cNvPr>
            <p:cNvSpPr/>
            <p:nvPr/>
          </p:nvSpPr>
          <p:spPr>
            <a:xfrm>
              <a:off x="3084839" y="5895975"/>
              <a:ext cx="1684162" cy="79285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Understand Community Concerns (</a:t>
              </a:r>
              <a:r>
                <a:rPr kumimoji="0" lang="en-US" sz="1200" b="0" i="1" u="none" strike="noStrike" kern="1200" cap="none" spc="0" normalizeH="0" baseline="0" noProof="0">
                  <a:ln>
                    <a:noFill/>
                  </a:ln>
                  <a:solidFill>
                    <a:prstClr val="black"/>
                  </a:solidFill>
                  <a:effectLst/>
                  <a:uLnTx/>
                  <a:uFillTx/>
                  <a:latin typeface="Calibri"/>
                  <a:ea typeface="+mn-ea"/>
                  <a:cs typeface="+mn-cs"/>
                </a:rPr>
                <a:t>What Matters)</a:t>
              </a: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87ADD5B6-84CA-853A-429E-4B06DD186B2C}"/>
              </a:ext>
            </a:extLst>
          </p:cNvPr>
          <p:cNvGrpSpPr/>
          <p:nvPr/>
        </p:nvGrpSpPr>
        <p:grpSpPr>
          <a:xfrm>
            <a:off x="228402" y="173310"/>
            <a:ext cx="11735196" cy="3696179"/>
            <a:chOff x="228402" y="353559"/>
            <a:chExt cx="11735196" cy="3696179"/>
          </a:xfrm>
        </p:grpSpPr>
        <p:graphicFrame>
          <p:nvGraphicFramePr>
            <p:cNvPr id="2" name="Diagram 1">
              <a:extLst>
                <a:ext uri="{FF2B5EF4-FFF2-40B4-BE49-F238E27FC236}">
                  <a16:creationId xmlns:a16="http://schemas.microsoft.com/office/drawing/2014/main" id="{A5D5578B-3627-BC42-B197-D43AB412FC7F}"/>
                </a:ext>
              </a:extLst>
            </p:cNvPr>
            <p:cNvGraphicFramePr/>
            <p:nvPr/>
          </p:nvGraphicFramePr>
          <p:xfrm>
            <a:off x="339564" y="353559"/>
            <a:ext cx="11624034" cy="36961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Oval 21">
              <a:extLst>
                <a:ext uri="{FF2B5EF4-FFF2-40B4-BE49-F238E27FC236}">
                  <a16:creationId xmlns:a16="http://schemas.microsoft.com/office/drawing/2014/main" id="{EA62CA72-EE02-D440-98F8-F9DC7FF7B1D5}"/>
                </a:ext>
              </a:extLst>
            </p:cNvPr>
            <p:cNvSpPr/>
            <p:nvPr/>
          </p:nvSpPr>
          <p:spPr>
            <a:xfrm>
              <a:off x="228402" y="1049271"/>
              <a:ext cx="429958" cy="409969"/>
            </a:xfrm>
            <a:prstGeom prst="ellipse">
              <a:avLst/>
            </a:prstGeom>
            <a:solidFill>
              <a:schemeClr val="accent1">
                <a:lumMod val="75000"/>
              </a:schemeClr>
            </a:solid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a:ea typeface="+mn-ea"/>
                  <a:cs typeface="+mn-cs"/>
                </a:rPr>
                <a:t>1</a:t>
              </a:r>
            </a:p>
          </p:txBody>
        </p:sp>
        <p:sp>
          <p:nvSpPr>
            <p:cNvPr id="41" name="Oval 40">
              <a:extLst>
                <a:ext uri="{FF2B5EF4-FFF2-40B4-BE49-F238E27FC236}">
                  <a16:creationId xmlns:a16="http://schemas.microsoft.com/office/drawing/2014/main" id="{CEA491A8-51AA-B34B-940F-5CBCF77868A3}"/>
                </a:ext>
              </a:extLst>
            </p:cNvPr>
            <p:cNvSpPr/>
            <p:nvPr/>
          </p:nvSpPr>
          <p:spPr>
            <a:xfrm>
              <a:off x="9509921" y="1049268"/>
              <a:ext cx="429958" cy="409969"/>
            </a:xfrm>
            <a:prstGeom prst="ellipse">
              <a:avLst/>
            </a:prstGeom>
            <a:solidFill>
              <a:schemeClr val="accent1">
                <a:lumMod val="75000"/>
              </a:schemeClr>
            </a:solid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a:ea typeface="+mn-ea"/>
                  <a:cs typeface="+mn-cs"/>
                </a:rPr>
                <a:t>4</a:t>
              </a:r>
            </a:p>
          </p:txBody>
        </p:sp>
        <p:sp>
          <p:nvSpPr>
            <p:cNvPr id="42" name="Oval 41">
              <a:extLst>
                <a:ext uri="{FF2B5EF4-FFF2-40B4-BE49-F238E27FC236}">
                  <a16:creationId xmlns:a16="http://schemas.microsoft.com/office/drawing/2014/main" id="{B623EEC7-CC9E-2642-811D-41F771F38EA2}"/>
                </a:ext>
              </a:extLst>
            </p:cNvPr>
            <p:cNvSpPr/>
            <p:nvPr/>
          </p:nvSpPr>
          <p:spPr>
            <a:xfrm>
              <a:off x="6256636" y="1049269"/>
              <a:ext cx="429958" cy="409969"/>
            </a:xfrm>
            <a:prstGeom prst="ellipse">
              <a:avLst/>
            </a:prstGeom>
            <a:solidFill>
              <a:schemeClr val="accent1">
                <a:lumMod val="75000"/>
              </a:schemeClr>
            </a:solid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a:ea typeface="+mn-ea"/>
                  <a:cs typeface="+mn-cs"/>
                </a:rPr>
                <a:t>3</a:t>
              </a:r>
            </a:p>
          </p:txBody>
        </p:sp>
        <p:sp>
          <p:nvSpPr>
            <p:cNvPr id="43" name="Oval 42">
              <a:extLst>
                <a:ext uri="{FF2B5EF4-FFF2-40B4-BE49-F238E27FC236}">
                  <a16:creationId xmlns:a16="http://schemas.microsoft.com/office/drawing/2014/main" id="{B3EE2B01-0076-A249-8BF4-6F36E493AD47}"/>
                </a:ext>
              </a:extLst>
            </p:cNvPr>
            <p:cNvSpPr/>
            <p:nvPr/>
          </p:nvSpPr>
          <p:spPr>
            <a:xfrm>
              <a:off x="3054946" y="1049270"/>
              <a:ext cx="429958" cy="409969"/>
            </a:xfrm>
            <a:prstGeom prst="ellipse">
              <a:avLst/>
            </a:prstGeom>
            <a:solidFill>
              <a:schemeClr val="accent1">
                <a:lumMod val="75000"/>
              </a:schemeClr>
            </a:solid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a:ea typeface="+mn-ea"/>
                  <a:cs typeface="+mn-cs"/>
                </a:rPr>
                <a:t>2</a:t>
              </a:r>
            </a:p>
          </p:txBody>
        </p:sp>
      </p:grpSp>
      <p:pic>
        <p:nvPicPr>
          <p:cNvPr id="25" name="Picture 24">
            <a:extLst>
              <a:ext uri="{FF2B5EF4-FFF2-40B4-BE49-F238E27FC236}">
                <a16:creationId xmlns:a16="http://schemas.microsoft.com/office/drawing/2014/main" id="{27F4D25A-771B-2945-91FB-9FA523A4AE8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832" b="96703" l="4670" r="89973">
                        <a14:foregroundMark x1="21703" y1="10256" x2="14835" y2="6227"/>
                        <a14:foregroundMark x1="14835" y1="6227" x2="7830" y2="5495"/>
                        <a14:foregroundMark x1="7830" y1="5495" x2="9478" y2="14652"/>
                        <a14:foregroundMark x1="9478" y1="14652" x2="18819" y2="15934"/>
                        <a14:foregroundMark x1="18819" y1="15934" x2="22253" y2="9707"/>
                        <a14:foregroundMark x1="5495" y1="10440" x2="6044" y2="1099"/>
                        <a14:foregroundMark x1="6044" y1="1099" x2="14011" y2="1465"/>
                        <a14:foregroundMark x1="14011" y1="1465" x2="11813" y2="10806"/>
                        <a14:foregroundMark x1="11813" y1="10806" x2="5357" y2="10989"/>
                        <a14:foregroundMark x1="49176" y1="90476" x2="49863" y2="89927"/>
                        <a14:foregroundMark x1="69093" y1="94322" x2="63324" y2="91758"/>
                        <a14:foregroundMark x1="48901" y1="96886" x2="47940" y2="86813"/>
                        <a14:foregroundMark x1="47940" y1="86813" x2="47940" y2="86813"/>
                        <a14:foregroundMark x1="16209" y1="5678" x2="7830" y2="1832"/>
                        <a14:foregroundMark x1="7830" y1="1832" x2="4670" y2="6593"/>
                      </a14:backgroundRemoval>
                    </a14:imgEffect>
                    <a14:imgEffect>
                      <a14:saturation sat="33000"/>
                    </a14:imgEffect>
                  </a14:imgLayer>
                </a14:imgProps>
              </a:ext>
            </a:extLst>
          </a:blip>
          <a:stretch>
            <a:fillRect/>
          </a:stretch>
        </p:blipFill>
        <p:spPr>
          <a:xfrm>
            <a:off x="-51344" y="-27159"/>
            <a:ext cx="1741529" cy="1306147"/>
          </a:xfrm>
          <a:prstGeom prst="rect">
            <a:avLst/>
          </a:prstGeom>
        </p:spPr>
      </p:pic>
      <p:pic>
        <p:nvPicPr>
          <p:cNvPr id="27" name="Picture 26">
            <a:extLst>
              <a:ext uri="{FF2B5EF4-FFF2-40B4-BE49-F238E27FC236}">
                <a16:creationId xmlns:a16="http://schemas.microsoft.com/office/drawing/2014/main" id="{8814C9D0-1B6D-3C44-AE4E-37828143A40E}"/>
              </a:ext>
            </a:extLst>
          </p:cNvPr>
          <p:cNvPicPr>
            <a:picLocks noChangeAspect="1"/>
          </p:cNvPicPr>
          <p:nvPr/>
        </p:nvPicPr>
        <p:blipFill rotWithShape="1">
          <a:blip r:embed="rId10">
            <a:duotone>
              <a:schemeClr val="bg2">
                <a:shade val="45000"/>
                <a:satMod val="135000"/>
              </a:schemeClr>
              <a:prstClr val="white"/>
            </a:duotone>
            <a:alphaModFix amt="35000"/>
          </a:blip>
          <a:srcRect l="-1" r="44873" b="23609"/>
          <a:stretch/>
        </p:blipFill>
        <p:spPr>
          <a:xfrm flipH="1">
            <a:off x="-95630" y="4656351"/>
            <a:ext cx="2037078" cy="2202372"/>
          </a:xfrm>
          <a:prstGeom prst="rect">
            <a:avLst/>
          </a:prstGeom>
        </p:spPr>
      </p:pic>
      <p:sp>
        <p:nvSpPr>
          <p:cNvPr id="28" name="TextBox 27">
            <a:extLst>
              <a:ext uri="{FF2B5EF4-FFF2-40B4-BE49-F238E27FC236}">
                <a16:creationId xmlns:a16="http://schemas.microsoft.com/office/drawing/2014/main" id="{ED15364E-6E1A-AF4C-92A8-72D97C5EB1AF}"/>
              </a:ext>
            </a:extLst>
          </p:cNvPr>
          <p:cNvSpPr txBox="1"/>
          <p:nvPr/>
        </p:nvSpPr>
        <p:spPr>
          <a:xfrm>
            <a:off x="117656" y="6207937"/>
            <a:ext cx="469622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Gutnick DN, </a:t>
            </a:r>
            <a:r>
              <a:rPr kumimoji="0" lang="en-US" sz="1400" b="0" i="0" u="none" strike="noStrike" kern="1200" cap="none" spc="0" normalizeH="0" baseline="0" noProof="0" dirty="0" err="1">
                <a:ln>
                  <a:noFill/>
                </a:ln>
                <a:solidFill>
                  <a:prstClr val="black">
                    <a:lumMod val="65000"/>
                    <a:lumOff val="35000"/>
                  </a:prstClr>
                </a:solidFill>
                <a:effectLst/>
                <a:uLnTx/>
                <a:uFillTx/>
                <a:latin typeface="Calibri"/>
                <a:ea typeface="+mn-ea"/>
                <a:cs typeface="+mn-cs"/>
              </a:rPr>
              <a:t>Rapkin</a:t>
            </a:r>
            <a:r>
              <a:rPr kumimoji="0" lang="en-US" sz="14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B, Chhabra R </a:t>
            </a:r>
          </a:p>
        </p:txBody>
      </p:sp>
      <p:sp>
        <p:nvSpPr>
          <p:cNvPr id="45" name="TextBox 44">
            <a:extLst>
              <a:ext uri="{FF2B5EF4-FFF2-40B4-BE49-F238E27FC236}">
                <a16:creationId xmlns:a16="http://schemas.microsoft.com/office/drawing/2014/main" id="{C857ED05-CA0D-CA4C-92D5-8759C439E4D2}"/>
              </a:ext>
            </a:extLst>
          </p:cNvPr>
          <p:cNvSpPr txBox="1"/>
          <p:nvPr/>
        </p:nvSpPr>
        <p:spPr>
          <a:xfrm>
            <a:off x="1461614" y="34100"/>
            <a:ext cx="892633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C1C36">
                    <a:lumMod val="90000"/>
                    <a:lumOff val="10000"/>
                  </a:srgbClr>
                </a:solidFill>
                <a:effectLst/>
                <a:uLnTx/>
                <a:uFillTx/>
                <a:latin typeface="Calibri"/>
                <a:ea typeface="ＭＳ Ｐゴシック" pitchFamily="-108" charset="-128"/>
                <a:cs typeface="+mn-cs"/>
              </a:rPr>
              <a:t>BRIDGING RESEARCH, ACCURATE INFORMATION and DIALOGUE about Science and Clinical Trials (BRAID-CT)</a:t>
            </a:r>
          </a:p>
        </p:txBody>
      </p:sp>
      <p:pic>
        <p:nvPicPr>
          <p:cNvPr id="31" name="Picture 30">
            <a:extLst>
              <a:ext uri="{FF2B5EF4-FFF2-40B4-BE49-F238E27FC236}">
                <a16:creationId xmlns:a16="http://schemas.microsoft.com/office/drawing/2014/main" id="{725BABD7-9ECD-BF48-8426-37C09CEBAADE}"/>
              </a:ext>
            </a:extLst>
          </p:cNvPr>
          <p:cNvPicPr>
            <a:picLocks noChangeAspect="1"/>
          </p:cNvPicPr>
          <p:nvPr/>
        </p:nvPicPr>
        <p:blipFill>
          <a:blip r:embed="rId11"/>
          <a:stretch>
            <a:fillRect/>
          </a:stretch>
        </p:blipFill>
        <p:spPr>
          <a:xfrm>
            <a:off x="9472869" y="6399314"/>
            <a:ext cx="2414212" cy="337652"/>
          </a:xfrm>
          <a:prstGeom prst="rect">
            <a:avLst/>
          </a:prstGeom>
        </p:spPr>
      </p:pic>
      <p:pic>
        <p:nvPicPr>
          <p:cNvPr id="29" name="Picture 28">
            <a:extLst>
              <a:ext uri="{FF2B5EF4-FFF2-40B4-BE49-F238E27FC236}">
                <a16:creationId xmlns:a16="http://schemas.microsoft.com/office/drawing/2014/main" id="{B2E40D63-E4C0-EEE5-5D16-824CF2B8571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879" b="89775" l="10000" r="91333">
                        <a14:foregroundMark x1="12333" y1="27383" x2="15444" y2="54246"/>
                        <a14:foregroundMark x1="15444" y1="54246" x2="21333" y2="64125"/>
                        <a14:foregroundMark x1="21333" y1="64125" x2="22889" y2="64991"/>
                        <a14:foregroundMark x1="70889" y1="79896" x2="77111" y2="68631"/>
                        <a14:foregroundMark x1="77111" y1="68631" x2="84667" y2="61179"/>
                        <a14:foregroundMark x1="84667" y1="61179" x2="87778" y2="32582"/>
                        <a14:foregroundMark x1="66556" y1="26343" x2="65778" y2="50780"/>
                        <a14:foregroundMark x1="69667" y1="43674" x2="65778" y2="41594"/>
                        <a14:foregroundMark x1="63667" y1="41075" x2="60556" y2="53553"/>
                        <a14:foregroundMark x1="60556" y1="53553" x2="61667" y2="40035"/>
                        <a14:foregroundMark x1="61667" y1="40035" x2="67778" y2="51820"/>
                        <a14:foregroundMark x1="67778" y1="51820" x2="73222" y2="40035"/>
                        <a14:foregroundMark x1="73222" y1="40035" x2="73222" y2="39341"/>
                        <a14:foregroundMark x1="89222" y1="25130" x2="89778" y2="31889"/>
                        <a14:foregroundMark x1="87333" y1="22877" x2="91000" y2="34835"/>
                        <a14:foregroundMark x1="91000" y1="34835" x2="87333" y2="23397"/>
                        <a14:foregroundMark x1="68000" y1="23050" x2="69222" y2="33449"/>
                        <a14:foregroundMark x1="63889" y1="24090" x2="64889" y2="30676"/>
                        <a14:foregroundMark x1="91333" y1="41941" x2="88778" y2="43328"/>
                        <a14:foregroundMark x1="89222" y1="38128" x2="87556" y2="40035"/>
                        <a14:foregroundMark x1="90000" y1="38128" x2="88333" y2="38475"/>
                        <a14:foregroundMark x1="86333" y1="68977" x2="87111" y2="73137"/>
                        <a14:foregroundMark x1="27444" y1="57192" x2="29333" y2="60139"/>
                        <a14:foregroundMark x1="27889" y1="55633" x2="35444" y2="62218"/>
                        <a14:foregroundMark x1="35444" y1="62218" x2="37222" y2="62392"/>
                        <a14:foregroundMark x1="34556" y1="78336" x2="33556" y2="78683"/>
                        <a14:foregroundMark x1="60778" y1="81629" x2="57778" y2="81976"/>
                        <a14:backgroundMark x1="58889" y1="42981" x2="58889" y2="38648"/>
                        <a14:backgroundMark x1="57778" y1="48180" x2="58889" y2="43674"/>
                        <a14:backgroundMark x1="46444" y1="34835" x2="45111" y2="25477"/>
                        <a14:backgroundMark x1="36000" y1="57192" x2="33435" y2="57192"/>
                      </a14:backgroundRemoval>
                    </a14:imgEffect>
                    <a14:imgEffect>
                      <a14:saturation sat="66000"/>
                    </a14:imgEffect>
                  </a14:imgLayer>
                </a14:imgProps>
              </a:ext>
            </a:extLst>
          </a:blip>
          <a:stretch>
            <a:fillRect/>
          </a:stretch>
        </p:blipFill>
        <p:spPr>
          <a:xfrm>
            <a:off x="3015983" y="5054846"/>
            <a:ext cx="1422360" cy="910311"/>
          </a:xfrm>
          <a:prstGeom prst="rect">
            <a:avLst/>
          </a:prstGeom>
        </p:spPr>
      </p:pic>
    </p:spTree>
    <p:extLst>
      <p:ext uri="{BB962C8B-B14F-4D97-AF65-F5344CB8AC3E}">
        <p14:creationId xmlns:p14="http://schemas.microsoft.com/office/powerpoint/2010/main" val="3308127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871AE93-72B2-4545-989F-4B08DCD787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1"/>
            <a:ext cx="12191999"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B0F13F-C83B-4678-ABCC-5F6FB1D38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5BDC4AA-88D4-1EA0-9D94-6168C70FF00B}"/>
              </a:ext>
            </a:extLst>
          </p:cNvPr>
          <p:cNvSpPr>
            <a:spLocks noGrp="1"/>
          </p:cNvSpPr>
          <p:nvPr>
            <p:ph type="title"/>
          </p:nvPr>
        </p:nvSpPr>
        <p:spPr>
          <a:xfrm>
            <a:off x="803189" y="1209184"/>
            <a:ext cx="3089189" cy="4734416"/>
          </a:xfrm>
        </p:spPr>
        <p:txBody>
          <a:bodyPr anchor="ctr">
            <a:normAutofit/>
          </a:bodyPr>
          <a:lstStyle/>
          <a:p>
            <a:pPr algn="ctr"/>
            <a:r>
              <a:rPr lang="en-US" dirty="0"/>
              <a:t>Aim #3</a:t>
            </a:r>
          </a:p>
        </p:txBody>
      </p:sp>
      <p:sp>
        <p:nvSpPr>
          <p:cNvPr id="13" name="Rectangle 12">
            <a:extLst>
              <a:ext uri="{FF2B5EF4-FFF2-40B4-BE49-F238E27FC236}">
                <a16:creationId xmlns:a16="http://schemas.microsoft.com/office/drawing/2014/main" id="{02074ED4-9DB5-4D14-BDCF-BD7D0C145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C48FF616-1F75-49FC-861B-7B794054A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9184B385-16B6-44A9-9A47-1C765B376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DD491C06-6031-2CCF-D8E4-D9B07E819486}"/>
              </a:ext>
            </a:extLst>
          </p:cNvPr>
          <p:cNvSpPr>
            <a:spLocks noGrp="1"/>
          </p:cNvSpPr>
          <p:nvPr>
            <p:ph idx="1"/>
          </p:nvPr>
        </p:nvSpPr>
        <p:spPr>
          <a:xfrm>
            <a:off x="4332138" y="892602"/>
            <a:ext cx="7226024" cy="1948720"/>
          </a:xfrm>
        </p:spPr>
        <p:txBody>
          <a:bodyPr anchor="t">
            <a:noAutofit/>
          </a:bodyPr>
          <a:lstStyle/>
          <a:p>
            <a:pPr marL="0" indent="0">
              <a:buNone/>
            </a:pPr>
            <a:r>
              <a:rPr lang="en-US" sz="2000" dirty="0">
                <a:solidFill>
                  <a:schemeClr val="tx1"/>
                </a:solidFill>
                <a:effectLst/>
              </a:rPr>
              <a:t>Conduct randomized control trial (RCT) of eLearning Module</a:t>
            </a:r>
          </a:p>
          <a:p>
            <a:pPr lvl="2"/>
            <a:r>
              <a:rPr lang="en-US" sz="2000" dirty="0">
                <a:solidFill>
                  <a:schemeClr val="tx1"/>
                </a:solidFill>
                <a:effectLst/>
              </a:rPr>
              <a:t>The primary outcome is change in WHO Attitudes to Disability Scale (ADS) score between T0 and T2</a:t>
            </a:r>
          </a:p>
          <a:p>
            <a:pPr lvl="2"/>
            <a:r>
              <a:rPr lang="en-US" sz="2000" dirty="0">
                <a:solidFill>
                  <a:schemeClr val="tx1"/>
                </a:solidFill>
                <a:effectLst/>
              </a:rPr>
              <a:t>Secondary outcomes are change in knowledge (%) and perception levels</a:t>
            </a:r>
            <a:endParaRPr lang="en-US" sz="2000" dirty="0">
              <a:solidFill>
                <a:schemeClr val="tx1"/>
              </a:solidFill>
            </a:endParaRPr>
          </a:p>
        </p:txBody>
      </p:sp>
      <p:sp>
        <p:nvSpPr>
          <p:cNvPr id="7" name="Text Box 34">
            <a:extLst>
              <a:ext uri="{FF2B5EF4-FFF2-40B4-BE49-F238E27FC236}">
                <a16:creationId xmlns:a16="http://schemas.microsoft.com/office/drawing/2014/main" id="{E51D477E-8280-4DD8-2AD8-0B7735893F17}"/>
              </a:ext>
            </a:extLst>
          </p:cNvPr>
          <p:cNvSpPr txBox="1"/>
          <p:nvPr/>
        </p:nvSpPr>
        <p:spPr>
          <a:xfrm>
            <a:off x="639763" y="5029199"/>
            <a:ext cx="3346665" cy="914401"/>
          </a:xfrm>
          <a:prstGeom prst="rect">
            <a:avLst/>
          </a:prstGeom>
          <a:solidFill>
            <a:schemeClr val="accent5">
              <a:lumMod val="20000"/>
              <a:lumOff val="80000"/>
            </a:schemeClr>
          </a:solidFill>
          <a:ln w="31750"/>
        </p:spPr>
        <p:style>
          <a:lnRef idx="2">
            <a:schemeClr val="accent5"/>
          </a:lnRef>
          <a:fillRef idx="1">
            <a:schemeClr val="lt1"/>
          </a:fillRef>
          <a:effectRef idx="0">
            <a:schemeClr val="accent5"/>
          </a:effectRef>
          <a:fontRef idx="minor">
            <a:schemeClr val="dk1"/>
          </a:fontRef>
        </p:style>
        <p:txBody>
          <a:bodyPr rot="0" spcFirstLastPara="0" vert="horz" wrap="square" lIns="91440" tIns="0" rIns="91440" bIns="0" numCol="1" spcCol="0" rtlCol="0" fromWordArt="0" anchor="t" anchorCtr="0" forceAA="0" compatLnSpc="1">
            <a:prstTxWarp prst="textNoShape">
              <a:avLst/>
            </a:prstTxWarp>
            <a:noAutofit/>
          </a:bodyPr>
          <a:lstStyle/>
          <a:p>
            <a:pPr marL="0" marR="0" algn="ctr">
              <a:spcBef>
                <a:spcPts val="0"/>
              </a:spcBef>
              <a:spcAft>
                <a:spcPts val="0"/>
              </a:spcAft>
            </a:pPr>
            <a:r>
              <a:rPr lang="en-US" dirty="0">
                <a:effectLst/>
                <a:ea typeface="Times New Roman" panose="02020603050405020304" pitchFamily="18" charset="0"/>
              </a:rPr>
              <a:t>RCT:       N= 350</a:t>
            </a:r>
            <a:endParaRPr lang="en-US"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dirty="0">
                <a:effectLst/>
                <a:ea typeface="Times New Roman" panose="02020603050405020304" pitchFamily="18" charset="0"/>
              </a:rPr>
              <a:t>T0 (pre)   T1 (post)   T2 (3m FU)</a:t>
            </a:r>
            <a:endParaRPr lang="en-US"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000" dirty="0">
                <a:effectLst/>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pic>
        <p:nvPicPr>
          <p:cNvPr id="6" name="Picture 5" descr="Shape&#10;&#10;Description automatically generated with low confidence">
            <a:extLst>
              <a:ext uri="{FF2B5EF4-FFF2-40B4-BE49-F238E27FC236}">
                <a16:creationId xmlns:a16="http://schemas.microsoft.com/office/drawing/2014/main" id="{83C16CAE-D686-6215-074C-8E62E07C7D4D}"/>
              </a:ext>
            </a:extLst>
          </p:cNvPr>
          <p:cNvPicPr>
            <a:picLocks noChangeAspect="1"/>
          </p:cNvPicPr>
          <p:nvPr/>
        </p:nvPicPr>
        <p:blipFill>
          <a:blip r:embed="rId3"/>
          <a:stretch>
            <a:fillRect/>
          </a:stretch>
        </p:blipFill>
        <p:spPr>
          <a:xfrm>
            <a:off x="6486342" y="3308758"/>
            <a:ext cx="3081807" cy="3081807"/>
          </a:xfrm>
          <a:prstGeom prst="rect">
            <a:avLst/>
          </a:prstGeom>
        </p:spPr>
      </p:pic>
    </p:spTree>
    <p:extLst>
      <p:ext uri="{BB962C8B-B14F-4D97-AF65-F5344CB8AC3E}">
        <p14:creationId xmlns:p14="http://schemas.microsoft.com/office/powerpoint/2010/main" val="814184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6F921-AB0C-5B0C-7442-9397864B61F1}"/>
              </a:ext>
            </a:extLst>
          </p:cNvPr>
          <p:cNvSpPr>
            <a:spLocks noGrp="1"/>
          </p:cNvSpPr>
          <p:nvPr>
            <p:ph type="title"/>
          </p:nvPr>
        </p:nvSpPr>
        <p:spPr/>
        <p:txBody>
          <a:bodyPr/>
          <a:lstStyle/>
          <a:p>
            <a:r>
              <a:rPr lang="en-US" dirty="0"/>
              <a:t>Big 10 involvement:</a:t>
            </a:r>
          </a:p>
        </p:txBody>
      </p:sp>
      <p:sp>
        <p:nvSpPr>
          <p:cNvPr id="3" name="TextBox 2">
            <a:extLst>
              <a:ext uri="{FF2B5EF4-FFF2-40B4-BE49-F238E27FC236}">
                <a16:creationId xmlns:a16="http://schemas.microsoft.com/office/drawing/2014/main" id="{48EC4B77-F9EC-C1E3-EAF3-4CF0DD25B2E8}"/>
              </a:ext>
            </a:extLst>
          </p:cNvPr>
          <p:cNvSpPr txBox="1"/>
          <p:nvPr/>
        </p:nvSpPr>
        <p:spPr>
          <a:xfrm>
            <a:off x="475175" y="3265408"/>
            <a:ext cx="4748797" cy="3284810"/>
          </a:xfrm>
          <a:prstGeom prst="rect">
            <a:avLst/>
          </a:prstGeom>
          <a:solidFill>
            <a:schemeClr val="accent2">
              <a:lumMod val="40000"/>
              <a:lumOff val="60000"/>
            </a:schemeClr>
          </a:solidFill>
        </p:spPr>
        <p:txBody>
          <a:bodyPr wrap="square" rtlCol="0">
            <a:spAutoFit/>
          </a:bodyPr>
          <a:lstStyle/>
          <a:p>
            <a:pPr marL="228600" marR="0" indent="-228600" algn="l">
              <a:lnSpc>
                <a:spcPct val="150000"/>
              </a:lnSpc>
              <a:spcBef>
                <a:spcPts val="0"/>
              </a:spcBef>
              <a:spcAft>
                <a:spcPts val="0"/>
              </a:spcAft>
            </a:pPr>
            <a:r>
              <a:rPr lang="en-US" sz="2000" b="1" i="1" u="none" strike="noStrike" dirty="0">
                <a:solidFill>
                  <a:srgbClr val="212121"/>
                </a:solidFill>
                <a:effectLst/>
                <a:latin typeface="Calibri" panose="020F0502020204030204" pitchFamily="34" charset="0"/>
              </a:rPr>
              <a:t>Network &amp; Disseminate</a:t>
            </a:r>
            <a:endParaRPr lang="en-US" sz="2000" b="1" dirty="0">
              <a:solidFill>
                <a:srgbClr val="212121"/>
              </a:solidFill>
              <a:latin typeface="Calibri" panose="020F0502020204030204" pitchFamily="34" charset="0"/>
            </a:endParaRPr>
          </a:p>
          <a:p>
            <a:pPr marL="285750" marR="0" indent="-285750" algn="l">
              <a:lnSpc>
                <a:spcPct val="150000"/>
              </a:lnSpc>
              <a:spcBef>
                <a:spcPts val="0"/>
              </a:spcBef>
              <a:spcAft>
                <a:spcPts val="0"/>
              </a:spcAft>
              <a:buFont typeface="Arial" panose="020B0604020202020204" pitchFamily="34" charset="0"/>
              <a:buChar char="•"/>
            </a:pPr>
            <a:r>
              <a:rPr lang="en-US" sz="2000" dirty="0">
                <a:solidFill>
                  <a:srgbClr val="212121"/>
                </a:solidFill>
                <a:latin typeface="Calibri" panose="020F0502020204030204" pitchFamily="34" charset="0"/>
              </a:rPr>
              <a:t>H</a:t>
            </a:r>
            <a:r>
              <a:rPr lang="en-US" sz="2000" b="0" i="0" u="none" strike="noStrike" dirty="0">
                <a:solidFill>
                  <a:srgbClr val="212121"/>
                </a:solidFill>
                <a:effectLst/>
                <a:latin typeface="Calibri" panose="020F0502020204030204" pitchFamily="34" charset="0"/>
              </a:rPr>
              <a:t>elp identify key people at your sites</a:t>
            </a:r>
          </a:p>
          <a:p>
            <a:pPr marL="285750" marR="0" indent="-285750" algn="l">
              <a:lnSpc>
                <a:spcPct val="150000"/>
              </a:lnSpc>
              <a:spcBef>
                <a:spcPts val="0"/>
              </a:spcBef>
              <a:spcAft>
                <a:spcPts val="0"/>
              </a:spcAft>
              <a:buFont typeface="Arial" panose="020B0604020202020204" pitchFamily="34" charset="0"/>
              <a:buChar char="•"/>
            </a:pPr>
            <a:r>
              <a:rPr lang="en-US" sz="2000" dirty="0">
                <a:solidFill>
                  <a:srgbClr val="212121"/>
                </a:solidFill>
                <a:latin typeface="Calibri" panose="020F0502020204030204" pitchFamily="34" charset="0"/>
              </a:rPr>
              <a:t>M</a:t>
            </a:r>
            <a:r>
              <a:rPr lang="en-US" sz="2000" b="0" i="0" u="none" strike="noStrike" dirty="0">
                <a:solidFill>
                  <a:srgbClr val="212121"/>
                </a:solidFill>
                <a:effectLst/>
                <a:latin typeface="Calibri" panose="020F0502020204030204" pitchFamily="34" charset="0"/>
              </a:rPr>
              <a:t>ake e-introductions</a:t>
            </a:r>
          </a:p>
          <a:p>
            <a:pPr marL="285750" marR="0" indent="-285750" algn="l">
              <a:lnSpc>
                <a:spcPct val="150000"/>
              </a:lnSpc>
              <a:spcBef>
                <a:spcPts val="0"/>
              </a:spcBef>
              <a:spcAft>
                <a:spcPts val="0"/>
              </a:spcAft>
              <a:buFont typeface="Arial" panose="020B0604020202020204" pitchFamily="34" charset="0"/>
              <a:buChar char="•"/>
            </a:pPr>
            <a:r>
              <a:rPr lang="en-US" sz="2000" dirty="0">
                <a:solidFill>
                  <a:srgbClr val="212121"/>
                </a:solidFill>
                <a:latin typeface="Calibri" panose="020F0502020204030204" pitchFamily="34" charset="0"/>
              </a:rPr>
              <a:t>D</a:t>
            </a:r>
            <a:r>
              <a:rPr lang="en-US" sz="2000" b="0" i="0" u="none" strike="noStrike" dirty="0">
                <a:solidFill>
                  <a:srgbClr val="212121"/>
                </a:solidFill>
                <a:effectLst/>
                <a:latin typeface="Calibri" panose="020F0502020204030204" pitchFamily="34" charset="0"/>
              </a:rPr>
              <a:t>isseminate  recruitment materials (Einstein-Montefiore ICTR will create materials) via email, web posts, etc. </a:t>
            </a:r>
          </a:p>
          <a:p>
            <a:pPr marL="685800" marR="0" indent="-228600" algn="l">
              <a:lnSpc>
                <a:spcPct val="150000"/>
              </a:lnSpc>
              <a:spcBef>
                <a:spcPts val="0"/>
              </a:spcBef>
              <a:spcAft>
                <a:spcPts val="0"/>
              </a:spcAft>
            </a:pPr>
            <a:r>
              <a:rPr lang="en-US" sz="2000" b="0" i="0" u="none" strike="noStrike" dirty="0">
                <a:solidFill>
                  <a:srgbClr val="212121"/>
                </a:solidFill>
                <a:effectLst/>
                <a:latin typeface="Courier New" panose="02070309020205020404" pitchFamily="49" charset="0"/>
              </a:rPr>
              <a:t>o</a:t>
            </a:r>
            <a:r>
              <a:rPr lang="en-US" sz="2000" b="0" i="0" u="none" strike="noStrike" dirty="0">
                <a:solidFill>
                  <a:srgbClr val="212121"/>
                </a:solidFill>
                <a:effectLst/>
                <a:latin typeface="Times New Roman" panose="02020603050405020304" pitchFamily="18" charset="0"/>
              </a:rPr>
              <a:t>   </a:t>
            </a:r>
            <a:r>
              <a:rPr lang="en-US" sz="2000" b="0" i="0" u="sng" strike="noStrike" dirty="0">
                <a:solidFill>
                  <a:srgbClr val="212121"/>
                </a:solidFill>
                <a:effectLst/>
                <a:latin typeface="Calibri" panose="020F0502020204030204" pitchFamily="34" charset="0"/>
              </a:rPr>
              <a:t>Time Commitment:</a:t>
            </a:r>
            <a:r>
              <a:rPr lang="en-US" sz="2000" b="1" i="0" u="none" strike="noStrike" dirty="0">
                <a:solidFill>
                  <a:srgbClr val="212121"/>
                </a:solidFill>
                <a:effectLst/>
                <a:latin typeface="Calibri" panose="020F0502020204030204" pitchFamily="34" charset="0"/>
              </a:rPr>
              <a:t> ~ </a:t>
            </a:r>
            <a:r>
              <a:rPr lang="en-US" sz="2000" b="0" i="0" u="none" strike="noStrike" dirty="0">
                <a:solidFill>
                  <a:srgbClr val="212121"/>
                </a:solidFill>
                <a:effectLst/>
                <a:latin typeface="Calibri" panose="020F0502020204030204" pitchFamily="34" charset="0"/>
              </a:rPr>
              <a:t>8 hours/year</a:t>
            </a:r>
          </a:p>
        </p:txBody>
      </p:sp>
      <p:sp>
        <p:nvSpPr>
          <p:cNvPr id="4" name="TextBox 3">
            <a:extLst>
              <a:ext uri="{FF2B5EF4-FFF2-40B4-BE49-F238E27FC236}">
                <a16:creationId xmlns:a16="http://schemas.microsoft.com/office/drawing/2014/main" id="{2C577A8C-21BF-2DE7-2A73-96AA9F847B14}"/>
              </a:ext>
            </a:extLst>
          </p:cNvPr>
          <p:cNvSpPr txBox="1"/>
          <p:nvPr/>
        </p:nvSpPr>
        <p:spPr>
          <a:xfrm>
            <a:off x="5927846" y="2021811"/>
            <a:ext cx="5788979" cy="3385542"/>
          </a:xfrm>
          <a:prstGeom prst="rect">
            <a:avLst/>
          </a:prstGeom>
          <a:solidFill>
            <a:schemeClr val="accent2">
              <a:lumMod val="40000"/>
              <a:lumOff val="60000"/>
            </a:schemeClr>
          </a:solidFill>
        </p:spPr>
        <p:txBody>
          <a:bodyPr wrap="square" rtlCol="0">
            <a:spAutoFit/>
          </a:bodyPr>
          <a:lstStyle/>
          <a:p>
            <a:pPr marL="228600" marR="0" indent="-228600" algn="l">
              <a:spcBef>
                <a:spcPts val="0"/>
              </a:spcBef>
              <a:spcAft>
                <a:spcPts val="0"/>
              </a:spcAft>
            </a:pPr>
            <a:r>
              <a:rPr lang="en-US" sz="2000" dirty="0">
                <a:solidFill>
                  <a:srgbClr val="212121"/>
                </a:solidFill>
                <a:latin typeface="Calibri" panose="020F0502020204030204" pitchFamily="34" charset="0"/>
              </a:rPr>
              <a:t>Additional</a:t>
            </a:r>
            <a:r>
              <a:rPr lang="en-US" b="1" i="1" dirty="0">
                <a:solidFill>
                  <a:srgbClr val="212121"/>
                </a:solidFill>
                <a:latin typeface="Calibri" panose="020F0502020204030204" pitchFamily="34" charset="0"/>
              </a:rPr>
              <a:t> Opportunities of Potential Interest</a:t>
            </a:r>
            <a:endParaRPr lang="en-US" sz="1800" b="1" i="1" u="none" strike="noStrike" dirty="0">
              <a:solidFill>
                <a:srgbClr val="212121"/>
              </a:solidFill>
              <a:effectLst/>
              <a:latin typeface="Calibri" panose="020F0502020204030204" pitchFamily="34" charset="0"/>
            </a:endParaRPr>
          </a:p>
          <a:p>
            <a:pPr marL="228600" marR="0" indent="-228600">
              <a:spcBef>
                <a:spcPts val="0"/>
              </a:spcBef>
              <a:spcAft>
                <a:spcPts val="0"/>
              </a:spcAft>
            </a:pPr>
            <a:endParaRPr lang="en-US" i="1" dirty="0">
              <a:solidFill>
                <a:srgbClr val="212121"/>
              </a:solidFill>
              <a:latin typeface="Calibri" panose="020F0502020204030204" pitchFamily="34" charset="0"/>
            </a:endParaRPr>
          </a:p>
          <a:p>
            <a:pPr marL="342900" marR="0" indent="-342900">
              <a:spcBef>
                <a:spcPts val="0"/>
              </a:spcBef>
              <a:spcAft>
                <a:spcPts val="0"/>
              </a:spcAft>
              <a:buFont typeface="Arial" panose="020B0604020202020204" pitchFamily="34" charset="0"/>
              <a:buChar char="•"/>
            </a:pPr>
            <a:r>
              <a:rPr lang="en-US" sz="2000" i="1" dirty="0">
                <a:solidFill>
                  <a:srgbClr val="212121"/>
                </a:solidFill>
                <a:latin typeface="Calibri" panose="020F0502020204030204" pitchFamily="34" charset="0"/>
              </a:rPr>
              <a:t>I</a:t>
            </a:r>
            <a:r>
              <a:rPr lang="en-US" sz="2000" b="0" i="1" u="none" strike="noStrike" dirty="0">
                <a:solidFill>
                  <a:srgbClr val="212121"/>
                </a:solidFill>
                <a:effectLst/>
                <a:latin typeface="Calibri" panose="020F0502020204030204" pitchFamily="34" charset="0"/>
              </a:rPr>
              <a:t>nput on project-developed protocols-, e.g., surveys and qualitative interview guides; curricular intervention</a:t>
            </a:r>
            <a:endParaRPr lang="en-US" sz="2000" b="0" i="0" u="none" strike="noStrike" dirty="0">
              <a:solidFill>
                <a:srgbClr val="212121"/>
              </a:solidFill>
              <a:effectLst/>
              <a:latin typeface="Calibri" panose="020F0502020204030204" pitchFamily="34" charset="0"/>
            </a:endParaRPr>
          </a:p>
          <a:p>
            <a:pPr marR="0">
              <a:spcBef>
                <a:spcPts val="0"/>
              </a:spcBef>
              <a:spcAft>
                <a:spcPts val="0"/>
              </a:spcAft>
            </a:pPr>
            <a:r>
              <a:rPr lang="en-US" sz="2000" b="0" i="1" u="none" strike="noStrike" dirty="0">
                <a:solidFill>
                  <a:srgbClr val="212121"/>
                </a:solidFill>
                <a:effectLst/>
                <a:latin typeface="Calibri" panose="020F0502020204030204" pitchFamily="34" charset="0"/>
              </a:rPr>
              <a:t> </a:t>
            </a:r>
            <a:endParaRPr lang="en-US" sz="2000" b="0" i="0" u="none" strike="noStrike" dirty="0">
              <a:solidFill>
                <a:srgbClr val="212121"/>
              </a:solidFill>
              <a:effectLst/>
              <a:latin typeface="Calibri" panose="020F0502020204030204" pitchFamily="34" charset="0"/>
            </a:endParaRPr>
          </a:p>
          <a:p>
            <a:pPr marL="342900" marR="0" indent="-342900">
              <a:spcBef>
                <a:spcPts val="0"/>
              </a:spcBef>
              <a:spcAft>
                <a:spcPts val="0"/>
              </a:spcAft>
              <a:buFont typeface="Arial" panose="020B0604020202020204" pitchFamily="34" charset="0"/>
              <a:buChar char="•"/>
            </a:pPr>
            <a:r>
              <a:rPr lang="en-US" sz="2000" b="0" i="1" u="none" strike="noStrike" dirty="0">
                <a:solidFill>
                  <a:srgbClr val="212121"/>
                </a:solidFill>
                <a:effectLst/>
                <a:latin typeface="Calibri" panose="020F0502020204030204" pitchFamily="34" charset="0"/>
              </a:rPr>
              <a:t>Analysis/Manuscripts-  collaborate on analysis/writing of cross-site manuscripts; lead analysis/write-up of your site’s findings.</a:t>
            </a:r>
            <a:endParaRPr lang="en-US" sz="2000" b="0" i="0" u="none" strike="noStrike" dirty="0">
              <a:solidFill>
                <a:srgbClr val="212121"/>
              </a:solidFill>
              <a:effectLst/>
              <a:latin typeface="Calibri" panose="020F0502020204030204" pitchFamily="34" charset="0"/>
            </a:endParaRPr>
          </a:p>
          <a:p>
            <a:br>
              <a:rPr lang="en-US" dirty="0"/>
            </a:br>
            <a:endParaRPr lang="en-US" dirty="0"/>
          </a:p>
        </p:txBody>
      </p:sp>
      <p:pic>
        <p:nvPicPr>
          <p:cNvPr id="6" name="Picture 5" descr="Shape&#10;&#10;Description automatically generated with low confidence">
            <a:extLst>
              <a:ext uri="{FF2B5EF4-FFF2-40B4-BE49-F238E27FC236}">
                <a16:creationId xmlns:a16="http://schemas.microsoft.com/office/drawing/2014/main" id="{D0ADD15F-3AA9-BB31-7901-A1410B99AC48}"/>
              </a:ext>
            </a:extLst>
          </p:cNvPr>
          <p:cNvPicPr>
            <a:picLocks noChangeAspect="1"/>
          </p:cNvPicPr>
          <p:nvPr/>
        </p:nvPicPr>
        <p:blipFill rotWithShape="1">
          <a:blip r:embed="rId3"/>
          <a:srcRect l="-6941" t="17774" r="6941" b="24819"/>
          <a:stretch/>
        </p:blipFill>
        <p:spPr>
          <a:xfrm>
            <a:off x="7637116" y="5158740"/>
            <a:ext cx="2673074" cy="1495776"/>
          </a:xfrm>
          <a:prstGeom prst="rect">
            <a:avLst/>
          </a:prstGeom>
        </p:spPr>
      </p:pic>
      <p:pic>
        <p:nvPicPr>
          <p:cNvPr id="8" name="Picture 7" descr="Shape&#10;&#10;Description automatically generated with low confidence">
            <a:extLst>
              <a:ext uri="{FF2B5EF4-FFF2-40B4-BE49-F238E27FC236}">
                <a16:creationId xmlns:a16="http://schemas.microsoft.com/office/drawing/2014/main" id="{C9418796-557B-1358-A47F-B58E7E755B3D}"/>
              </a:ext>
            </a:extLst>
          </p:cNvPr>
          <p:cNvPicPr>
            <a:picLocks noChangeAspect="1"/>
          </p:cNvPicPr>
          <p:nvPr/>
        </p:nvPicPr>
        <p:blipFill>
          <a:blip r:embed="rId4"/>
          <a:stretch>
            <a:fillRect/>
          </a:stretch>
        </p:blipFill>
        <p:spPr>
          <a:xfrm>
            <a:off x="1447821" y="1889375"/>
            <a:ext cx="1494162" cy="1494162"/>
          </a:xfrm>
          <a:prstGeom prst="rect">
            <a:avLst/>
          </a:prstGeom>
        </p:spPr>
      </p:pic>
    </p:spTree>
    <p:extLst>
      <p:ext uri="{BB962C8B-B14F-4D97-AF65-F5344CB8AC3E}">
        <p14:creationId xmlns:p14="http://schemas.microsoft.com/office/powerpoint/2010/main" val="2419145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271BE-9E7F-A821-7893-D25FEBAE44EF}"/>
              </a:ext>
            </a:extLst>
          </p:cNvPr>
          <p:cNvSpPr>
            <a:spLocks noGrp="1"/>
          </p:cNvSpPr>
          <p:nvPr>
            <p:ph type="title"/>
          </p:nvPr>
        </p:nvSpPr>
        <p:spPr>
          <a:xfrm>
            <a:off x="581192" y="702156"/>
            <a:ext cx="11029616" cy="1013800"/>
          </a:xfrm>
        </p:spPr>
        <p:txBody>
          <a:bodyPr>
            <a:normAutofit/>
          </a:bodyPr>
          <a:lstStyle/>
          <a:p>
            <a:r>
              <a:rPr lang="en-US" dirty="0"/>
              <a:t>Study participation:     researchers &amp; </a:t>
            </a:r>
            <a:r>
              <a:rPr lang="en-US" dirty="0" err="1"/>
              <a:t>pwdds</a:t>
            </a:r>
            <a:r>
              <a:rPr lang="en-US" dirty="0"/>
              <a:t> </a:t>
            </a:r>
          </a:p>
        </p:txBody>
      </p:sp>
      <p:sp>
        <p:nvSpPr>
          <p:cNvPr id="9" name="Rectangle 8">
            <a:extLst>
              <a:ext uri="{FF2B5EF4-FFF2-40B4-BE49-F238E27FC236}">
                <a16:creationId xmlns:a16="http://schemas.microsoft.com/office/drawing/2014/main" id="{F9E22090-20B0-4E64-847E-6DE402F70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17648D1-A724-AB73-9F2E-2632FBC0F02E}"/>
              </a:ext>
            </a:extLst>
          </p:cNvPr>
          <p:cNvPicPr>
            <a:picLocks noChangeAspect="1"/>
          </p:cNvPicPr>
          <p:nvPr/>
        </p:nvPicPr>
        <p:blipFill>
          <a:blip r:embed="rId2"/>
          <a:stretch>
            <a:fillRect/>
          </a:stretch>
        </p:blipFill>
        <p:spPr>
          <a:xfrm>
            <a:off x="645606" y="2550749"/>
            <a:ext cx="3305175" cy="3305175"/>
          </a:xfrm>
          <a:prstGeom prst="rect">
            <a:avLst/>
          </a:prstGeom>
        </p:spPr>
      </p:pic>
      <p:sp>
        <p:nvSpPr>
          <p:cNvPr id="3" name="Content Placeholder 2">
            <a:extLst>
              <a:ext uri="{FF2B5EF4-FFF2-40B4-BE49-F238E27FC236}">
                <a16:creationId xmlns:a16="http://schemas.microsoft.com/office/drawing/2014/main" id="{9D7D67F3-ADC0-2424-6726-28F999BEE71D}"/>
              </a:ext>
            </a:extLst>
          </p:cNvPr>
          <p:cNvSpPr>
            <a:spLocks noGrp="1"/>
          </p:cNvSpPr>
          <p:nvPr>
            <p:ph idx="1"/>
          </p:nvPr>
        </p:nvSpPr>
        <p:spPr>
          <a:xfrm>
            <a:off x="4439220" y="1902704"/>
            <a:ext cx="7460953" cy="4677504"/>
          </a:xfrm>
        </p:spPr>
        <p:txBody>
          <a:bodyPr>
            <a:normAutofit/>
          </a:bodyPr>
          <a:lstStyle/>
          <a:p>
            <a:pPr>
              <a:lnSpc>
                <a:spcPct val="90000"/>
              </a:lnSpc>
            </a:pPr>
            <a:r>
              <a:rPr lang="en-US" sz="1600" b="1" dirty="0"/>
              <a:t>Surveys</a:t>
            </a:r>
            <a:r>
              <a:rPr lang="en-US" sz="1600" dirty="0"/>
              <a:t> (researchers)</a:t>
            </a:r>
          </a:p>
          <a:p>
            <a:pPr lvl="1">
              <a:lnSpc>
                <a:spcPct val="90000"/>
              </a:lnSpc>
            </a:pPr>
            <a:r>
              <a:rPr lang="en-US" dirty="0"/>
              <a:t>Online apt - 15 minutes (incentive: gift or donation to disability non-profit)</a:t>
            </a:r>
          </a:p>
          <a:p>
            <a:pPr>
              <a:lnSpc>
                <a:spcPct val="90000"/>
              </a:lnSpc>
            </a:pPr>
            <a:r>
              <a:rPr lang="en-US" sz="1600" b="1" dirty="0"/>
              <a:t>Discussion Groups </a:t>
            </a:r>
          </a:p>
          <a:p>
            <a:pPr lvl="1">
              <a:lnSpc>
                <a:spcPct val="90000"/>
              </a:lnSpc>
            </a:pPr>
            <a:r>
              <a:rPr lang="en-US" dirty="0"/>
              <a:t>PWDDs with selected health conditions (e.g., diabetes) + researchers who study conditions</a:t>
            </a:r>
          </a:p>
          <a:p>
            <a:pPr>
              <a:lnSpc>
                <a:spcPct val="90000"/>
              </a:lnSpc>
            </a:pPr>
            <a:r>
              <a:rPr lang="en-US" sz="1600" b="1" dirty="0"/>
              <a:t>PWDDs</a:t>
            </a:r>
          </a:p>
          <a:p>
            <a:pPr lvl="1">
              <a:lnSpc>
                <a:spcPct val="90000"/>
              </a:lnSpc>
            </a:pPr>
            <a:r>
              <a:rPr lang="en-US" dirty="0"/>
              <a:t>Develop vignettes for Aim #1 survey (RFK UCEDD Self Advocates)</a:t>
            </a:r>
          </a:p>
          <a:p>
            <a:pPr lvl="1">
              <a:lnSpc>
                <a:spcPct val="90000"/>
              </a:lnSpc>
            </a:pPr>
            <a:r>
              <a:rPr lang="en-US" dirty="0"/>
              <a:t>5 online sessions, - 60-75 minutes each (est. incentive $75/session)</a:t>
            </a:r>
          </a:p>
          <a:p>
            <a:pPr>
              <a:lnSpc>
                <a:spcPct val="90000"/>
              </a:lnSpc>
            </a:pPr>
            <a:r>
              <a:rPr lang="en-US" sz="1600" b="1" dirty="0"/>
              <a:t>Researchers</a:t>
            </a:r>
          </a:p>
          <a:p>
            <a:pPr lvl="1">
              <a:lnSpc>
                <a:spcPct val="90000"/>
              </a:lnSpc>
            </a:pPr>
            <a:r>
              <a:rPr lang="en-US" dirty="0"/>
              <a:t>One-time 60-75 minute session (incentive: gift or donation to disability non-profit)</a:t>
            </a:r>
          </a:p>
          <a:p>
            <a:pPr>
              <a:lnSpc>
                <a:spcPct val="90000"/>
              </a:lnSpc>
            </a:pPr>
            <a:r>
              <a:rPr lang="en-US" sz="1600" b="1" dirty="0"/>
              <a:t>Identifying/recruiting </a:t>
            </a:r>
            <a:r>
              <a:rPr lang="en-US" sz="1600" dirty="0"/>
              <a:t>(researchers)</a:t>
            </a:r>
          </a:p>
          <a:p>
            <a:pPr lvl="1">
              <a:lnSpc>
                <a:spcPct val="90000"/>
              </a:lnSpc>
            </a:pPr>
            <a:r>
              <a:rPr lang="en-US" dirty="0"/>
              <a:t>Participate in pre/post testing of online educational module;</a:t>
            </a:r>
          </a:p>
          <a:p>
            <a:pPr lvl="1">
              <a:lnSpc>
                <a:spcPct val="90000"/>
              </a:lnSpc>
            </a:pPr>
            <a:r>
              <a:rPr lang="en-US" dirty="0"/>
              <a:t>60-75 minutes, total (incentive: gift or donation to disability non-profit)</a:t>
            </a:r>
          </a:p>
          <a:p>
            <a:pPr>
              <a:lnSpc>
                <a:spcPct val="90000"/>
              </a:lnSpc>
            </a:pPr>
            <a:endParaRPr lang="en-US" sz="1500" dirty="0"/>
          </a:p>
        </p:txBody>
      </p:sp>
    </p:spTree>
    <p:extLst>
      <p:ext uri="{BB962C8B-B14F-4D97-AF65-F5344CB8AC3E}">
        <p14:creationId xmlns:p14="http://schemas.microsoft.com/office/powerpoint/2010/main" val="1491026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6F921-AB0C-5B0C-7442-9397864B61F1}"/>
              </a:ext>
            </a:extLst>
          </p:cNvPr>
          <p:cNvSpPr>
            <a:spLocks noGrp="1"/>
          </p:cNvSpPr>
          <p:nvPr>
            <p:ph type="title"/>
          </p:nvPr>
        </p:nvSpPr>
        <p:spPr/>
        <p:txBody>
          <a:bodyPr/>
          <a:lstStyle/>
          <a:p>
            <a:r>
              <a:rPr lang="en-US" dirty="0"/>
              <a:t>Project  timeline:  year 1</a:t>
            </a:r>
          </a:p>
        </p:txBody>
      </p:sp>
      <p:graphicFrame>
        <p:nvGraphicFramePr>
          <p:cNvPr id="3" name="Table 2">
            <a:extLst>
              <a:ext uri="{FF2B5EF4-FFF2-40B4-BE49-F238E27FC236}">
                <a16:creationId xmlns:a16="http://schemas.microsoft.com/office/drawing/2014/main" id="{07C44657-05BF-2289-45DC-D76127F0D780}"/>
              </a:ext>
            </a:extLst>
          </p:cNvPr>
          <p:cNvGraphicFramePr>
            <a:graphicFrameLocks noGrp="1"/>
          </p:cNvGraphicFramePr>
          <p:nvPr>
            <p:extLst>
              <p:ext uri="{D42A27DB-BD31-4B8C-83A1-F6EECF244321}">
                <p14:modId xmlns:p14="http://schemas.microsoft.com/office/powerpoint/2010/main" val="1289785135"/>
              </p:ext>
            </p:extLst>
          </p:nvPr>
        </p:nvGraphicFramePr>
        <p:xfrm>
          <a:off x="463825" y="1990930"/>
          <a:ext cx="10760766" cy="4517864"/>
        </p:xfrm>
        <a:graphic>
          <a:graphicData uri="http://schemas.openxmlformats.org/drawingml/2006/table">
            <a:tbl>
              <a:tblPr>
                <a:tableStyleId>{5C22544A-7EE6-4342-B048-85BDC9FD1C3A}</a:tableStyleId>
              </a:tblPr>
              <a:tblGrid>
                <a:gridCol w="2114691">
                  <a:extLst>
                    <a:ext uri="{9D8B030D-6E8A-4147-A177-3AD203B41FA5}">
                      <a16:colId xmlns:a16="http://schemas.microsoft.com/office/drawing/2014/main" val="4150861781"/>
                    </a:ext>
                  </a:extLst>
                </a:gridCol>
                <a:gridCol w="791292">
                  <a:extLst>
                    <a:ext uri="{9D8B030D-6E8A-4147-A177-3AD203B41FA5}">
                      <a16:colId xmlns:a16="http://schemas.microsoft.com/office/drawing/2014/main" val="2629441030"/>
                    </a:ext>
                  </a:extLst>
                </a:gridCol>
                <a:gridCol w="6228095">
                  <a:extLst>
                    <a:ext uri="{9D8B030D-6E8A-4147-A177-3AD203B41FA5}">
                      <a16:colId xmlns:a16="http://schemas.microsoft.com/office/drawing/2014/main" val="3681108592"/>
                    </a:ext>
                  </a:extLst>
                </a:gridCol>
                <a:gridCol w="406179">
                  <a:extLst>
                    <a:ext uri="{9D8B030D-6E8A-4147-A177-3AD203B41FA5}">
                      <a16:colId xmlns:a16="http://schemas.microsoft.com/office/drawing/2014/main" val="1629735610"/>
                    </a:ext>
                  </a:extLst>
                </a:gridCol>
                <a:gridCol w="407165">
                  <a:extLst>
                    <a:ext uri="{9D8B030D-6E8A-4147-A177-3AD203B41FA5}">
                      <a16:colId xmlns:a16="http://schemas.microsoft.com/office/drawing/2014/main" val="3003037375"/>
                    </a:ext>
                  </a:extLst>
                </a:gridCol>
                <a:gridCol w="406179">
                  <a:extLst>
                    <a:ext uri="{9D8B030D-6E8A-4147-A177-3AD203B41FA5}">
                      <a16:colId xmlns:a16="http://schemas.microsoft.com/office/drawing/2014/main" val="3070023550"/>
                    </a:ext>
                  </a:extLst>
                </a:gridCol>
                <a:gridCol w="407165">
                  <a:extLst>
                    <a:ext uri="{9D8B030D-6E8A-4147-A177-3AD203B41FA5}">
                      <a16:colId xmlns:a16="http://schemas.microsoft.com/office/drawing/2014/main" val="799090527"/>
                    </a:ext>
                  </a:extLst>
                </a:gridCol>
              </a:tblGrid>
              <a:tr h="533292">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gridSpan="2">
                  <a:txBody>
                    <a:bodyPr/>
                    <a:lstStyle/>
                    <a:p>
                      <a:pPr marL="0" marR="0">
                        <a:spcBef>
                          <a:spcPts val="0"/>
                        </a:spcBef>
                        <a:spcAft>
                          <a:spcPts val="0"/>
                        </a:spcAft>
                      </a:pPr>
                      <a:r>
                        <a:rPr lang="en-US" sz="1800" dirty="0">
                          <a:effectLst/>
                        </a:rPr>
                        <a:t> Est time: &lt;= 8-10 </a:t>
                      </a:r>
                      <a:r>
                        <a:rPr lang="en-US" sz="1800" dirty="0" err="1">
                          <a:effectLst/>
                        </a:rPr>
                        <a:t>hrs</a:t>
                      </a:r>
                      <a:r>
                        <a:rPr lang="en-US" sz="1800" dirty="0">
                          <a:effectLst/>
                        </a:rPr>
                        <a:t>/year.       </a:t>
                      </a:r>
                      <a:r>
                        <a:rPr lang="en-US" sz="1800" dirty="0">
                          <a:effectLst/>
                          <a:highlight>
                            <a:srgbClr val="FFFF00"/>
                          </a:highlight>
                        </a:rPr>
                        <a:t>Interested</a:t>
                      </a:r>
                      <a:r>
                        <a:rPr lang="en-US" sz="18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hMerge="1">
                  <a:txBody>
                    <a:bodyPr/>
                    <a:lstStyle/>
                    <a:p>
                      <a:pPr marL="0" marR="0">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gridSpan="4">
                  <a:txBody>
                    <a:bodyPr/>
                    <a:lstStyle/>
                    <a:p>
                      <a:pPr marL="0" marR="0" algn="ctr">
                        <a:spcBef>
                          <a:spcPts val="0"/>
                        </a:spcBef>
                        <a:spcAft>
                          <a:spcPts val="0"/>
                        </a:spcAft>
                      </a:pPr>
                      <a:r>
                        <a:rPr lang="en-US" sz="1800" dirty="0">
                          <a:effectLst/>
                        </a:rPr>
                        <a:t>Year 1</a:t>
                      </a:r>
                    </a:p>
                    <a:p>
                      <a:pPr marL="0" marR="0" algn="ctr">
                        <a:spcBef>
                          <a:spcPts val="0"/>
                        </a:spcBef>
                        <a:spcAft>
                          <a:spcPts val="0"/>
                        </a:spcAft>
                      </a:pPr>
                      <a:r>
                        <a:rPr lang="en-US" sz="1800" dirty="0">
                          <a:effectLst/>
                        </a:rPr>
                        <a:t>4/23-3/24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37537563"/>
                  </a:ext>
                </a:extLst>
              </a:tr>
              <a:tr h="542314">
                <a:tc gridSpan="3">
                  <a:txBody>
                    <a:bodyPr/>
                    <a:lstStyle/>
                    <a:p>
                      <a:pPr marL="0" marR="0">
                        <a:spcBef>
                          <a:spcPts val="0"/>
                        </a:spcBef>
                        <a:spcAft>
                          <a:spcPts val="0"/>
                        </a:spcAft>
                      </a:pPr>
                      <a:r>
                        <a:rPr lang="en-US" sz="1800" dirty="0">
                          <a:effectLst/>
                        </a:rPr>
                        <a:t>Outreach &amp; Orient for Recruitment            (Kick-Off &amp; Site Team meetings)</a:t>
                      </a:r>
                    </a:p>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hMerge="1">
                  <a:txBody>
                    <a:bodyPr/>
                    <a:lstStyle/>
                    <a:p>
                      <a:endParaRPr lang="en-US"/>
                    </a:p>
                  </a:txBody>
                  <a:tcPr/>
                </a:tc>
                <a:tc hMerge="1">
                  <a:txBody>
                    <a:bodyPr/>
                    <a:lstStyle/>
                    <a:p>
                      <a:pPr marL="0" marR="0">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extLst>
                  <a:ext uri="{0D108BD9-81ED-4DB2-BD59-A6C34878D82A}">
                    <a16:rowId xmlns:a16="http://schemas.microsoft.com/office/drawing/2014/main" val="1832699946"/>
                  </a:ext>
                </a:extLst>
              </a:tr>
              <a:tr h="443666">
                <a:tc gridSpan="3">
                  <a:txBody>
                    <a:bodyPr/>
                    <a:lstStyle/>
                    <a:p>
                      <a:pPr marL="0" marR="0">
                        <a:spcBef>
                          <a:spcPts val="0"/>
                        </a:spcBef>
                        <a:spcAft>
                          <a:spcPts val="0"/>
                        </a:spcAft>
                      </a:pPr>
                      <a:r>
                        <a:rPr lang="en-US" sz="1800" dirty="0">
                          <a:effectLst/>
                        </a:rPr>
                        <a:t>Engage PWDD for Vignette Development. (Einstein-Monte UCEDD)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hMerge="1">
                  <a:txBody>
                    <a:bodyPr/>
                    <a:lstStyle/>
                    <a:p>
                      <a:endParaRPr lang="en-US"/>
                    </a:p>
                  </a:txBody>
                  <a:tcPr/>
                </a:tc>
                <a:tc hMerge="1">
                  <a:txBody>
                    <a:bodyPr/>
                    <a:lstStyle/>
                    <a:p>
                      <a:pPr marL="0" marR="0">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extLst>
                  <a:ext uri="{0D108BD9-81ED-4DB2-BD59-A6C34878D82A}">
                    <a16:rowId xmlns:a16="http://schemas.microsoft.com/office/drawing/2014/main" val="564233307"/>
                  </a:ext>
                </a:extLst>
              </a:tr>
              <a:tr h="443666">
                <a:tc gridSpan="3">
                  <a:txBody>
                    <a:bodyPr/>
                    <a:lstStyle/>
                    <a:p>
                      <a:pPr marL="0" marR="0">
                        <a:spcBef>
                          <a:spcPts val="0"/>
                        </a:spcBef>
                        <a:spcAft>
                          <a:spcPts val="0"/>
                        </a:spcAft>
                      </a:pPr>
                      <a:r>
                        <a:rPr lang="en-US" sz="1800" dirty="0">
                          <a:effectLst/>
                        </a:rPr>
                        <a:t>Incentives: Solicit from UCEDDs for non-profits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hMerge="1">
                  <a:txBody>
                    <a:bodyPr/>
                    <a:lstStyle/>
                    <a:p>
                      <a:endParaRPr lang="en-US"/>
                    </a:p>
                  </a:txBody>
                  <a:tcPr/>
                </a:tc>
                <a:tc hMerge="1">
                  <a:txBody>
                    <a:bodyPr/>
                    <a:lstStyle/>
                    <a:p>
                      <a:pPr marL="0" marR="0">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extLst>
                  <a:ext uri="{0D108BD9-81ED-4DB2-BD59-A6C34878D82A}">
                    <a16:rowId xmlns:a16="http://schemas.microsoft.com/office/drawing/2014/main" val="1385791345"/>
                  </a:ext>
                </a:extLst>
              </a:tr>
              <a:tr h="443666">
                <a:tc gridSpan="3">
                  <a:txBody>
                    <a:bodyPr/>
                    <a:lstStyle/>
                    <a:p>
                      <a:pPr marL="0" marR="0">
                        <a:spcBef>
                          <a:spcPts val="0"/>
                        </a:spcBef>
                        <a:spcAft>
                          <a:spcPts val="0"/>
                        </a:spcAft>
                      </a:pPr>
                      <a:r>
                        <a:rPr lang="en-US" sz="1800" dirty="0">
                          <a:effectLst/>
                        </a:rPr>
                        <a:t>Draft Measures: </a:t>
                      </a:r>
                      <a:r>
                        <a:rPr lang="en-US" sz="1800" dirty="0">
                          <a:effectLst/>
                          <a:highlight>
                            <a:srgbClr val="FFFF00"/>
                          </a:highlight>
                        </a:rPr>
                        <a:t>Circulate draft Knowledge &amp; Perception for review</a:t>
                      </a:r>
                      <a:r>
                        <a:rPr lang="en-US" sz="1800" dirty="0">
                          <a:effectLst/>
                        </a:rPr>
                        <a:t> → revise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hMerge="1">
                  <a:txBody>
                    <a:bodyPr/>
                    <a:lstStyle/>
                    <a:p>
                      <a:endParaRPr lang="en-US"/>
                    </a:p>
                  </a:txBody>
                  <a:tcPr/>
                </a:tc>
                <a:tc hMerge="1">
                  <a:txBody>
                    <a:bodyPr/>
                    <a:lstStyle/>
                    <a:p>
                      <a:pPr marL="0" marR="0">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extLst>
                  <a:ext uri="{0D108BD9-81ED-4DB2-BD59-A6C34878D82A}">
                    <a16:rowId xmlns:a16="http://schemas.microsoft.com/office/drawing/2014/main" val="707228862"/>
                  </a:ext>
                </a:extLst>
              </a:tr>
              <a:tr h="443666">
                <a:tc gridSpan="3">
                  <a:txBody>
                    <a:bodyPr/>
                    <a:lstStyle/>
                    <a:p>
                      <a:pPr marL="0" marR="0">
                        <a:spcBef>
                          <a:spcPts val="0"/>
                        </a:spcBef>
                        <a:spcAft>
                          <a:spcPts val="0"/>
                        </a:spcAft>
                      </a:pPr>
                      <a:r>
                        <a:rPr lang="en-US" sz="1800" dirty="0">
                          <a:effectLst/>
                        </a:rPr>
                        <a:t>Researcher Survey: Implement &amp; Analyze.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hMerge="1">
                  <a:txBody>
                    <a:bodyPr/>
                    <a:lstStyle/>
                    <a:p>
                      <a:endParaRPr lang="en-US"/>
                    </a:p>
                  </a:txBody>
                  <a:tcPr/>
                </a:tc>
                <a:tc hMerge="1">
                  <a:txBody>
                    <a:bodyPr/>
                    <a:lstStyle/>
                    <a:p>
                      <a:pPr marL="0" marR="0">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solidFill>
                      <a:schemeClr val="accent2">
                        <a:lumMod val="20000"/>
                        <a:lumOff val="80000"/>
                      </a:schemeClr>
                    </a:solidFill>
                  </a:tcPr>
                </a:tc>
                <a:tc>
                  <a:txBody>
                    <a:bodyPr/>
                    <a:lstStyle/>
                    <a:p>
                      <a:pPr marL="0" marR="0">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solidFill>
                      <a:schemeClr val="accent2">
                        <a:lumMod val="20000"/>
                        <a:lumOff val="80000"/>
                      </a:schemeClr>
                    </a:solidFill>
                  </a:tcPr>
                </a:tc>
                <a:extLst>
                  <a:ext uri="{0D108BD9-81ED-4DB2-BD59-A6C34878D82A}">
                    <a16:rowId xmlns:a16="http://schemas.microsoft.com/office/drawing/2014/main" val="4269195784"/>
                  </a:ext>
                </a:extLst>
              </a:tr>
              <a:tr h="443666">
                <a:tc gridSpan="2">
                  <a:txBody>
                    <a:bodyPr/>
                    <a:lstStyle/>
                    <a:p>
                      <a:pPr marL="0" marR="0">
                        <a:spcBef>
                          <a:spcPts val="0"/>
                        </a:spcBef>
                        <a:spcAft>
                          <a:spcPts val="0"/>
                        </a:spcAft>
                      </a:pPr>
                      <a:r>
                        <a:rPr lang="en-US" sz="1800" dirty="0">
                          <a:effectLst/>
                        </a:rPr>
                        <a:t>BRAID: Recruit PWDDs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hMerge="1">
                  <a:txBody>
                    <a:bodyPr/>
                    <a:lstStyle/>
                    <a:p>
                      <a:pPr marL="0" marR="0">
                        <a:spcBef>
                          <a:spcPts val="0"/>
                        </a:spcBef>
                        <a:spcAft>
                          <a:spcPts val="0"/>
                        </a:spcAft>
                      </a:pPr>
                      <a:r>
                        <a:rPr lang="en-US" sz="900">
                          <a:effectLst/>
                        </a:rPr>
                        <a:t>Solicit nominees from UCEDDs / advertise → Screen &amp; enroll 10 PWDDs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dirty="0">
                          <a:effectLst/>
                        </a:rPr>
                        <a:t>Solicit nominees from UCEDDs / advertise → Screen &amp; enroll 10 PWDDs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extLst>
                  <a:ext uri="{0D108BD9-81ED-4DB2-BD59-A6C34878D82A}">
                    <a16:rowId xmlns:a16="http://schemas.microsoft.com/office/drawing/2014/main" val="2636729898"/>
                  </a:ext>
                </a:extLst>
              </a:tr>
              <a:tr h="443666">
                <a:tc gridSpan="2">
                  <a:txBody>
                    <a:bodyPr/>
                    <a:lstStyle/>
                    <a:p>
                      <a:pPr marL="0" marR="0">
                        <a:spcBef>
                          <a:spcPts val="0"/>
                        </a:spcBef>
                        <a:spcAft>
                          <a:spcPts val="0"/>
                        </a:spcAft>
                      </a:pPr>
                      <a:r>
                        <a:rPr lang="en-US" sz="1800" dirty="0">
                          <a:effectLst/>
                        </a:rPr>
                        <a:t>BRAID Recruit Researchers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hMerge="1">
                  <a:txBody>
                    <a:bodyPr/>
                    <a:lstStyle/>
                    <a:p>
                      <a:pPr marL="0" marR="0">
                        <a:spcBef>
                          <a:spcPts val="0"/>
                        </a:spcBef>
                        <a:spcAft>
                          <a:spcPts val="0"/>
                        </a:spcAft>
                      </a:pPr>
                      <a:r>
                        <a:rPr lang="en-US" sz="900">
                          <a:effectLst/>
                        </a:rPr>
                        <a:t>Outreach to sites’ diabetes research centers; Aim 1 survey respondents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Outreach to sites’ diabetes research centers; Aim 1 survey respondents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extLst>
                  <a:ext uri="{0D108BD9-81ED-4DB2-BD59-A6C34878D82A}">
                    <a16:rowId xmlns:a16="http://schemas.microsoft.com/office/drawing/2014/main" val="2286223090"/>
                  </a:ext>
                </a:extLst>
              </a:tr>
              <a:tr h="443666">
                <a:tc gridSpan="2">
                  <a:txBody>
                    <a:bodyPr/>
                    <a:lstStyle/>
                    <a:p>
                      <a:pPr marL="0" marR="0">
                        <a:spcBef>
                          <a:spcPts val="0"/>
                        </a:spcBef>
                        <a:spcAft>
                          <a:spcPts val="0"/>
                        </a:spcAft>
                      </a:pPr>
                      <a:r>
                        <a:rPr lang="en-US" sz="1800" dirty="0">
                          <a:effectLst/>
                        </a:rPr>
                        <a:t>BRAID Develop Guide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hMerge="1">
                  <a:txBody>
                    <a:bodyPr/>
                    <a:lstStyle/>
                    <a:p>
                      <a:pPr marL="0" marR="0">
                        <a:spcBef>
                          <a:spcPts val="0"/>
                        </a:spcBef>
                        <a:spcAft>
                          <a:spcPts val="0"/>
                        </a:spcAft>
                      </a:pPr>
                      <a:r>
                        <a:rPr lang="en-US" sz="900" dirty="0">
                          <a:effectLst/>
                          <a:highlight>
                            <a:srgbClr val="FFFF00"/>
                          </a:highlight>
                        </a:rPr>
                        <a:t>Structure per ADKAR [</a:t>
                      </a:r>
                      <a:r>
                        <a:rPr lang="en-US" sz="900" u="sng" dirty="0">
                          <a:effectLst/>
                          <a:highlight>
                            <a:srgbClr val="FFFF00"/>
                          </a:highlight>
                        </a:rPr>
                        <a:t>A</a:t>
                      </a:r>
                      <a:r>
                        <a:rPr lang="en-US" sz="900" dirty="0">
                          <a:effectLst/>
                          <a:highlight>
                            <a:srgbClr val="FFFF00"/>
                          </a:highlight>
                        </a:rPr>
                        <a:t>wareness-</a:t>
                      </a:r>
                      <a:r>
                        <a:rPr lang="en-US" sz="900" u="sng" dirty="0">
                          <a:effectLst/>
                          <a:highlight>
                            <a:srgbClr val="FFFF00"/>
                          </a:highlight>
                        </a:rPr>
                        <a:t>D</a:t>
                      </a:r>
                      <a:r>
                        <a:rPr lang="en-US" sz="900" dirty="0">
                          <a:effectLst/>
                          <a:highlight>
                            <a:srgbClr val="FFFF00"/>
                          </a:highlight>
                        </a:rPr>
                        <a:t>esire-</a:t>
                      </a:r>
                      <a:r>
                        <a:rPr lang="en-US" sz="900" u="sng" dirty="0">
                          <a:effectLst/>
                          <a:highlight>
                            <a:srgbClr val="FFFF00"/>
                          </a:highlight>
                        </a:rPr>
                        <a:t>K</a:t>
                      </a:r>
                      <a:r>
                        <a:rPr lang="en-US" sz="900" dirty="0">
                          <a:effectLst/>
                          <a:highlight>
                            <a:srgbClr val="FFFF00"/>
                          </a:highlight>
                        </a:rPr>
                        <a:t>nowledge-</a:t>
                      </a:r>
                      <a:r>
                        <a:rPr lang="en-US" sz="900" u="sng" dirty="0">
                          <a:effectLst/>
                          <a:highlight>
                            <a:srgbClr val="FFFF00"/>
                          </a:highlight>
                        </a:rPr>
                        <a:t>A</a:t>
                      </a:r>
                      <a:r>
                        <a:rPr lang="en-US" sz="900" dirty="0">
                          <a:effectLst/>
                          <a:highlight>
                            <a:srgbClr val="FFFF00"/>
                          </a:highlight>
                        </a:rPr>
                        <a:t>bility-</a:t>
                      </a:r>
                      <a:r>
                        <a:rPr lang="en-US" sz="900" u="sng" dirty="0">
                          <a:effectLst/>
                          <a:highlight>
                            <a:srgbClr val="FFFF00"/>
                          </a:highlight>
                        </a:rPr>
                        <a:t>R</a:t>
                      </a:r>
                      <a:r>
                        <a:rPr lang="en-US" sz="900" dirty="0">
                          <a:effectLst/>
                          <a:highlight>
                            <a:srgbClr val="FFFF00"/>
                          </a:highlight>
                        </a:rPr>
                        <a:t>einforcement]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dirty="0">
                          <a:effectLst/>
                          <a:highlight>
                            <a:srgbClr val="FFFF00"/>
                          </a:highlight>
                        </a:rPr>
                        <a:t>Per ADKAR [</a:t>
                      </a:r>
                      <a:r>
                        <a:rPr lang="en-US" sz="1800" u="sng" dirty="0">
                          <a:effectLst/>
                          <a:highlight>
                            <a:srgbClr val="FFFF00"/>
                          </a:highlight>
                        </a:rPr>
                        <a:t>A</a:t>
                      </a:r>
                      <a:r>
                        <a:rPr lang="en-US" sz="1800" dirty="0">
                          <a:effectLst/>
                          <a:highlight>
                            <a:srgbClr val="FFFF00"/>
                          </a:highlight>
                        </a:rPr>
                        <a:t>wareness-</a:t>
                      </a:r>
                      <a:r>
                        <a:rPr lang="en-US" sz="1800" u="sng" dirty="0">
                          <a:effectLst/>
                          <a:highlight>
                            <a:srgbClr val="FFFF00"/>
                          </a:highlight>
                        </a:rPr>
                        <a:t>D</a:t>
                      </a:r>
                      <a:r>
                        <a:rPr lang="en-US" sz="1800" dirty="0">
                          <a:effectLst/>
                          <a:highlight>
                            <a:srgbClr val="FFFF00"/>
                          </a:highlight>
                        </a:rPr>
                        <a:t>esire-</a:t>
                      </a:r>
                      <a:r>
                        <a:rPr lang="en-US" sz="1800" u="sng" dirty="0">
                          <a:effectLst/>
                          <a:highlight>
                            <a:srgbClr val="FFFF00"/>
                          </a:highlight>
                        </a:rPr>
                        <a:t>K</a:t>
                      </a:r>
                      <a:r>
                        <a:rPr lang="en-US" sz="1800" dirty="0">
                          <a:effectLst/>
                          <a:highlight>
                            <a:srgbClr val="FFFF00"/>
                          </a:highlight>
                        </a:rPr>
                        <a:t>nowledge-</a:t>
                      </a:r>
                      <a:r>
                        <a:rPr lang="en-US" sz="1800" u="sng" dirty="0">
                          <a:effectLst/>
                          <a:highlight>
                            <a:srgbClr val="FFFF00"/>
                          </a:highlight>
                        </a:rPr>
                        <a:t>A</a:t>
                      </a:r>
                      <a:r>
                        <a:rPr lang="en-US" sz="1800" dirty="0">
                          <a:effectLst/>
                          <a:highlight>
                            <a:srgbClr val="FFFF00"/>
                          </a:highlight>
                        </a:rPr>
                        <a:t>bility-</a:t>
                      </a:r>
                      <a:r>
                        <a:rPr lang="en-US" sz="1800" u="sng" dirty="0">
                          <a:effectLst/>
                          <a:highlight>
                            <a:srgbClr val="FFFF00"/>
                          </a:highlight>
                        </a:rPr>
                        <a:t>R</a:t>
                      </a:r>
                      <a:r>
                        <a:rPr lang="en-US" sz="1800" dirty="0">
                          <a:effectLst/>
                          <a:highlight>
                            <a:srgbClr val="FFFF00"/>
                          </a:highlight>
                        </a:rPr>
                        <a:t>einforcement]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extLst>
                  <a:ext uri="{0D108BD9-81ED-4DB2-BD59-A6C34878D82A}">
                    <a16:rowId xmlns:a16="http://schemas.microsoft.com/office/drawing/2014/main" val="3079115904"/>
                  </a:ext>
                </a:extLst>
              </a:tr>
            </a:tbl>
          </a:graphicData>
        </a:graphic>
      </p:graphicFrame>
      <p:pic>
        <p:nvPicPr>
          <p:cNvPr id="5" name="Picture 4" descr="Shape&#10;&#10;Description automatically generated with low confidence">
            <a:extLst>
              <a:ext uri="{FF2B5EF4-FFF2-40B4-BE49-F238E27FC236}">
                <a16:creationId xmlns:a16="http://schemas.microsoft.com/office/drawing/2014/main" id="{2CAA183B-F228-68F2-7163-055B81F311C2}"/>
              </a:ext>
            </a:extLst>
          </p:cNvPr>
          <p:cNvPicPr>
            <a:picLocks noChangeAspect="1"/>
          </p:cNvPicPr>
          <p:nvPr/>
        </p:nvPicPr>
        <p:blipFill rotWithShape="1">
          <a:blip r:embed="rId3"/>
          <a:srcRect b="27267"/>
          <a:stretch/>
        </p:blipFill>
        <p:spPr>
          <a:xfrm>
            <a:off x="10022509" y="556590"/>
            <a:ext cx="1594003" cy="1159365"/>
          </a:xfrm>
          <a:prstGeom prst="rect">
            <a:avLst/>
          </a:prstGeom>
        </p:spPr>
      </p:pic>
    </p:spTree>
    <p:extLst>
      <p:ext uri="{BB962C8B-B14F-4D97-AF65-F5344CB8AC3E}">
        <p14:creationId xmlns:p14="http://schemas.microsoft.com/office/powerpoint/2010/main" val="1528299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6F921-AB0C-5B0C-7442-9397864B61F1}"/>
              </a:ext>
            </a:extLst>
          </p:cNvPr>
          <p:cNvSpPr>
            <a:spLocks noGrp="1"/>
          </p:cNvSpPr>
          <p:nvPr>
            <p:ph type="title"/>
          </p:nvPr>
        </p:nvSpPr>
        <p:spPr/>
        <p:txBody>
          <a:bodyPr/>
          <a:lstStyle/>
          <a:p>
            <a:r>
              <a:rPr lang="en-US" dirty="0"/>
              <a:t>Project  timeline:  years 2 &amp; 3</a:t>
            </a:r>
          </a:p>
        </p:txBody>
      </p:sp>
      <p:graphicFrame>
        <p:nvGraphicFramePr>
          <p:cNvPr id="3" name="Table 2">
            <a:extLst>
              <a:ext uri="{FF2B5EF4-FFF2-40B4-BE49-F238E27FC236}">
                <a16:creationId xmlns:a16="http://schemas.microsoft.com/office/drawing/2014/main" id="{07C44657-05BF-2289-45DC-D76127F0D780}"/>
              </a:ext>
            </a:extLst>
          </p:cNvPr>
          <p:cNvGraphicFramePr>
            <a:graphicFrameLocks noGrp="1"/>
          </p:cNvGraphicFramePr>
          <p:nvPr>
            <p:extLst>
              <p:ext uri="{D42A27DB-BD31-4B8C-83A1-F6EECF244321}">
                <p14:modId xmlns:p14="http://schemas.microsoft.com/office/powerpoint/2010/main" val="2188247466"/>
              </p:ext>
            </p:extLst>
          </p:nvPr>
        </p:nvGraphicFramePr>
        <p:xfrm>
          <a:off x="581192" y="2054087"/>
          <a:ext cx="10749419" cy="4070052"/>
        </p:xfrm>
        <a:graphic>
          <a:graphicData uri="http://schemas.openxmlformats.org/drawingml/2006/table">
            <a:tbl>
              <a:tblPr>
                <a:tableStyleId>{5C22544A-7EE6-4342-B048-85BDC9FD1C3A}</a:tableStyleId>
              </a:tblPr>
              <a:tblGrid>
                <a:gridCol w="1835058">
                  <a:extLst>
                    <a:ext uri="{9D8B030D-6E8A-4147-A177-3AD203B41FA5}">
                      <a16:colId xmlns:a16="http://schemas.microsoft.com/office/drawing/2014/main" val="4150861781"/>
                    </a:ext>
                  </a:extLst>
                </a:gridCol>
                <a:gridCol w="686657">
                  <a:extLst>
                    <a:ext uri="{9D8B030D-6E8A-4147-A177-3AD203B41FA5}">
                      <a16:colId xmlns:a16="http://schemas.microsoft.com/office/drawing/2014/main" val="2629441030"/>
                    </a:ext>
                  </a:extLst>
                </a:gridCol>
                <a:gridCol w="5404532">
                  <a:extLst>
                    <a:ext uri="{9D8B030D-6E8A-4147-A177-3AD203B41FA5}">
                      <a16:colId xmlns:a16="http://schemas.microsoft.com/office/drawing/2014/main" val="3681108592"/>
                    </a:ext>
                  </a:extLst>
                </a:gridCol>
                <a:gridCol w="352468">
                  <a:extLst>
                    <a:ext uri="{9D8B030D-6E8A-4147-A177-3AD203B41FA5}">
                      <a16:colId xmlns:a16="http://schemas.microsoft.com/office/drawing/2014/main" val="80756903"/>
                    </a:ext>
                  </a:extLst>
                </a:gridCol>
                <a:gridCol w="353325">
                  <a:extLst>
                    <a:ext uri="{9D8B030D-6E8A-4147-A177-3AD203B41FA5}">
                      <a16:colId xmlns:a16="http://schemas.microsoft.com/office/drawing/2014/main" val="3747654623"/>
                    </a:ext>
                  </a:extLst>
                </a:gridCol>
                <a:gridCol w="352468">
                  <a:extLst>
                    <a:ext uri="{9D8B030D-6E8A-4147-A177-3AD203B41FA5}">
                      <a16:colId xmlns:a16="http://schemas.microsoft.com/office/drawing/2014/main" val="1028740716"/>
                    </a:ext>
                  </a:extLst>
                </a:gridCol>
                <a:gridCol w="353325">
                  <a:extLst>
                    <a:ext uri="{9D8B030D-6E8A-4147-A177-3AD203B41FA5}">
                      <a16:colId xmlns:a16="http://schemas.microsoft.com/office/drawing/2014/main" val="1218564919"/>
                    </a:ext>
                  </a:extLst>
                </a:gridCol>
                <a:gridCol w="352468">
                  <a:extLst>
                    <a:ext uri="{9D8B030D-6E8A-4147-A177-3AD203B41FA5}">
                      <a16:colId xmlns:a16="http://schemas.microsoft.com/office/drawing/2014/main" val="1279978006"/>
                    </a:ext>
                  </a:extLst>
                </a:gridCol>
                <a:gridCol w="353325">
                  <a:extLst>
                    <a:ext uri="{9D8B030D-6E8A-4147-A177-3AD203B41FA5}">
                      <a16:colId xmlns:a16="http://schemas.microsoft.com/office/drawing/2014/main" val="1936069964"/>
                    </a:ext>
                  </a:extLst>
                </a:gridCol>
                <a:gridCol w="352468">
                  <a:extLst>
                    <a:ext uri="{9D8B030D-6E8A-4147-A177-3AD203B41FA5}">
                      <a16:colId xmlns:a16="http://schemas.microsoft.com/office/drawing/2014/main" val="2269241434"/>
                    </a:ext>
                  </a:extLst>
                </a:gridCol>
                <a:gridCol w="353325">
                  <a:extLst>
                    <a:ext uri="{9D8B030D-6E8A-4147-A177-3AD203B41FA5}">
                      <a16:colId xmlns:a16="http://schemas.microsoft.com/office/drawing/2014/main" val="445169430"/>
                    </a:ext>
                  </a:extLst>
                </a:gridCol>
              </a:tblGrid>
              <a:tr h="531631">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gridSpan="2">
                  <a:txBody>
                    <a:bodyPr/>
                    <a:lstStyle/>
                    <a:p>
                      <a:pPr marL="0" marR="0">
                        <a:spcBef>
                          <a:spcPts val="0"/>
                        </a:spcBef>
                        <a:spcAft>
                          <a:spcPts val="0"/>
                        </a:spcAft>
                      </a:pPr>
                      <a:r>
                        <a:rPr lang="en-US" sz="1800" dirty="0">
                          <a:effectLst/>
                        </a:rPr>
                        <a:t> Est time: &lt;= 8-10 </a:t>
                      </a:r>
                      <a:r>
                        <a:rPr lang="en-US" sz="1800" dirty="0" err="1">
                          <a:effectLst/>
                        </a:rPr>
                        <a:t>hrs</a:t>
                      </a:r>
                      <a:r>
                        <a:rPr lang="en-US" sz="1800" dirty="0">
                          <a:effectLst/>
                        </a:rPr>
                        <a:t>/year.       </a:t>
                      </a:r>
                      <a:r>
                        <a:rPr lang="en-US" sz="1800" dirty="0">
                          <a:effectLst/>
                          <a:highlight>
                            <a:srgbClr val="FFFF00"/>
                          </a:highlight>
                        </a:rPr>
                        <a:t>Interested</a:t>
                      </a:r>
                      <a:r>
                        <a:rPr lang="en-US" sz="18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hMerge="1">
                  <a:txBody>
                    <a:bodyPr/>
                    <a:lstStyle/>
                    <a:p>
                      <a:pPr marL="0" marR="0">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gridSpan="4">
                  <a:txBody>
                    <a:bodyPr/>
                    <a:lstStyle/>
                    <a:p>
                      <a:pPr marL="0" marR="0" algn="ctr">
                        <a:spcBef>
                          <a:spcPts val="0"/>
                        </a:spcBef>
                        <a:spcAft>
                          <a:spcPts val="0"/>
                        </a:spcAft>
                      </a:pPr>
                      <a:r>
                        <a:rPr lang="en-US" sz="1800" dirty="0">
                          <a:effectLst/>
                        </a:rPr>
                        <a:t>Year 2</a:t>
                      </a:r>
                    </a:p>
                    <a:p>
                      <a:pPr marL="0" marR="0" algn="ctr">
                        <a:spcBef>
                          <a:spcPts val="0"/>
                        </a:spcBef>
                        <a:spcAft>
                          <a:spcPts val="0"/>
                        </a:spcAft>
                      </a:pPr>
                      <a:r>
                        <a:rPr lang="en-US" sz="1800" dirty="0">
                          <a:effectLst/>
                        </a:rPr>
                        <a:t>4/24-3/25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spcBef>
                          <a:spcPts val="0"/>
                        </a:spcBef>
                        <a:spcAft>
                          <a:spcPts val="0"/>
                        </a:spcAft>
                      </a:pPr>
                      <a:r>
                        <a:rPr lang="en-US" sz="1800" dirty="0">
                          <a:effectLst/>
                        </a:rPr>
                        <a:t>Year 3:</a:t>
                      </a:r>
                    </a:p>
                    <a:p>
                      <a:pPr marL="0" marR="0" algn="ctr">
                        <a:spcBef>
                          <a:spcPts val="0"/>
                        </a:spcBef>
                        <a:spcAft>
                          <a:spcPts val="0"/>
                        </a:spcAft>
                      </a:pPr>
                      <a:r>
                        <a:rPr lang="en-US" sz="1800" dirty="0">
                          <a:effectLst/>
                        </a:rPr>
                        <a:t>4/25-3/26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37537563"/>
                  </a:ext>
                </a:extLst>
              </a:tr>
              <a:tr h="540626">
                <a:tc gridSpan="2">
                  <a:txBody>
                    <a:bodyPr/>
                    <a:lstStyle/>
                    <a:p>
                      <a:pPr marL="0" marR="0">
                        <a:spcBef>
                          <a:spcPts val="0"/>
                        </a:spcBef>
                        <a:spcAft>
                          <a:spcPts val="0"/>
                        </a:spcAft>
                      </a:pPr>
                      <a:r>
                        <a:rPr lang="en-US" sz="1800" dirty="0">
                          <a:effectLst/>
                        </a:rPr>
                        <a:t>BRAID Meet; Analyze Data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hMerge="1">
                  <a:txBody>
                    <a:bodyPr/>
                    <a:lstStyle/>
                    <a:p>
                      <a:pPr marL="0" marR="0">
                        <a:spcBef>
                          <a:spcPts val="0"/>
                        </a:spcBef>
                        <a:spcAft>
                          <a:spcPts val="0"/>
                        </a:spcAft>
                      </a:pPr>
                      <a:r>
                        <a:rPr lang="en-US" sz="900" dirty="0">
                          <a:effectLst/>
                          <a:highlight>
                            <a:srgbClr val="FFFF00"/>
                          </a:highlight>
                        </a:rPr>
                        <a:t>Per ADKAR: to ID knowledge gaps (e.g., ‘Awareness), motivators ( e.g., Desire)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dirty="0">
                          <a:effectLst/>
                          <a:highlight>
                            <a:srgbClr val="FFFF00"/>
                          </a:highlight>
                        </a:rPr>
                        <a:t>Per ADKAR: to ID gaps (e.g., ‘Awareness), motivators </a:t>
                      </a:r>
                    </a:p>
                    <a:p>
                      <a:pPr marL="0" marR="0">
                        <a:spcBef>
                          <a:spcPts val="0"/>
                        </a:spcBef>
                        <a:spcAft>
                          <a:spcPts val="0"/>
                        </a:spcAft>
                      </a:pPr>
                      <a:r>
                        <a:rPr lang="en-US" sz="1800" dirty="0">
                          <a:effectLst/>
                          <a:highlight>
                            <a:srgbClr val="FFFF00"/>
                          </a:highlight>
                        </a:rPr>
                        <a:t>( e.g., Desire)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extLst>
                  <a:ext uri="{0D108BD9-81ED-4DB2-BD59-A6C34878D82A}">
                    <a16:rowId xmlns:a16="http://schemas.microsoft.com/office/drawing/2014/main" val="1737386118"/>
                  </a:ext>
                </a:extLst>
              </a:tr>
              <a:tr h="442284">
                <a:tc gridSpan="2">
                  <a:txBody>
                    <a:bodyPr/>
                    <a:lstStyle/>
                    <a:p>
                      <a:pPr marL="0" marR="0">
                        <a:spcBef>
                          <a:spcPts val="0"/>
                        </a:spcBef>
                        <a:spcAft>
                          <a:spcPts val="0"/>
                        </a:spcAft>
                      </a:pPr>
                      <a:r>
                        <a:rPr lang="en-US" sz="1800" dirty="0">
                          <a:effectLst/>
                        </a:rPr>
                        <a:t>BRAID Researcher Group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hMerge="1">
                  <a:txBody>
                    <a:bodyPr/>
                    <a:lstStyle/>
                    <a:p>
                      <a:pPr marL="0" marR="0">
                        <a:spcBef>
                          <a:spcPts val="0"/>
                        </a:spcBef>
                        <a:spcAft>
                          <a:spcPts val="0"/>
                        </a:spcAft>
                      </a:pPr>
                      <a:r>
                        <a:rPr lang="en-US" sz="900">
                          <a:effectLst/>
                        </a:rPr>
                        <a:t>Recruit &amp;convene 6-10 researchers to review BRAID recommendations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dirty="0">
                          <a:effectLst/>
                        </a:rPr>
                        <a:t>Recruit &amp;convene 6-10 researchers to review BRAID recommendations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extLst>
                  <a:ext uri="{0D108BD9-81ED-4DB2-BD59-A6C34878D82A}">
                    <a16:rowId xmlns:a16="http://schemas.microsoft.com/office/drawing/2014/main" val="4230659882"/>
                  </a:ext>
                </a:extLst>
              </a:tr>
              <a:tr h="442284">
                <a:tc gridSpan="3">
                  <a:txBody>
                    <a:bodyPr/>
                    <a:lstStyle/>
                    <a:p>
                      <a:pPr marL="0" marR="0">
                        <a:spcBef>
                          <a:spcPts val="0"/>
                        </a:spcBef>
                        <a:spcAft>
                          <a:spcPts val="0"/>
                        </a:spcAft>
                      </a:pPr>
                      <a:r>
                        <a:rPr lang="en-US" sz="1800">
                          <a:effectLst/>
                        </a:rPr>
                        <a:t>Produce eLearning Intervention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hMerge="1">
                  <a:txBody>
                    <a:bodyPr/>
                    <a:lstStyle/>
                    <a:p>
                      <a:endParaRPr lang="en-US"/>
                    </a:p>
                  </a:txBody>
                  <a:tcPr/>
                </a:tc>
                <a:tc hMerge="1">
                  <a:txBody>
                    <a:bodyPr/>
                    <a:lstStyle/>
                    <a:p>
                      <a:pPr marL="0" marR="0">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extLst>
                  <a:ext uri="{0D108BD9-81ED-4DB2-BD59-A6C34878D82A}">
                    <a16:rowId xmlns:a16="http://schemas.microsoft.com/office/drawing/2014/main" val="3310557849"/>
                  </a:ext>
                </a:extLst>
              </a:tr>
              <a:tr h="540626">
                <a:tc gridSpan="3">
                  <a:txBody>
                    <a:bodyPr/>
                    <a:lstStyle/>
                    <a:p>
                      <a:pPr marL="0" marR="0">
                        <a:spcBef>
                          <a:spcPts val="0"/>
                        </a:spcBef>
                        <a:spcAft>
                          <a:spcPts val="0"/>
                        </a:spcAft>
                      </a:pPr>
                      <a:r>
                        <a:rPr lang="en-US" sz="1800" dirty="0">
                          <a:effectLst/>
                        </a:rPr>
                        <a:t>Outreach &amp; Re-Orient for RCT Recruitment</a:t>
                      </a:r>
                    </a:p>
                    <a:p>
                      <a:pPr marL="0" marR="0" algn="ctr">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hMerge="1">
                  <a:txBody>
                    <a:bodyPr/>
                    <a:lstStyle/>
                    <a:p>
                      <a:endParaRPr lang="en-US"/>
                    </a:p>
                  </a:txBody>
                  <a:tcPr/>
                </a:tc>
                <a:tc hMerge="1">
                  <a:txBody>
                    <a:bodyPr/>
                    <a:lstStyle/>
                    <a:p>
                      <a:pPr marL="0" marR="0" algn="ctr">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extLst>
                  <a:ext uri="{0D108BD9-81ED-4DB2-BD59-A6C34878D82A}">
                    <a16:rowId xmlns:a16="http://schemas.microsoft.com/office/drawing/2014/main" val="401521643"/>
                  </a:ext>
                </a:extLst>
              </a:tr>
              <a:tr h="540626">
                <a:tc gridSpan="2">
                  <a:txBody>
                    <a:bodyPr/>
                    <a:lstStyle/>
                    <a:p>
                      <a:pPr marL="0" marR="0">
                        <a:spcBef>
                          <a:spcPts val="0"/>
                        </a:spcBef>
                        <a:spcAft>
                          <a:spcPts val="0"/>
                        </a:spcAft>
                      </a:pPr>
                      <a:r>
                        <a:rPr lang="en-US" sz="1800">
                          <a:effectLst/>
                        </a:rPr>
                        <a:t>Re-Connect with Sites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hMerge="1">
                  <a:txBody>
                    <a:bodyPr/>
                    <a:lstStyle/>
                    <a:p>
                      <a:pPr marL="0" marR="0">
                        <a:spcBef>
                          <a:spcPts val="0"/>
                        </a:spcBef>
                        <a:spcAft>
                          <a:spcPts val="0"/>
                        </a:spcAft>
                      </a:pPr>
                      <a:r>
                        <a:rPr lang="en-US" sz="900">
                          <a:effectLst/>
                        </a:rPr>
                        <a:t>CTSA/IDDRC/UCEDD; centers (e.g., diabetes); research administration office 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dirty="0">
                          <a:effectLst/>
                        </a:rPr>
                        <a:t>CTSA/IDDRC/UCEDD; centers (e.g., diabetes); research </a:t>
                      </a:r>
                      <a:r>
                        <a:rPr lang="en-US" sz="1800" dirty="0" err="1">
                          <a:effectLst/>
                        </a:rPr>
                        <a:t>admini</a:t>
                      </a:r>
                      <a:r>
                        <a:rPr lang="en-US" sz="1800" dirty="0">
                          <a:effectLst/>
                        </a:rPr>
                        <a:t> offices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extLst>
                  <a:ext uri="{0D108BD9-81ED-4DB2-BD59-A6C34878D82A}">
                    <a16:rowId xmlns:a16="http://schemas.microsoft.com/office/drawing/2014/main" val="1376039697"/>
                  </a:ext>
                </a:extLst>
              </a:tr>
              <a:tr h="442284">
                <a:tc gridSpan="2">
                  <a:txBody>
                    <a:bodyPr/>
                    <a:lstStyle/>
                    <a:p>
                      <a:pPr marL="0" marR="0">
                        <a:spcBef>
                          <a:spcPts val="0"/>
                        </a:spcBef>
                        <a:spcAft>
                          <a:spcPts val="0"/>
                        </a:spcAft>
                      </a:pPr>
                      <a:r>
                        <a:rPr lang="en-US" sz="1800">
                          <a:effectLst/>
                        </a:rPr>
                        <a:t>Survey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hMerge="1">
                  <a:txBody>
                    <a:bodyPr/>
                    <a:lstStyle/>
                    <a:p>
                      <a:pPr marL="0" marR="0">
                        <a:spcBef>
                          <a:spcPts val="0"/>
                        </a:spcBef>
                        <a:spcAft>
                          <a:spcPts val="0"/>
                        </a:spcAft>
                      </a:pPr>
                      <a:r>
                        <a:rPr lang="en-US" sz="900">
                          <a:effectLst/>
                        </a:rPr>
                        <a:t>Recruit &amp; open survey. Monitor responses.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dirty="0">
                          <a:effectLst/>
                        </a:rPr>
                        <a:t>Recruit &amp; open survey. Monitor responses.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extLst>
                  <a:ext uri="{0D108BD9-81ED-4DB2-BD59-A6C34878D82A}">
                    <a16:rowId xmlns:a16="http://schemas.microsoft.com/office/drawing/2014/main" val="3491749470"/>
                  </a:ext>
                </a:extLst>
              </a:tr>
              <a:tr h="442284">
                <a:tc gridSpan="3">
                  <a:txBody>
                    <a:bodyPr/>
                    <a:lstStyle/>
                    <a:p>
                      <a:pPr marL="0" marR="0">
                        <a:spcBef>
                          <a:spcPts val="0"/>
                        </a:spcBef>
                        <a:spcAft>
                          <a:spcPts val="0"/>
                        </a:spcAft>
                      </a:pPr>
                      <a:r>
                        <a:rPr lang="en-US" sz="1800" dirty="0">
                          <a:effectLst/>
                          <a:highlight>
                            <a:srgbClr val="FFFF00"/>
                          </a:highlight>
                        </a:rPr>
                        <a:t>Analysis &amp; Dissemination</a:t>
                      </a:r>
                      <a:endPar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hMerge="1">
                  <a:txBody>
                    <a:bodyPr/>
                    <a:lstStyle/>
                    <a:p>
                      <a:endParaRPr lang="en-US"/>
                    </a:p>
                  </a:txBody>
                  <a:tcPr/>
                </a:tc>
                <a:tc hMerge="1">
                  <a:txBody>
                    <a:bodyPr/>
                    <a:lstStyle/>
                    <a:p>
                      <a:pPr marL="0" marR="0">
                        <a:spcBef>
                          <a:spcPts val="0"/>
                        </a:spcBef>
                        <a:spcAft>
                          <a:spcPts val="0"/>
                        </a:spcAft>
                      </a:pPr>
                      <a:endParaRPr lang="en-US" sz="9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tc>
                  <a:txBody>
                    <a:bodyPr/>
                    <a:lstStyle/>
                    <a:p>
                      <a:pPr marL="0" marR="0">
                        <a:spcBef>
                          <a:spcPts val="0"/>
                        </a:spcBef>
                        <a:spcAft>
                          <a:spcPts val="0"/>
                        </a:spcAft>
                      </a:pPr>
                      <a:r>
                        <a:rPr lang="en-US" sz="18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9856" marR="33248" marT="0" marB="0" anchor="ctr">
                    <a:solidFill>
                      <a:schemeClr val="accent2">
                        <a:lumMod val="20000"/>
                        <a:lumOff val="80000"/>
                      </a:schemeClr>
                    </a:solidFill>
                  </a:tcPr>
                </a:tc>
                <a:extLst>
                  <a:ext uri="{0D108BD9-81ED-4DB2-BD59-A6C34878D82A}">
                    <a16:rowId xmlns:a16="http://schemas.microsoft.com/office/drawing/2014/main" val="601907800"/>
                  </a:ext>
                </a:extLst>
              </a:tr>
            </a:tbl>
          </a:graphicData>
        </a:graphic>
      </p:graphicFrame>
      <p:pic>
        <p:nvPicPr>
          <p:cNvPr id="4" name="Picture 3" descr="Shape&#10;&#10;Description automatically generated with low confidence">
            <a:extLst>
              <a:ext uri="{FF2B5EF4-FFF2-40B4-BE49-F238E27FC236}">
                <a16:creationId xmlns:a16="http://schemas.microsoft.com/office/drawing/2014/main" id="{44D6B247-5D97-744D-86E2-06E6FDF31C51}"/>
              </a:ext>
            </a:extLst>
          </p:cNvPr>
          <p:cNvPicPr>
            <a:picLocks noChangeAspect="1"/>
          </p:cNvPicPr>
          <p:nvPr/>
        </p:nvPicPr>
        <p:blipFill rotWithShape="1">
          <a:blip r:embed="rId3"/>
          <a:srcRect b="27267"/>
          <a:stretch/>
        </p:blipFill>
        <p:spPr>
          <a:xfrm>
            <a:off x="10022509" y="556590"/>
            <a:ext cx="1594003" cy="1159365"/>
          </a:xfrm>
          <a:prstGeom prst="rect">
            <a:avLst/>
          </a:prstGeom>
        </p:spPr>
      </p:pic>
    </p:spTree>
    <p:extLst>
      <p:ext uri="{BB962C8B-B14F-4D97-AF65-F5344CB8AC3E}">
        <p14:creationId xmlns:p14="http://schemas.microsoft.com/office/powerpoint/2010/main" val="1687281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871AE93-72B2-4545-989F-4B08DCD787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1"/>
            <a:ext cx="12191999"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B0F13F-C83B-4678-ABCC-5F6FB1D38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5BDC4AA-88D4-1EA0-9D94-6168C70FF00B}"/>
              </a:ext>
            </a:extLst>
          </p:cNvPr>
          <p:cNvSpPr>
            <a:spLocks noGrp="1"/>
          </p:cNvSpPr>
          <p:nvPr>
            <p:ph type="title"/>
          </p:nvPr>
        </p:nvSpPr>
        <p:spPr>
          <a:xfrm>
            <a:off x="803189" y="1209184"/>
            <a:ext cx="3089189" cy="4734416"/>
          </a:xfrm>
        </p:spPr>
        <p:txBody>
          <a:bodyPr anchor="ctr">
            <a:normAutofit/>
          </a:bodyPr>
          <a:lstStyle/>
          <a:p>
            <a:pPr algn="ctr"/>
            <a:r>
              <a:rPr lang="en-US" dirty="0"/>
              <a:t>THANK YOU</a:t>
            </a:r>
          </a:p>
        </p:txBody>
      </p:sp>
      <p:sp>
        <p:nvSpPr>
          <p:cNvPr id="13" name="Rectangle 12">
            <a:extLst>
              <a:ext uri="{FF2B5EF4-FFF2-40B4-BE49-F238E27FC236}">
                <a16:creationId xmlns:a16="http://schemas.microsoft.com/office/drawing/2014/main" id="{02074ED4-9DB5-4D14-BDCF-BD7D0C145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C48FF616-1F75-49FC-861B-7B794054A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9184B385-16B6-44A9-9A47-1C765B376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DD491C06-6031-2CCF-D8E4-D9B07E819486}"/>
              </a:ext>
            </a:extLst>
          </p:cNvPr>
          <p:cNvSpPr>
            <a:spLocks noGrp="1"/>
          </p:cNvSpPr>
          <p:nvPr>
            <p:ph idx="1"/>
          </p:nvPr>
        </p:nvSpPr>
        <p:spPr>
          <a:xfrm>
            <a:off x="4294086" y="995646"/>
            <a:ext cx="4849913" cy="5053462"/>
          </a:xfrm>
        </p:spPr>
        <p:txBody>
          <a:bodyPr anchor="t">
            <a:normAutofit fontScale="92500"/>
          </a:bodyPr>
          <a:lstStyle/>
          <a:p>
            <a:r>
              <a:rPr lang="en-US" sz="2400" b="1" dirty="0">
                <a:effectLst/>
              </a:rPr>
              <a:t>All of  You!</a:t>
            </a:r>
          </a:p>
          <a:p>
            <a:r>
              <a:rPr lang="en-US" sz="2400" b="1" dirty="0"/>
              <a:t>Cristina Gonzalez MD</a:t>
            </a:r>
          </a:p>
          <a:p>
            <a:r>
              <a:rPr lang="en-US" sz="2400" b="1" dirty="0"/>
              <a:t>Marla Keller MD</a:t>
            </a:r>
          </a:p>
          <a:p>
            <a:r>
              <a:rPr lang="en-US" sz="2400" b="1" dirty="0"/>
              <a:t>Mimi Kim ScD</a:t>
            </a:r>
          </a:p>
          <a:p>
            <a:r>
              <a:rPr lang="en-US" sz="2400" b="1" dirty="0"/>
              <a:t>Sarah Lewis MHA</a:t>
            </a:r>
          </a:p>
          <a:p>
            <a:r>
              <a:rPr lang="en-US" sz="2400" b="1" dirty="0"/>
              <a:t>Paul Marantz MD</a:t>
            </a:r>
          </a:p>
          <a:p>
            <a:r>
              <a:rPr lang="en-US" sz="2400" b="1" dirty="0"/>
              <a:t>Dawn Rudolph </a:t>
            </a:r>
            <a:r>
              <a:rPr lang="en-US" sz="2400" b="1" dirty="0" err="1"/>
              <a:t>MsED</a:t>
            </a:r>
            <a:endParaRPr lang="en-US" sz="2400" b="1" dirty="0"/>
          </a:p>
          <a:p>
            <a:r>
              <a:rPr lang="en-US" sz="2400" b="1" dirty="0" err="1"/>
              <a:t>Orli</a:t>
            </a:r>
            <a:r>
              <a:rPr lang="en-US" sz="2400" b="1" dirty="0"/>
              <a:t> Siegel MS, CNP</a:t>
            </a:r>
          </a:p>
          <a:p>
            <a:r>
              <a:rPr lang="en-US" sz="2400" b="1" dirty="0"/>
              <a:t>John </a:t>
            </a:r>
            <a:r>
              <a:rPr lang="en-US" sz="2400" b="1" dirty="0" err="1"/>
              <a:t>Tschida</a:t>
            </a:r>
            <a:r>
              <a:rPr lang="en-US" sz="2400" b="1" dirty="0"/>
              <a:t> MPP</a:t>
            </a:r>
          </a:p>
          <a:p>
            <a:r>
              <a:rPr lang="en-US" sz="2400" b="1" dirty="0"/>
              <a:t>PWDDs who inspires this work</a:t>
            </a:r>
          </a:p>
          <a:p>
            <a:endParaRPr lang="en-US" b="1" dirty="0"/>
          </a:p>
          <a:p>
            <a:endParaRPr lang="en-US" b="1" dirty="0">
              <a:effectLst/>
            </a:endParaRPr>
          </a:p>
          <a:p>
            <a:endParaRPr lang="en-US" sz="1600" dirty="0"/>
          </a:p>
        </p:txBody>
      </p:sp>
      <p:pic>
        <p:nvPicPr>
          <p:cNvPr id="6" name="Picture 5" descr="Shape&#10;&#10;Description automatically generated with low confidence">
            <a:extLst>
              <a:ext uri="{FF2B5EF4-FFF2-40B4-BE49-F238E27FC236}">
                <a16:creationId xmlns:a16="http://schemas.microsoft.com/office/drawing/2014/main" id="{CC0BB685-FAF0-3A76-D06A-612CBF078608}"/>
              </a:ext>
            </a:extLst>
          </p:cNvPr>
          <p:cNvPicPr>
            <a:picLocks noChangeAspect="1"/>
          </p:cNvPicPr>
          <p:nvPr/>
        </p:nvPicPr>
        <p:blipFill rotWithShape="1">
          <a:blip r:embed="rId3"/>
          <a:srcRect b="9153"/>
          <a:stretch/>
        </p:blipFill>
        <p:spPr>
          <a:xfrm>
            <a:off x="7897914" y="1536856"/>
            <a:ext cx="3922386" cy="3563360"/>
          </a:xfrm>
          <a:prstGeom prst="rect">
            <a:avLst/>
          </a:prstGeom>
        </p:spPr>
      </p:pic>
    </p:spTree>
    <p:extLst>
      <p:ext uri="{BB962C8B-B14F-4D97-AF65-F5344CB8AC3E}">
        <p14:creationId xmlns:p14="http://schemas.microsoft.com/office/powerpoint/2010/main" val="2370460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36BAF-DE63-D1AB-180C-2E7B68BEFB8A}"/>
              </a:ext>
            </a:extLst>
          </p:cNvPr>
          <p:cNvSpPr>
            <a:spLocks noGrp="1"/>
          </p:cNvSpPr>
          <p:nvPr>
            <p:ph type="title"/>
          </p:nvPr>
        </p:nvSpPr>
        <p:spPr/>
        <p:txBody>
          <a:bodyPr>
            <a:normAutofit/>
          </a:bodyPr>
          <a:lstStyle/>
          <a:p>
            <a:r>
              <a:rPr lang="en-US" sz="3600" dirty="0"/>
              <a:t>THE BIG TEN</a:t>
            </a:r>
          </a:p>
        </p:txBody>
      </p:sp>
      <p:sp>
        <p:nvSpPr>
          <p:cNvPr id="3" name="Content Placeholder 2">
            <a:extLst>
              <a:ext uri="{FF2B5EF4-FFF2-40B4-BE49-F238E27FC236}">
                <a16:creationId xmlns:a16="http://schemas.microsoft.com/office/drawing/2014/main" id="{EDF96677-C494-1335-2A06-9680D7135253}"/>
              </a:ext>
            </a:extLst>
          </p:cNvPr>
          <p:cNvSpPr>
            <a:spLocks noGrp="1"/>
          </p:cNvSpPr>
          <p:nvPr>
            <p:ph idx="1"/>
          </p:nvPr>
        </p:nvSpPr>
        <p:spPr>
          <a:xfrm>
            <a:off x="3687572" y="1204258"/>
            <a:ext cx="7601516" cy="425544"/>
          </a:xfrm>
        </p:spPr>
        <p:txBody>
          <a:bodyPr anchor="t">
            <a:noAutofit/>
          </a:bodyPr>
          <a:lstStyle/>
          <a:p>
            <a:pPr marL="0" indent="0">
              <a:buNone/>
            </a:pPr>
            <a:r>
              <a:rPr lang="en-US" sz="2800" dirty="0">
                <a:solidFill>
                  <a:schemeClr val="accent1">
                    <a:lumMod val="40000"/>
                    <a:lumOff val="60000"/>
                  </a:schemeClr>
                </a:solidFill>
              </a:rPr>
              <a:t>10 US institutions with IDDRC + UCEDD + CTSA</a:t>
            </a:r>
          </a:p>
        </p:txBody>
      </p:sp>
      <p:pic>
        <p:nvPicPr>
          <p:cNvPr id="4" name="Picture 3" descr="A picture containing logo&#10;&#10;Description automatically generated">
            <a:extLst>
              <a:ext uri="{FF2B5EF4-FFF2-40B4-BE49-F238E27FC236}">
                <a16:creationId xmlns:a16="http://schemas.microsoft.com/office/drawing/2014/main" id="{B3E9A39B-6777-6101-A7C2-6E15B8B27AE0}"/>
              </a:ext>
            </a:extLst>
          </p:cNvPr>
          <p:cNvPicPr>
            <a:picLocks noChangeAspect="1"/>
          </p:cNvPicPr>
          <p:nvPr/>
        </p:nvPicPr>
        <p:blipFill>
          <a:blip r:embed="rId2"/>
          <a:stretch>
            <a:fillRect/>
          </a:stretch>
        </p:blipFill>
        <p:spPr>
          <a:xfrm>
            <a:off x="512572" y="1995932"/>
            <a:ext cx="3175000" cy="635000"/>
          </a:xfrm>
          <a:prstGeom prst="rect">
            <a:avLst/>
          </a:prstGeom>
        </p:spPr>
      </p:pic>
      <p:pic>
        <p:nvPicPr>
          <p:cNvPr id="5" name="Picture 4" descr="Logo, company name&#10;&#10;Description automatically generated">
            <a:extLst>
              <a:ext uri="{FF2B5EF4-FFF2-40B4-BE49-F238E27FC236}">
                <a16:creationId xmlns:a16="http://schemas.microsoft.com/office/drawing/2014/main" id="{7608320A-4CC5-6832-D31A-F5FF7C93C0F5}"/>
              </a:ext>
            </a:extLst>
          </p:cNvPr>
          <p:cNvPicPr>
            <a:picLocks noChangeAspect="1"/>
          </p:cNvPicPr>
          <p:nvPr/>
        </p:nvPicPr>
        <p:blipFill>
          <a:blip r:embed="rId3"/>
          <a:stretch>
            <a:fillRect/>
          </a:stretch>
        </p:blipFill>
        <p:spPr>
          <a:xfrm>
            <a:off x="581192" y="3141027"/>
            <a:ext cx="1701165" cy="575945"/>
          </a:xfrm>
          <a:prstGeom prst="rect">
            <a:avLst/>
          </a:prstGeom>
        </p:spPr>
      </p:pic>
      <p:pic>
        <p:nvPicPr>
          <p:cNvPr id="6" name="Picture 5" descr="Logo&#10;&#10;Description automatically generated">
            <a:extLst>
              <a:ext uri="{FF2B5EF4-FFF2-40B4-BE49-F238E27FC236}">
                <a16:creationId xmlns:a16="http://schemas.microsoft.com/office/drawing/2014/main" id="{2325AC62-078A-5D38-C2CC-05247052FE8C}"/>
              </a:ext>
            </a:extLst>
          </p:cNvPr>
          <p:cNvPicPr>
            <a:picLocks noChangeAspect="1"/>
          </p:cNvPicPr>
          <p:nvPr/>
        </p:nvPicPr>
        <p:blipFill rotWithShape="1">
          <a:blip r:embed="rId4"/>
          <a:srcRect l="16700" t="23821" r="17833" b="24715"/>
          <a:stretch/>
        </p:blipFill>
        <p:spPr bwMode="auto">
          <a:xfrm>
            <a:off x="581192" y="4227067"/>
            <a:ext cx="1481455" cy="815975"/>
          </a:xfrm>
          <a:prstGeom prst="rect">
            <a:avLst/>
          </a:prstGeom>
          <a:ln>
            <a:noFill/>
          </a:ln>
          <a:extLst>
            <a:ext uri="{53640926-AAD7-44D8-BBD7-CCE9431645EC}">
              <a14:shadowObscured xmlns:a14="http://schemas.microsoft.com/office/drawing/2010/main"/>
            </a:ext>
          </a:extLst>
        </p:spPr>
      </p:pic>
      <p:pic>
        <p:nvPicPr>
          <p:cNvPr id="7" name="Picture 6" descr="Text&#10;&#10;Description automatically generated">
            <a:extLst>
              <a:ext uri="{FF2B5EF4-FFF2-40B4-BE49-F238E27FC236}">
                <a16:creationId xmlns:a16="http://schemas.microsoft.com/office/drawing/2014/main" id="{209B7029-3190-F042-5890-7CC6DA004B80}"/>
              </a:ext>
            </a:extLst>
          </p:cNvPr>
          <p:cNvPicPr>
            <a:picLocks noChangeAspect="1"/>
          </p:cNvPicPr>
          <p:nvPr/>
        </p:nvPicPr>
        <p:blipFill>
          <a:blip r:embed="rId5"/>
          <a:stretch>
            <a:fillRect/>
          </a:stretch>
        </p:blipFill>
        <p:spPr>
          <a:xfrm>
            <a:off x="512572" y="5630291"/>
            <a:ext cx="2291080" cy="699770"/>
          </a:xfrm>
          <a:prstGeom prst="rect">
            <a:avLst/>
          </a:prstGeom>
        </p:spPr>
      </p:pic>
      <p:pic>
        <p:nvPicPr>
          <p:cNvPr id="8" name="Graphic 7">
            <a:extLst>
              <a:ext uri="{FF2B5EF4-FFF2-40B4-BE49-F238E27FC236}">
                <a16:creationId xmlns:a16="http://schemas.microsoft.com/office/drawing/2014/main" id="{FF53C5D7-227E-45A2-FB04-C132CFC363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88039" y="2122193"/>
            <a:ext cx="5728166" cy="466408"/>
          </a:xfrm>
          <a:prstGeom prst="rect">
            <a:avLst/>
          </a:prstGeom>
        </p:spPr>
      </p:pic>
      <p:pic>
        <p:nvPicPr>
          <p:cNvPr id="9" name="Picture 8" descr="Logo&#10;&#10;Description automatically generated">
            <a:extLst>
              <a:ext uri="{FF2B5EF4-FFF2-40B4-BE49-F238E27FC236}">
                <a16:creationId xmlns:a16="http://schemas.microsoft.com/office/drawing/2014/main" id="{F1E67260-C784-6016-A00E-6D41498DAF9F}"/>
              </a:ext>
            </a:extLst>
          </p:cNvPr>
          <p:cNvPicPr>
            <a:picLocks noChangeAspect="1"/>
          </p:cNvPicPr>
          <p:nvPr/>
        </p:nvPicPr>
        <p:blipFill>
          <a:blip r:embed="rId8"/>
          <a:stretch>
            <a:fillRect/>
          </a:stretch>
        </p:blipFill>
        <p:spPr>
          <a:xfrm>
            <a:off x="4388039" y="2994838"/>
            <a:ext cx="2107692" cy="1166256"/>
          </a:xfrm>
          <a:prstGeom prst="rect">
            <a:avLst/>
          </a:prstGeom>
        </p:spPr>
      </p:pic>
      <p:pic>
        <p:nvPicPr>
          <p:cNvPr id="10" name="Picture 9" descr="Text&#10;&#10;Description automatically generated">
            <a:extLst>
              <a:ext uri="{FF2B5EF4-FFF2-40B4-BE49-F238E27FC236}">
                <a16:creationId xmlns:a16="http://schemas.microsoft.com/office/drawing/2014/main" id="{E6A8E3EE-AAFE-22E2-898D-74EABFF6979E}"/>
              </a:ext>
            </a:extLst>
          </p:cNvPr>
          <p:cNvPicPr>
            <a:picLocks noChangeAspect="1"/>
          </p:cNvPicPr>
          <p:nvPr/>
        </p:nvPicPr>
        <p:blipFill>
          <a:blip r:embed="rId9"/>
          <a:stretch>
            <a:fillRect/>
          </a:stretch>
        </p:blipFill>
        <p:spPr>
          <a:xfrm>
            <a:off x="4388039" y="4359051"/>
            <a:ext cx="2000083" cy="974837"/>
          </a:xfrm>
          <a:prstGeom prst="rect">
            <a:avLst/>
          </a:prstGeom>
        </p:spPr>
      </p:pic>
      <p:pic>
        <p:nvPicPr>
          <p:cNvPr id="11" name="Picture 10" descr="Logo&#10;&#10;Description automatically generated">
            <a:extLst>
              <a:ext uri="{FF2B5EF4-FFF2-40B4-BE49-F238E27FC236}">
                <a16:creationId xmlns:a16="http://schemas.microsoft.com/office/drawing/2014/main" id="{77EF1041-80B1-08EF-CEF8-1E82FA357A6F}"/>
              </a:ext>
            </a:extLst>
          </p:cNvPr>
          <p:cNvPicPr>
            <a:picLocks noChangeAspect="1"/>
          </p:cNvPicPr>
          <p:nvPr/>
        </p:nvPicPr>
        <p:blipFill rotWithShape="1">
          <a:blip r:embed="rId10"/>
          <a:srcRect l="4862" t="22278" r="4607" b="19960"/>
          <a:stretch/>
        </p:blipFill>
        <p:spPr bwMode="auto">
          <a:xfrm>
            <a:off x="4388039" y="5826279"/>
            <a:ext cx="1724025" cy="659130"/>
          </a:xfrm>
          <a:prstGeom prst="rect">
            <a:avLst/>
          </a:prstGeom>
          <a:ln>
            <a:noFill/>
          </a:ln>
          <a:extLst>
            <a:ext uri="{53640926-AAD7-44D8-BBD7-CCE9431645EC}">
              <a14:shadowObscured xmlns:a14="http://schemas.microsoft.com/office/drawing/2010/main"/>
            </a:ext>
          </a:extLst>
        </p:spPr>
      </p:pic>
      <p:pic>
        <p:nvPicPr>
          <p:cNvPr id="12" name="Picture 11" descr="Text&#10;&#10;Description automatically generated with medium confidence">
            <a:extLst>
              <a:ext uri="{FF2B5EF4-FFF2-40B4-BE49-F238E27FC236}">
                <a16:creationId xmlns:a16="http://schemas.microsoft.com/office/drawing/2014/main" id="{3179984F-C89A-AD27-EF49-6B7B0894B81A}"/>
              </a:ext>
            </a:extLst>
          </p:cNvPr>
          <p:cNvPicPr>
            <a:picLocks noChangeAspect="1"/>
          </p:cNvPicPr>
          <p:nvPr/>
        </p:nvPicPr>
        <p:blipFill>
          <a:blip r:embed="rId11"/>
          <a:stretch>
            <a:fillRect/>
          </a:stretch>
        </p:blipFill>
        <p:spPr>
          <a:xfrm>
            <a:off x="7374382" y="3285866"/>
            <a:ext cx="3441700" cy="584200"/>
          </a:xfrm>
          <a:prstGeom prst="rect">
            <a:avLst/>
          </a:prstGeom>
        </p:spPr>
      </p:pic>
      <p:pic>
        <p:nvPicPr>
          <p:cNvPr id="13" name="Picture 12">
            <a:extLst>
              <a:ext uri="{FF2B5EF4-FFF2-40B4-BE49-F238E27FC236}">
                <a16:creationId xmlns:a16="http://schemas.microsoft.com/office/drawing/2014/main" id="{84902218-199F-4CC7-99D8-C8EBB1D2F9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92366" y="4553099"/>
            <a:ext cx="4498340" cy="586740"/>
          </a:xfrm>
          <a:prstGeom prst="rect">
            <a:avLst/>
          </a:prstGeom>
        </p:spPr>
      </p:pic>
    </p:spTree>
    <p:extLst>
      <p:ext uri="{BB962C8B-B14F-4D97-AF65-F5344CB8AC3E}">
        <p14:creationId xmlns:p14="http://schemas.microsoft.com/office/powerpoint/2010/main" val="23583311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271BE-9E7F-A821-7893-D25FEBAE44EF}"/>
              </a:ext>
            </a:extLst>
          </p:cNvPr>
          <p:cNvSpPr>
            <a:spLocks noGrp="1"/>
          </p:cNvSpPr>
          <p:nvPr>
            <p:ph type="title"/>
          </p:nvPr>
        </p:nvSpPr>
        <p:spPr>
          <a:xfrm>
            <a:off x="581192" y="702156"/>
            <a:ext cx="11029616" cy="1013800"/>
          </a:xfrm>
        </p:spPr>
        <p:txBody>
          <a:bodyPr>
            <a:normAutofit/>
          </a:bodyPr>
          <a:lstStyle/>
          <a:p>
            <a:r>
              <a:rPr lang="en-US" dirty="0"/>
              <a:t>Discussion  &amp; questions</a:t>
            </a:r>
          </a:p>
        </p:txBody>
      </p:sp>
      <p:sp>
        <p:nvSpPr>
          <p:cNvPr id="9" name="Rectangle 8">
            <a:extLst>
              <a:ext uri="{FF2B5EF4-FFF2-40B4-BE49-F238E27FC236}">
                <a16:creationId xmlns:a16="http://schemas.microsoft.com/office/drawing/2014/main" id="{F9E22090-20B0-4E64-847E-6DE402F70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hape&#10;&#10;Description automatically generated with low confidence">
            <a:extLst>
              <a:ext uri="{FF2B5EF4-FFF2-40B4-BE49-F238E27FC236}">
                <a16:creationId xmlns:a16="http://schemas.microsoft.com/office/drawing/2014/main" id="{39E68256-FC1A-CF5E-73DB-395E2AEC10B0}"/>
              </a:ext>
            </a:extLst>
          </p:cNvPr>
          <p:cNvPicPr>
            <a:picLocks noChangeAspect="1"/>
          </p:cNvPicPr>
          <p:nvPr/>
        </p:nvPicPr>
        <p:blipFill>
          <a:blip r:embed="rId2"/>
          <a:stretch>
            <a:fillRect/>
          </a:stretch>
        </p:blipFill>
        <p:spPr>
          <a:xfrm>
            <a:off x="353566" y="2984500"/>
            <a:ext cx="3873500" cy="3873500"/>
          </a:xfrm>
          <a:prstGeom prst="rect">
            <a:avLst/>
          </a:prstGeom>
        </p:spPr>
      </p:pic>
      <p:sp>
        <p:nvSpPr>
          <p:cNvPr id="3" name="TextBox 2">
            <a:extLst>
              <a:ext uri="{FF2B5EF4-FFF2-40B4-BE49-F238E27FC236}">
                <a16:creationId xmlns:a16="http://schemas.microsoft.com/office/drawing/2014/main" id="{138E50E2-87E7-AC99-6256-D416D69FC111}"/>
              </a:ext>
            </a:extLst>
          </p:cNvPr>
          <p:cNvSpPr txBox="1"/>
          <p:nvPr/>
        </p:nvSpPr>
        <p:spPr>
          <a:xfrm>
            <a:off x="12900074" y="745588"/>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643249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871AE93-72B2-4545-989F-4B08DCD787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1"/>
            <a:ext cx="12191999"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B0F13F-C83B-4678-ABCC-5F6FB1D38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itle 1">
            <a:extLst>
              <a:ext uri="{FF2B5EF4-FFF2-40B4-BE49-F238E27FC236}">
                <a16:creationId xmlns:a16="http://schemas.microsoft.com/office/drawing/2014/main" id="{8B299AF0-38AE-225F-17B8-9A417B53C0D5}"/>
              </a:ext>
            </a:extLst>
          </p:cNvPr>
          <p:cNvSpPr>
            <a:spLocks noGrp="1"/>
          </p:cNvSpPr>
          <p:nvPr>
            <p:ph type="title"/>
          </p:nvPr>
        </p:nvSpPr>
        <p:spPr>
          <a:xfrm>
            <a:off x="803189" y="1209184"/>
            <a:ext cx="3089189" cy="4734416"/>
          </a:xfrm>
        </p:spPr>
        <p:txBody>
          <a:bodyPr anchor="ctr">
            <a:normAutofit/>
          </a:bodyPr>
          <a:lstStyle/>
          <a:p>
            <a:pPr algn="ctr"/>
            <a:r>
              <a:rPr lang="en-US" u="sng" dirty="0"/>
              <a:t>People:</a:t>
            </a:r>
            <a:br>
              <a:rPr lang="en-US" dirty="0"/>
            </a:br>
            <a:br>
              <a:rPr lang="en-US" dirty="0"/>
            </a:br>
            <a:r>
              <a:rPr lang="en-US" sz="2400" cap="none" dirty="0"/>
              <a:t>Karen Bonuck, PhD Project Lead &amp;</a:t>
            </a:r>
            <a:br>
              <a:rPr lang="en-US" sz="2400" cap="none" dirty="0"/>
            </a:br>
            <a:r>
              <a:rPr lang="en-US" sz="2400" cap="none" dirty="0"/>
              <a:t>RFK UCEDD </a:t>
            </a:r>
            <a:br>
              <a:rPr lang="en-US" sz="2400" cap="none" dirty="0"/>
            </a:br>
            <a:r>
              <a:rPr lang="en-US" sz="2400" cap="none" dirty="0"/>
              <a:t>Co-director </a:t>
            </a:r>
            <a:endParaRPr lang="en-US" sz="2400" dirty="0"/>
          </a:p>
        </p:txBody>
      </p:sp>
      <p:sp>
        <p:nvSpPr>
          <p:cNvPr id="14" name="Rectangle 13">
            <a:extLst>
              <a:ext uri="{FF2B5EF4-FFF2-40B4-BE49-F238E27FC236}">
                <a16:creationId xmlns:a16="http://schemas.microsoft.com/office/drawing/2014/main" id="{02074ED4-9DB5-4D14-BDCF-BD7D0C145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C48FF616-1F75-49FC-861B-7B794054A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9184B385-16B6-44A9-9A47-1C765B376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pic>
        <p:nvPicPr>
          <p:cNvPr id="17" name="Content Placeholder 16" descr="A person wearing glasses&#10;&#10;Description automatically generated with low confidence">
            <a:extLst>
              <a:ext uri="{FF2B5EF4-FFF2-40B4-BE49-F238E27FC236}">
                <a16:creationId xmlns:a16="http://schemas.microsoft.com/office/drawing/2014/main" id="{99942172-D02A-4531-2458-C5528E328B56}"/>
              </a:ext>
            </a:extLst>
          </p:cNvPr>
          <p:cNvPicPr>
            <a:picLocks noGrp="1" noChangeAspect="1"/>
          </p:cNvPicPr>
          <p:nvPr>
            <p:ph idx="1"/>
          </p:nvPr>
        </p:nvPicPr>
        <p:blipFill>
          <a:blip r:embed="rId3"/>
          <a:stretch>
            <a:fillRect/>
          </a:stretch>
        </p:blipFill>
        <p:spPr>
          <a:xfrm>
            <a:off x="4900388" y="1768134"/>
            <a:ext cx="3141759" cy="3777446"/>
          </a:xfrm>
        </p:spPr>
      </p:pic>
      <p:sp>
        <p:nvSpPr>
          <p:cNvPr id="2" name="TextBox 1">
            <a:extLst>
              <a:ext uri="{FF2B5EF4-FFF2-40B4-BE49-F238E27FC236}">
                <a16:creationId xmlns:a16="http://schemas.microsoft.com/office/drawing/2014/main" id="{AA1A6E51-83BA-FF64-8ACD-E72F573E6E05}"/>
              </a:ext>
            </a:extLst>
          </p:cNvPr>
          <p:cNvSpPr txBox="1"/>
          <p:nvPr/>
        </p:nvSpPr>
        <p:spPr>
          <a:xfrm flipH="1">
            <a:off x="8694239" y="2772402"/>
            <a:ext cx="3079394" cy="1323439"/>
          </a:xfrm>
          <a:prstGeom prst="rect">
            <a:avLst/>
          </a:prstGeom>
          <a:noFill/>
        </p:spPr>
        <p:txBody>
          <a:bodyPr wrap="square" rtlCol="0">
            <a:spAutoFit/>
          </a:bodyPr>
          <a:lstStyle/>
          <a:p>
            <a:r>
              <a:rPr lang="en-US" sz="2000" dirty="0"/>
              <a:t>Professor, </a:t>
            </a:r>
          </a:p>
          <a:p>
            <a:r>
              <a:rPr lang="en-US" sz="2000" dirty="0"/>
              <a:t>Dept. of Family &amp; Social Medicine</a:t>
            </a:r>
          </a:p>
          <a:p>
            <a:r>
              <a:rPr lang="en-US" sz="2000" dirty="0"/>
              <a:t>Dept. of Pediatrics</a:t>
            </a:r>
          </a:p>
        </p:txBody>
      </p:sp>
      <p:pic>
        <p:nvPicPr>
          <p:cNvPr id="3" name="Picture 2">
            <a:extLst>
              <a:ext uri="{FF2B5EF4-FFF2-40B4-BE49-F238E27FC236}">
                <a16:creationId xmlns:a16="http://schemas.microsoft.com/office/drawing/2014/main" id="{92AA45ED-8B05-1D00-988D-71DC2E8CD4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6938" y="5943600"/>
            <a:ext cx="4498340" cy="586740"/>
          </a:xfrm>
          <a:prstGeom prst="rect">
            <a:avLst/>
          </a:prstGeom>
        </p:spPr>
      </p:pic>
    </p:spTree>
    <p:extLst>
      <p:ext uri="{BB962C8B-B14F-4D97-AF65-F5344CB8AC3E}">
        <p14:creationId xmlns:p14="http://schemas.microsoft.com/office/powerpoint/2010/main" val="3946956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871AE93-72B2-4545-989F-4B08DCD787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1"/>
            <a:ext cx="12191999"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B0F13F-C83B-4678-ABCC-5F6FB1D38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itle 1">
            <a:extLst>
              <a:ext uri="{FF2B5EF4-FFF2-40B4-BE49-F238E27FC236}">
                <a16:creationId xmlns:a16="http://schemas.microsoft.com/office/drawing/2014/main" id="{8B299AF0-38AE-225F-17B8-9A417B53C0D5}"/>
              </a:ext>
            </a:extLst>
          </p:cNvPr>
          <p:cNvSpPr>
            <a:spLocks noGrp="1"/>
          </p:cNvSpPr>
          <p:nvPr>
            <p:ph type="title"/>
          </p:nvPr>
        </p:nvSpPr>
        <p:spPr>
          <a:xfrm>
            <a:off x="803189" y="1209184"/>
            <a:ext cx="3180982" cy="4734416"/>
          </a:xfrm>
        </p:spPr>
        <p:txBody>
          <a:bodyPr anchor="ctr">
            <a:normAutofit/>
          </a:bodyPr>
          <a:lstStyle/>
          <a:p>
            <a:pPr algn="ctr"/>
            <a:r>
              <a:rPr lang="en-US" u="sng" dirty="0"/>
              <a:t>People:</a:t>
            </a:r>
            <a:br>
              <a:rPr lang="en-US" dirty="0"/>
            </a:br>
            <a:br>
              <a:rPr lang="en-US" dirty="0"/>
            </a:br>
            <a:r>
              <a:rPr lang="en-US" sz="2400" cap="none" dirty="0"/>
              <a:t>Joanne Siegel, LCSW</a:t>
            </a:r>
            <a:br>
              <a:rPr lang="en-US" sz="2400" cap="none" dirty="0"/>
            </a:br>
            <a:r>
              <a:rPr lang="en-US" sz="2400" cap="none" dirty="0"/>
              <a:t>RFK UCEDD </a:t>
            </a:r>
            <a:br>
              <a:rPr lang="en-US" sz="2400" cap="none" dirty="0"/>
            </a:br>
            <a:r>
              <a:rPr lang="en-US" sz="2400" cap="none" dirty="0"/>
              <a:t>Co-director </a:t>
            </a:r>
            <a:endParaRPr lang="en-US" sz="2400" dirty="0"/>
          </a:p>
        </p:txBody>
      </p:sp>
      <p:sp>
        <p:nvSpPr>
          <p:cNvPr id="14" name="Rectangle 13">
            <a:extLst>
              <a:ext uri="{FF2B5EF4-FFF2-40B4-BE49-F238E27FC236}">
                <a16:creationId xmlns:a16="http://schemas.microsoft.com/office/drawing/2014/main" id="{02074ED4-9DB5-4D14-BDCF-BD7D0C145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C48FF616-1F75-49FC-861B-7B794054A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9184B385-16B6-44A9-9A47-1C765B376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080B7704-0AC1-F7F8-B51B-3C618FC341E7}"/>
              </a:ext>
            </a:extLst>
          </p:cNvPr>
          <p:cNvSpPr txBox="1"/>
          <p:nvPr/>
        </p:nvSpPr>
        <p:spPr>
          <a:xfrm flipH="1">
            <a:off x="8451867" y="2463068"/>
            <a:ext cx="3443799" cy="1015663"/>
          </a:xfrm>
          <a:prstGeom prst="rect">
            <a:avLst/>
          </a:prstGeom>
          <a:noFill/>
        </p:spPr>
        <p:txBody>
          <a:bodyPr wrap="square" rtlCol="0">
            <a:spAutoFit/>
          </a:bodyPr>
          <a:lstStyle/>
          <a:p>
            <a:r>
              <a:rPr lang="en-US" sz="2000" dirty="0"/>
              <a:t>Principal Associate, </a:t>
            </a:r>
          </a:p>
          <a:p>
            <a:r>
              <a:rPr lang="en-US" sz="2000" dirty="0"/>
              <a:t>Dept. of Pediatrics</a:t>
            </a:r>
          </a:p>
          <a:p>
            <a:r>
              <a:rPr lang="en-US" sz="2000" dirty="0"/>
              <a:t>Chair, Bronx DD Council</a:t>
            </a:r>
          </a:p>
        </p:txBody>
      </p:sp>
      <p:pic>
        <p:nvPicPr>
          <p:cNvPr id="3" name="Picture 2">
            <a:extLst>
              <a:ext uri="{FF2B5EF4-FFF2-40B4-BE49-F238E27FC236}">
                <a16:creationId xmlns:a16="http://schemas.microsoft.com/office/drawing/2014/main" id="{18E887F7-42B5-C74E-60BE-925F51561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938" y="5943600"/>
            <a:ext cx="4498340" cy="586740"/>
          </a:xfrm>
          <a:prstGeom prst="rect">
            <a:avLst/>
          </a:prstGeom>
        </p:spPr>
      </p:pic>
      <p:pic>
        <p:nvPicPr>
          <p:cNvPr id="8" name="Content Placeholder 7" descr="A person smiling for the camera&#10;&#10;Description automatically generated with medium confidence">
            <a:extLst>
              <a:ext uri="{FF2B5EF4-FFF2-40B4-BE49-F238E27FC236}">
                <a16:creationId xmlns:a16="http://schemas.microsoft.com/office/drawing/2014/main" id="{A66B3CE7-5576-F506-0A01-7FA391A15F59}"/>
              </a:ext>
            </a:extLst>
          </p:cNvPr>
          <p:cNvPicPr>
            <a:picLocks noGrp="1" noChangeAspect="1"/>
          </p:cNvPicPr>
          <p:nvPr>
            <p:ph idx="1"/>
          </p:nvPr>
        </p:nvPicPr>
        <p:blipFill>
          <a:blip r:embed="rId4"/>
          <a:stretch>
            <a:fillRect/>
          </a:stretch>
        </p:blipFill>
        <p:spPr>
          <a:xfrm>
            <a:off x="4506509" y="872071"/>
            <a:ext cx="3703320" cy="4592117"/>
          </a:xfrm>
        </p:spPr>
      </p:pic>
    </p:spTree>
    <p:extLst>
      <p:ext uri="{BB962C8B-B14F-4D97-AF65-F5344CB8AC3E}">
        <p14:creationId xmlns:p14="http://schemas.microsoft.com/office/powerpoint/2010/main" val="3267573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871AE93-72B2-4545-989F-4B08DCD787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1"/>
            <a:ext cx="12191999"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B0F13F-C83B-4678-ABCC-5F6FB1D38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itle 1">
            <a:extLst>
              <a:ext uri="{FF2B5EF4-FFF2-40B4-BE49-F238E27FC236}">
                <a16:creationId xmlns:a16="http://schemas.microsoft.com/office/drawing/2014/main" id="{8B299AF0-38AE-225F-17B8-9A417B53C0D5}"/>
              </a:ext>
            </a:extLst>
          </p:cNvPr>
          <p:cNvSpPr>
            <a:spLocks noGrp="1"/>
          </p:cNvSpPr>
          <p:nvPr>
            <p:ph type="title"/>
          </p:nvPr>
        </p:nvSpPr>
        <p:spPr>
          <a:xfrm>
            <a:off x="461436" y="1209184"/>
            <a:ext cx="3688417" cy="4734416"/>
          </a:xfrm>
        </p:spPr>
        <p:txBody>
          <a:bodyPr anchor="ctr">
            <a:normAutofit/>
          </a:bodyPr>
          <a:lstStyle/>
          <a:p>
            <a:pPr algn="ctr"/>
            <a:r>
              <a:rPr lang="en-US" u="sng" dirty="0"/>
              <a:t>People:</a:t>
            </a:r>
            <a:br>
              <a:rPr lang="en-US" dirty="0"/>
            </a:br>
            <a:br>
              <a:rPr lang="en-US" dirty="0"/>
            </a:br>
            <a:r>
              <a:rPr lang="en-US" sz="2400" cap="none" dirty="0"/>
              <a:t>Marla Keller, MD</a:t>
            </a:r>
            <a:br>
              <a:rPr lang="en-US" sz="2400" cap="none" dirty="0"/>
            </a:br>
            <a:r>
              <a:rPr lang="en-US" sz="2400" cap="none" dirty="0"/>
              <a:t>ICTR Director </a:t>
            </a:r>
            <a:br>
              <a:rPr lang="en-US" sz="2400" cap="none" dirty="0"/>
            </a:br>
            <a:r>
              <a:rPr lang="en-US" sz="2400" cap="none" dirty="0"/>
              <a:t>CTSA PI</a:t>
            </a:r>
            <a:endParaRPr lang="en-US" sz="2400" dirty="0"/>
          </a:p>
        </p:txBody>
      </p:sp>
      <p:sp>
        <p:nvSpPr>
          <p:cNvPr id="14" name="Rectangle 13">
            <a:extLst>
              <a:ext uri="{FF2B5EF4-FFF2-40B4-BE49-F238E27FC236}">
                <a16:creationId xmlns:a16="http://schemas.microsoft.com/office/drawing/2014/main" id="{02074ED4-9DB5-4D14-BDCF-BD7D0C145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C48FF616-1F75-49FC-861B-7B794054A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9184B385-16B6-44A9-9A47-1C765B376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AA1A6E51-83BA-FF64-8ACD-E72F573E6E05}"/>
              </a:ext>
            </a:extLst>
          </p:cNvPr>
          <p:cNvSpPr txBox="1"/>
          <p:nvPr/>
        </p:nvSpPr>
        <p:spPr>
          <a:xfrm flipH="1">
            <a:off x="8687332" y="2302502"/>
            <a:ext cx="3079394" cy="2554545"/>
          </a:xfrm>
          <a:prstGeom prst="rect">
            <a:avLst/>
          </a:prstGeom>
          <a:noFill/>
        </p:spPr>
        <p:txBody>
          <a:bodyPr wrap="square" rtlCol="0">
            <a:spAutoFit/>
          </a:bodyPr>
          <a:lstStyle/>
          <a:p>
            <a:r>
              <a:rPr lang="en-US" sz="2000" dirty="0"/>
              <a:t>Professor, </a:t>
            </a:r>
          </a:p>
          <a:p>
            <a:r>
              <a:rPr lang="en-US" sz="2000" dirty="0"/>
              <a:t>Dept. of Medicine (Infectious Diseases) and</a:t>
            </a:r>
          </a:p>
          <a:p>
            <a:r>
              <a:rPr lang="en-US" sz="2000" dirty="0"/>
              <a:t>Dept. of Obstetrics &amp; Gynecology and Women’s Health</a:t>
            </a:r>
          </a:p>
          <a:p>
            <a:r>
              <a:rPr lang="en-US" sz="2000" dirty="0"/>
              <a:t>Vice Chair for Research, Department of Medicine</a:t>
            </a:r>
          </a:p>
        </p:txBody>
      </p:sp>
      <p:pic>
        <p:nvPicPr>
          <p:cNvPr id="3" name="Picture 2">
            <a:extLst>
              <a:ext uri="{FF2B5EF4-FFF2-40B4-BE49-F238E27FC236}">
                <a16:creationId xmlns:a16="http://schemas.microsoft.com/office/drawing/2014/main" id="{92AA45ED-8B05-1D00-988D-71DC2E8CD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938" y="5943600"/>
            <a:ext cx="4498340" cy="586740"/>
          </a:xfrm>
          <a:prstGeom prst="rect">
            <a:avLst/>
          </a:prstGeom>
        </p:spPr>
      </p:pic>
      <p:pic>
        <p:nvPicPr>
          <p:cNvPr id="5" name="Picture 4">
            <a:extLst>
              <a:ext uri="{FF2B5EF4-FFF2-40B4-BE49-F238E27FC236}">
                <a16:creationId xmlns:a16="http://schemas.microsoft.com/office/drawing/2014/main" id="{E0133BEF-8CDD-12DD-6DBE-BBF0B4485697}"/>
              </a:ext>
            </a:extLst>
          </p:cNvPr>
          <p:cNvPicPr>
            <a:picLocks noChangeAspect="1"/>
          </p:cNvPicPr>
          <p:nvPr/>
        </p:nvPicPr>
        <p:blipFill>
          <a:blip r:embed="rId4"/>
          <a:stretch>
            <a:fillRect/>
          </a:stretch>
        </p:blipFill>
        <p:spPr>
          <a:xfrm>
            <a:off x="4906938" y="1564990"/>
            <a:ext cx="3038212" cy="4050950"/>
          </a:xfrm>
          <a:prstGeom prst="rect">
            <a:avLst/>
          </a:prstGeom>
        </p:spPr>
      </p:pic>
    </p:spTree>
    <p:extLst>
      <p:ext uri="{BB962C8B-B14F-4D97-AF65-F5344CB8AC3E}">
        <p14:creationId xmlns:p14="http://schemas.microsoft.com/office/powerpoint/2010/main" val="4011070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871AE93-72B2-4545-989F-4B08DCD787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1"/>
            <a:ext cx="12191999"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B0F13F-C83B-4678-ABCC-5F6FB1D38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itle 1">
            <a:extLst>
              <a:ext uri="{FF2B5EF4-FFF2-40B4-BE49-F238E27FC236}">
                <a16:creationId xmlns:a16="http://schemas.microsoft.com/office/drawing/2014/main" id="{8B299AF0-38AE-225F-17B8-9A417B53C0D5}"/>
              </a:ext>
            </a:extLst>
          </p:cNvPr>
          <p:cNvSpPr>
            <a:spLocks noGrp="1"/>
          </p:cNvSpPr>
          <p:nvPr>
            <p:ph type="title"/>
          </p:nvPr>
        </p:nvSpPr>
        <p:spPr>
          <a:xfrm>
            <a:off x="803189" y="1209184"/>
            <a:ext cx="3089189" cy="4734416"/>
          </a:xfrm>
        </p:spPr>
        <p:txBody>
          <a:bodyPr anchor="ctr">
            <a:normAutofit/>
          </a:bodyPr>
          <a:lstStyle/>
          <a:p>
            <a:pPr algn="ctr"/>
            <a:r>
              <a:rPr lang="en-US" u="sng" dirty="0"/>
              <a:t>People:</a:t>
            </a:r>
            <a:br>
              <a:rPr lang="en-US" u="sng" dirty="0"/>
            </a:br>
            <a:br>
              <a:rPr lang="en-US" dirty="0"/>
            </a:br>
            <a:r>
              <a:rPr lang="en-US" dirty="0"/>
              <a:t>RFK UCEDD </a:t>
            </a:r>
            <a:br>
              <a:rPr lang="en-US" dirty="0"/>
            </a:br>
            <a:r>
              <a:rPr lang="en-US" cap="none" dirty="0"/>
              <a:t>Self Advocates </a:t>
            </a:r>
            <a:endParaRPr lang="en-US" dirty="0"/>
          </a:p>
        </p:txBody>
      </p:sp>
      <p:sp>
        <p:nvSpPr>
          <p:cNvPr id="14" name="Rectangle 13">
            <a:extLst>
              <a:ext uri="{FF2B5EF4-FFF2-40B4-BE49-F238E27FC236}">
                <a16:creationId xmlns:a16="http://schemas.microsoft.com/office/drawing/2014/main" id="{02074ED4-9DB5-4D14-BDCF-BD7D0C145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C48FF616-1F75-49FC-861B-7B794054A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9184B385-16B6-44A9-9A47-1C765B376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pic>
        <p:nvPicPr>
          <p:cNvPr id="6" name="Content Placeholder 5" descr="A group of people sitting around a table&#10;&#10;Description automatically generated with medium confidence">
            <a:extLst>
              <a:ext uri="{FF2B5EF4-FFF2-40B4-BE49-F238E27FC236}">
                <a16:creationId xmlns:a16="http://schemas.microsoft.com/office/drawing/2014/main" id="{AECFB61F-B248-D165-4F81-97DC30B1EF76}"/>
              </a:ext>
            </a:extLst>
          </p:cNvPr>
          <p:cNvPicPr>
            <a:picLocks noGrp="1" noChangeAspect="1"/>
          </p:cNvPicPr>
          <p:nvPr>
            <p:ph idx="1"/>
          </p:nvPr>
        </p:nvPicPr>
        <p:blipFill>
          <a:blip r:embed="rId3"/>
          <a:stretch>
            <a:fillRect/>
          </a:stretch>
        </p:blipFill>
        <p:spPr>
          <a:xfrm>
            <a:off x="4368665" y="710248"/>
            <a:ext cx="6574972" cy="4931229"/>
          </a:xfrm>
        </p:spPr>
      </p:pic>
      <p:pic>
        <p:nvPicPr>
          <p:cNvPr id="2" name="Picture 1">
            <a:extLst>
              <a:ext uri="{FF2B5EF4-FFF2-40B4-BE49-F238E27FC236}">
                <a16:creationId xmlns:a16="http://schemas.microsoft.com/office/drawing/2014/main" id="{00B3512C-A2F4-F617-2053-58411D59E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6938" y="5943600"/>
            <a:ext cx="4498340" cy="586740"/>
          </a:xfrm>
          <a:prstGeom prst="rect">
            <a:avLst/>
          </a:prstGeom>
        </p:spPr>
      </p:pic>
    </p:spTree>
    <p:extLst>
      <p:ext uri="{BB962C8B-B14F-4D97-AF65-F5344CB8AC3E}">
        <p14:creationId xmlns:p14="http://schemas.microsoft.com/office/powerpoint/2010/main" val="1971139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871AE93-72B2-4545-989F-4B08DCD787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1"/>
            <a:ext cx="12191999"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B0F13F-C83B-4678-ABCC-5F6FB1D38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itle 1">
            <a:extLst>
              <a:ext uri="{FF2B5EF4-FFF2-40B4-BE49-F238E27FC236}">
                <a16:creationId xmlns:a16="http://schemas.microsoft.com/office/drawing/2014/main" id="{8B299AF0-38AE-225F-17B8-9A417B53C0D5}"/>
              </a:ext>
            </a:extLst>
          </p:cNvPr>
          <p:cNvSpPr>
            <a:spLocks noGrp="1"/>
          </p:cNvSpPr>
          <p:nvPr>
            <p:ph type="title"/>
          </p:nvPr>
        </p:nvSpPr>
        <p:spPr>
          <a:xfrm>
            <a:off x="803189" y="1209184"/>
            <a:ext cx="3089189" cy="4734416"/>
          </a:xfrm>
        </p:spPr>
        <p:txBody>
          <a:bodyPr anchor="ctr">
            <a:normAutofit/>
          </a:bodyPr>
          <a:lstStyle/>
          <a:p>
            <a:pPr algn="ctr"/>
            <a:r>
              <a:rPr lang="en-US" u="sng" dirty="0"/>
              <a:t>People:</a:t>
            </a:r>
            <a:br>
              <a:rPr lang="en-US" u="sng" dirty="0"/>
            </a:br>
            <a:br>
              <a:rPr lang="en-US" dirty="0"/>
            </a:br>
            <a:r>
              <a:rPr lang="en-US" sz="1800" dirty="0"/>
              <a:t>project director</a:t>
            </a:r>
          </a:p>
        </p:txBody>
      </p:sp>
      <p:sp>
        <p:nvSpPr>
          <p:cNvPr id="14" name="Rectangle 13">
            <a:extLst>
              <a:ext uri="{FF2B5EF4-FFF2-40B4-BE49-F238E27FC236}">
                <a16:creationId xmlns:a16="http://schemas.microsoft.com/office/drawing/2014/main" id="{02074ED4-9DB5-4D14-BDCF-BD7D0C145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C48FF616-1F75-49FC-861B-7B794054A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9184B385-16B6-44A9-9A47-1C765B376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pic>
        <p:nvPicPr>
          <p:cNvPr id="2" name="Picture 1">
            <a:extLst>
              <a:ext uri="{FF2B5EF4-FFF2-40B4-BE49-F238E27FC236}">
                <a16:creationId xmlns:a16="http://schemas.microsoft.com/office/drawing/2014/main" id="{00B3512C-A2F4-F617-2053-58411D59E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938" y="5943600"/>
            <a:ext cx="4498340" cy="586740"/>
          </a:xfrm>
          <a:prstGeom prst="rect">
            <a:avLst/>
          </a:prstGeom>
        </p:spPr>
      </p:pic>
      <p:pic>
        <p:nvPicPr>
          <p:cNvPr id="8" name="Picture 7" descr="Shape&#10;&#10;Description automatically generated with low confidence">
            <a:extLst>
              <a:ext uri="{FF2B5EF4-FFF2-40B4-BE49-F238E27FC236}">
                <a16:creationId xmlns:a16="http://schemas.microsoft.com/office/drawing/2014/main" id="{A445FA18-2FAD-4661-7E22-0B6A42950F75}"/>
              </a:ext>
            </a:extLst>
          </p:cNvPr>
          <p:cNvPicPr>
            <a:picLocks noChangeAspect="1"/>
          </p:cNvPicPr>
          <p:nvPr/>
        </p:nvPicPr>
        <p:blipFill rotWithShape="1">
          <a:blip r:embed="rId4"/>
          <a:srcRect b="8423"/>
          <a:stretch/>
        </p:blipFill>
        <p:spPr>
          <a:xfrm>
            <a:off x="4626192" y="1187097"/>
            <a:ext cx="4445000" cy="3910004"/>
          </a:xfrm>
          <a:prstGeom prst="rect">
            <a:avLst/>
          </a:prstGeom>
        </p:spPr>
      </p:pic>
      <p:sp>
        <p:nvSpPr>
          <p:cNvPr id="9" name="TextBox 8">
            <a:extLst>
              <a:ext uri="{FF2B5EF4-FFF2-40B4-BE49-F238E27FC236}">
                <a16:creationId xmlns:a16="http://schemas.microsoft.com/office/drawing/2014/main" id="{F709A7D1-76D9-9E64-5967-02CBB7C11F8A}"/>
              </a:ext>
            </a:extLst>
          </p:cNvPr>
          <p:cNvSpPr txBox="1"/>
          <p:nvPr/>
        </p:nvSpPr>
        <p:spPr>
          <a:xfrm>
            <a:off x="5015620" y="5305331"/>
            <a:ext cx="3349782" cy="461665"/>
          </a:xfrm>
          <a:prstGeom prst="rect">
            <a:avLst/>
          </a:prstGeom>
          <a:noFill/>
        </p:spPr>
        <p:txBody>
          <a:bodyPr wrap="square" rtlCol="0">
            <a:spAutoFit/>
          </a:bodyPr>
          <a:lstStyle/>
          <a:p>
            <a:r>
              <a:rPr lang="en-US" sz="2400" dirty="0"/>
              <a:t>Patrick George III, MSSR </a:t>
            </a:r>
          </a:p>
        </p:txBody>
      </p:sp>
    </p:spTree>
    <p:extLst>
      <p:ext uri="{BB962C8B-B14F-4D97-AF65-F5344CB8AC3E}">
        <p14:creationId xmlns:p14="http://schemas.microsoft.com/office/powerpoint/2010/main" val="117497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871AE93-72B2-4545-989F-4B08DCD787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1"/>
            <a:ext cx="12191999"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B0F13F-C83B-4678-ABCC-5F6FB1D38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itle 1">
            <a:extLst>
              <a:ext uri="{FF2B5EF4-FFF2-40B4-BE49-F238E27FC236}">
                <a16:creationId xmlns:a16="http://schemas.microsoft.com/office/drawing/2014/main" id="{8B299AF0-38AE-225F-17B8-9A417B53C0D5}"/>
              </a:ext>
            </a:extLst>
          </p:cNvPr>
          <p:cNvSpPr>
            <a:spLocks noGrp="1"/>
          </p:cNvSpPr>
          <p:nvPr>
            <p:ph type="title"/>
          </p:nvPr>
        </p:nvSpPr>
        <p:spPr>
          <a:xfrm>
            <a:off x="803189" y="1209184"/>
            <a:ext cx="3180982" cy="4734416"/>
          </a:xfrm>
        </p:spPr>
        <p:txBody>
          <a:bodyPr anchor="ctr">
            <a:normAutofit/>
          </a:bodyPr>
          <a:lstStyle/>
          <a:p>
            <a:pPr algn="ctr"/>
            <a:r>
              <a:rPr lang="en-US" u="sng" dirty="0"/>
              <a:t>People:</a:t>
            </a:r>
            <a:br>
              <a:rPr lang="en-US" u="sng" dirty="0"/>
            </a:br>
            <a:br>
              <a:rPr lang="en-US" dirty="0"/>
            </a:br>
            <a:r>
              <a:rPr lang="en-US" sz="2400" cap="none" dirty="0"/>
              <a:t>Vincent Siasoco, MD, MBA </a:t>
            </a:r>
            <a:br>
              <a:rPr lang="en-US" sz="2400" cap="none" dirty="0"/>
            </a:br>
            <a:r>
              <a:rPr lang="en-US" sz="2400" cap="none" dirty="0"/>
              <a:t> </a:t>
            </a:r>
            <a:br>
              <a:rPr lang="en-US" sz="2400" cap="none" dirty="0"/>
            </a:br>
            <a:r>
              <a:rPr lang="en-US" sz="2400" cap="none" dirty="0"/>
              <a:t>RFK UCEDD: </a:t>
            </a:r>
            <a:br>
              <a:rPr lang="en-US" sz="2400" cap="none" dirty="0"/>
            </a:br>
            <a:r>
              <a:rPr lang="en-US" sz="2400" cap="none" dirty="0"/>
              <a:t>Director of Clinical Services</a:t>
            </a:r>
            <a:br>
              <a:rPr lang="en-US" sz="2400" cap="none" dirty="0"/>
            </a:br>
            <a:r>
              <a:rPr lang="en-US" sz="2400" cap="none" dirty="0"/>
              <a:t>RFK CERC: </a:t>
            </a:r>
            <a:br>
              <a:rPr lang="en-US" sz="2400" cap="none" dirty="0"/>
            </a:br>
            <a:r>
              <a:rPr lang="en-US" sz="2400" cap="none" dirty="0"/>
              <a:t>Director of Primary Care</a:t>
            </a:r>
            <a:endParaRPr lang="en-US" sz="2400" dirty="0"/>
          </a:p>
        </p:txBody>
      </p:sp>
      <p:sp>
        <p:nvSpPr>
          <p:cNvPr id="14" name="Rectangle 13">
            <a:extLst>
              <a:ext uri="{FF2B5EF4-FFF2-40B4-BE49-F238E27FC236}">
                <a16:creationId xmlns:a16="http://schemas.microsoft.com/office/drawing/2014/main" id="{02074ED4-9DB5-4D14-BDCF-BD7D0C145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C48FF616-1F75-49FC-861B-7B794054A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9184B385-16B6-44A9-9A47-1C765B376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080B7704-0AC1-F7F8-B51B-3C618FC341E7}"/>
              </a:ext>
            </a:extLst>
          </p:cNvPr>
          <p:cNvSpPr txBox="1"/>
          <p:nvPr/>
        </p:nvSpPr>
        <p:spPr>
          <a:xfrm flipH="1">
            <a:off x="8436597" y="1238153"/>
            <a:ext cx="3793939" cy="3170099"/>
          </a:xfrm>
          <a:prstGeom prst="rect">
            <a:avLst/>
          </a:prstGeom>
          <a:noFill/>
        </p:spPr>
        <p:txBody>
          <a:bodyPr wrap="square" rtlCol="0">
            <a:spAutoFit/>
          </a:bodyPr>
          <a:lstStyle/>
          <a:p>
            <a:r>
              <a:rPr lang="en-US" sz="2000" dirty="0"/>
              <a:t>Assistant Professor, </a:t>
            </a:r>
          </a:p>
          <a:p>
            <a:r>
              <a:rPr lang="en-US" sz="2000" dirty="0"/>
              <a:t>Dept. of Family and Social Medicine </a:t>
            </a:r>
          </a:p>
          <a:p>
            <a:r>
              <a:rPr lang="en-US" sz="2000" dirty="0"/>
              <a:t>Dept. of Pediatrics</a:t>
            </a:r>
          </a:p>
          <a:p>
            <a:endParaRPr lang="en-US" sz="2000" dirty="0"/>
          </a:p>
          <a:p>
            <a:r>
              <a:rPr lang="en-US" sz="2000" i="1" dirty="0"/>
              <a:t>American Academy of Developmental Medicine &amp; Dentistry - </a:t>
            </a:r>
            <a:r>
              <a:rPr lang="en-US" sz="2000" dirty="0"/>
              <a:t>board member</a:t>
            </a:r>
          </a:p>
          <a:p>
            <a:endParaRPr lang="en-US" sz="2000" dirty="0"/>
          </a:p>
          <a:p>
            <a:r>
              <a:rPr lang="en-US" sz="2000" i="1" dirty="0"/>
              <a:t>Special Olympics</a:t>
            </a:r>
            <a:r>
              <a:rPr lang="en-US" sz="2000" dirty="0"/>
              <a:t>- Clinical Director</a:t>
            </a:r>
          </a:p>
        </p:txBody>
      </p:sp>
      <p:pic>
        <p:nvPicPr>
          <p:cNvPr id="3" name="Picture 2">
            <a:extLst>
              <a:ext uri="{FF2B5EF4-FFF2-40B4-BE49-F238E27FC236}">
                <a16:creationId xmlns:a16="http://schemas.microsoft.com/office/drawing/2014/main" id="{18E887F7-42B5-C74E-60BE-925F51561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938" y="5943600"/>
            <a:ext cx="4498340" cy="586740"/>
          </a:xfrm>
          <a:prstGeom prst="rect">
            <a:avLst/>
          </a:prstGeom>
        </p:spPr>
      </p:pic>
      <p:pic>
        <p:nvPicPr>
          <p:cNvPr id="17" name="Content Placeholder 16" descr="A person in a suit&#10;&#10;Description automatically generated with medium confidence">
            <a:extLst>
              <a:ext uri="{FF2B5EF4-FFF2-40B4-BE49-F238E27FC236}">
                <a16:creationId xmlns:a16="http://schemas.microsoft.com/office/drawing/2014/main" id="{08038309-7415-1046-3E9D-1FBA407A0BB6}"/>
              </a:ext>
            </a:extLst>
          </p:cNvPr>
          <p:cNvPicPr>
            <a:picLocks noGrp="1" noChangeAspect="1"/>
          </p:cNvPicPr>
          <p:nvPr>
            <p:ph idx="1"/>
          </p:nvPr>
        </p:nvPicPr>
        <p:blipFill>
          <a:blip r:embed="rId4"/>
          <a:stretch>
            <a:fillRect/>
          </a:stretch>
        </p:blipFill>
        <p:spPr>
          <a:xfrm>
            <a:off x="4241830" y="2082018"/>
            <a:ext cx="4140983" cy="2760655"/>
          </a:xfrm>
        </p:spPr>
      </p:pic>
    </p:spTree>
    <p:extLst>
      <p:ext uri="{BB962C8B-B14F-4D97-AF65-F5344CB8AC3E}">
        <p14:creationId xmlns:p14="http://schemas.microsoft.com/office/powerpoint/2010/main" val="3589585282"/>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{A45714D5-1609-2742-A5F8-611728D15BA5}tf10001123</Template>
  <TotalTime>2117</TotalTime>
  <Words>2688</Words>
  <Application>Microsoft Macintosh PowerPoint</Application>
  <PresentationFormat>Widescreen</PresentationFormat>
  <Paragraphs>465</Paragraphs>
  <Slides>30</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Courier New</vt:lpstr>
      <vt:lpstr>Gill Sans MT</vt:lpstr>
      <vt:lpstr>Helvetica</vt:lpstr>
      <vt:lpstr>Times New Roman</vt:lpstr>
      <vt:lpstr>Wingdings 2</vt:lpstr>
      <vt:lpstr>Dividend</vt:lpstr>
      <vt:lpstr>Disability as a diversity variable: Reducing researcher roadblocks  kick-off MEETING</vt:lpstr>
      <vt:lpstr>   </vt:lpstr>
      <vt:lpstr>THE BIG TEN</vt:lpstr>
      <vt:lpstr>People:  Karen Bonuck, PhD Project Lead &amp; RFK UCEDD  Co-director </vt:lpstr>
      <vt:lpstr>People:  Joanne Siegel, LCSW RFK UCEDD  Co-director </vt:lpstr>
      <vt:lpstr>People:  Marla Keller, MD ICTR Director  CTSA PI</vt:lpstr>
      <vt:lpstr>People:  RFK UCEDD  Self Advocates </vt:lpstr>
      <vt:lpstr>People:  project director</vt:lpstr>
      <vt:lpstr>People:  Vincent Siasoco, MD, MBA    RFK UCEDD:  Director of Clinical Services RFK CERC:  Director of Primary Care</vt:lpstr>
      <vt:lpstr>People:  Damara Gutnick, MD ICTR:  Co-lead of Community Engagement Core </vt:lpstr>
      <vt:lpstr>People:  Beth Malow, MD, MS ICTR:  Co-lead of Community Engagement Core </vt:lpstr>
      <vt:lpstr>3 key dd programs</vt:lpstr>
      <vt:lpstr>ICTRs  Have  you  ever…?</vt:lpstr>
      <vt:lpstr> ucedds  Have  you ever…?</vt:lpstr>
      <vt:lpstr> iddrcs  Have  you ever…?</vt:lpstr>
      <vt:lpstr>INNOVATION – IMPACT  </vt:lpstr>
      <vt:lpstr> disparity #s in DD Research</vt:lpstr>
      <vt:lpstr>Background</vt:lpstr>
      <vt:lpstr>AIMS overview</vt:lpstr>
      <vt:lpstr>Disability as a diversity variable: Reducing researcher roadblocks.  (d2/r3)</vt:lpstr>
      <vt:lpstr>Aim #1</vt:lpstr>
      <vt:lpstr>Aim #2</vt:lpstr>
      <vt:lpstr>PowerPoint Presentation</vt:lpstr>
      <vt:lpstr>Aim #3</vt:lpstr>
      <vt:lpstr>Big 10 involvement:</vt:lpstr>
      <vt:lpstr>Study participation:     researchers &amp; pwdds </vt:lpstr>
      <vt:lpstr>Project  timeline:  year 1</vt:lpstr>
      <vt:lpstr>Project  timeline:  years 2 &amp; 3</vt:lpstr>
      <vt:lpstr>THANK YOU</vt:lpstr>
      <vt:lpstr>Discussion  &amp;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Segal, Orli</dc:creator>
  <cp:lastModifiedBy>Karen Bonuck</cp:lastModifiedBy>
  <cp:revision>87</cp:revision>
  <dcterms:created xsi:type="dcterms:W3CDTF">2023-02-23T21:15:03Z</dcterms:created>
  <dcterms:modified xsi:type="dcterms:W3CDTF">2023-09-27T15:50:57Z</dcterms:modified>
</cp:coreProperties>
</file>